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ppt/tags/tag66.xml" ContentType="application/vnd.openxmlformats-officedocument.presentationml.tags+xml"/>
  <Override PartName="/ppt/notesSlides/notesSlide65.xml" ContentType="application/vnd.openxmlformats-officedocument.presentationml.notesSlide+xml"/>
  <Override PartName="/ppt/tags/tag67.xml" ContentType="application/vnd.openxmlformats-officedocument.presentationml.tags+xml"/>
  <Override PartName="/ppt/notesSlides/notesSlide66.xml" ContentType="application/vnd.openxmlformats-officedocument.presentationml.notesSlide+xml"/>
  <Override PartName="/ppt/tags/tag68.xml" ContentType="application/vnd.openxmlformats-officedocument.presentationml.tags+xml"/>
  <Override PartName="/ppt/notesSlides/notesSlide67.xml" ContentType="application/vnd.openxmlformats-officedocument.presentationml.notesSlide+xml"/>
  <Override PartName="/ppt/tags/tag69.xml" ContentType="application/vnd.openxmlformats-officedocument.presentationml.tags+xml"/>
  <Override PartName="/ppt/notesSlides/notesSlide68.xml" ContentType="application/vnd.openxmlformats-officedocument.presentationml.notesSlide+xml"/>
  <Override PartName="/ppt/tags/tag70.xml" ContentType="application/vnd.openxmlformats-officedocument.presentationml.tags+xml"/>
  <Override PartName="/ppt/notesSlides/notesSlide69.xml" ContentType="application/vnd.openxmlformats-officedocument.presentationml.notesSlide+xml"/>
  <Override PartName="/ppt/tags/tag71.xml" ContentType="application/vnd.openxmlformats-officedocument.presentationml.tags+xml"/>
  <Override PartName="/ppt/notesSlides/notesSlide70.xml" ContentType="application/vnd.openxmlformats-officedocument.presentationml.notesSlide+xml"/>
  <Override PartName="/ppt/tags/tag72.xml" ContentType="application/vnd.openxmlformats-officedocument.presentationml.tags+xml"/>
  <Override PartName="/ppt/notesSlides/notesSlide71.xml" ContentType="application/vnd.openxmlformats-officedocument.presentationml.notesSlide+xml"/>
  <Override PartName="/ppt/tags/tag73.xml" ContentType="application/vnd.openxmlformats-officedocument.presentationml.tags+xml"/>
  <Override PartName="/ppt/notesSlides/notesSlide72.xml" ContentType="application/vnd.openxmlformats-officedocument.presentationml.notesSlide+xml"/>
  <Override PartName="/ppt/tags/tag74.xml" ContentType="application/vnd.openxmlformats-officedocument.presentationml.tags+xml"/>
  <Override PartName="/ppt/notesSlides/notesSlide73.xml" ContentType="application/vnd.openxmlformats-officedocument.presentationml.notesSlide+xml"/>
  <Override PartName="/ppt/tags/tag75.xml" ContentType="application/vnd.openxmlformats-officedocument.presentationml.tags+xml"/>
  <Override PartName="/ppt/notesSlides/notesSlide74.xml" ContentType="application/vnd.openxmlformats-officedocument.presentationml.notesSlide+xml"/>
  <Override PartName="/ppt/tags/tag76.xml" ContentType="application/vnd.openxmlformats-officedocument.presentationml.tags+xml"/>
  <Override PartName="/ppt/notesSlides/notesSlide75.xml" ContentType="application/vnd.openxmlformats-officedocument.presentationml.notesSlide+xml"/>
  <Override PartName="/ppt/tags/tag77.xml" ContentType="application/vnd.openxmlformats-officedocument.presentationml.tags+xml"/>
  <Override PartName="/ppt/notesSlides/notesSlide76.xml" ContentType="application/vnd.openxmlformats-officedocument.presentationml.notesSlide+xml"/>
  <Override PartName="/ppt/tags/tag78.xml" ContentType="application/vnd.openxmlformats-officedocument.presentationml.tags+xml"/>
  <Override PartName="/ppt/notesSlides/notesSlide77.xml" ContentType="application/vnd.openxmlformats-officedocument.presentationml.notesSlide+xml"/>
  <Override PartName="/ppt/tags/tag79.xml" ContentType="application/vnd.openxmlformats-officedocument.presentationml.tags+xml"/>
  <Override PartName="/ppt/notesSlides/notesSlide78.xml" ContentType="application/vnd.openxmlformats-officedocument.presentationml.notesSlide+xml"/>
  <Override PartName="/ppt/tags/tag80.xml" ContentType="application/vnd.openxmlformats-officedocument.presentationml.tags+xml"/>
  <Override PartName="/ppt/notesSlides/notesSlide79.xml" ContentType="application/vnd.openxmlformats-officedocument.presentationml.notesSlide+xml"/>
  <Override PartName="/ppt/tags/tag81.xml" ContentType="application/vnd.openxmlformats-officedocument.presentationml.tags+xml"/>
  <Override PartName="/ppt/notesSlides/notesSlide80.xml" ContentType="application/vnd.openxmlformats-officedocument.presentationml.notesSlide+xml"/>
  <Override PartName="/ppt/tags/tag82.xml" ContentType="application/vnd.openxmlformats-officedocument.presentationml.tags+xml"/>
  <Override PartName="/ppt/notesSlides/notesSlide81.xml" ContentType="application/vnd.openxmlformats-officedocument.presentationml.notesSlide+xml"/>
  <Override PartName="/ppt/tags/tag83.xml" ContentType="application/vnd.openxmlformats-officedocument.presentationml.tags+xml"/>
  <Override PartName="/ppt/notesSlides/notesSlide82.xml" ContentType="application/vnd.openxmlformats-officedocument.presentationml.notesSlide+xml"/>
  <Override PartName="/ppt/tags/tag84.xml" ContentType="application/vnd.openxmlformats-officedocument.presentationml.tags+xml"/>
  <Override PartName="/ppt/notesSlides/notesSlide83.xml" ContentType="application/vnd.openxmlformats-officedocument.presentationml.notesSlide+xml"/>
  <Override PartName="/ppt/tags/tag85.xml" ContentType="application/vnd.openxmlformats-officedocument.presentationml.tags+xml"/>
  <Override PartName="/ppt/notesSlides/notesSlide84.xml" ContentType="application/vnd.openxmlformats-officedocument.presentationml.notesSlide+xml"/>
  <Override PartName="/ppt/tags/tag86.xml" ContentType="application/vnd.openxmlformats-officedocument.presentationml.tags+xml"/>
  <Override PartName="/ppt/notesSlides/notesSlide85.xml" ContentType="application/vnd.openxmlformats-officedocument.presentationml.notesSlide+xml"/>
  <Override PartName="/ppt/tags/tag87.xml" ContentType="application/vnd.openxmlformats-officedocument.presentationml.tags+xml"/>
  <Override PartName="/ppt/notesSlides/notesSlide86.xml" ContentType="application/vnd.openxmlformats-officedocument.presentationml.notesSlide+xml"/>
  <Override PartName="/ppt/tags/tag88.xml" ContentType="application/vnd.openxmlformats-officedocument.presentationml.tags+xml"/>
  <Override PartName="/ppt/notesSlides/notesSlide87.xml" ContentType="application/vnd.openxmlformats-officedocument.presentationml.notesSlide+xml"/>
  <Override PartName="/ppt/tags/tag89.xml" ContentType="application/vnd.openxmlformats-officedocument.presentationml.tags+xml"/>
  <Override PartName="/ppt/notesSlides/notesSlide88.xml" ContentType="application/vnd.openxmlformats-officedocument.presentationml.notesSlide+xml"/>
  <Override PartName="/ppt/tags/tag90.xml" ContentType="application/vnd.openxmlformats-officedocument.presentationml.tags+xml"/>
  <Override PartName="/ppt/notesSlides/notesSlide89.xml" ContentType="application/vnd.openxmlformats-officedocument.presentationml.notesSlide+xml"/>
  <Override PartName="/ppt/tags/tag91.xml" ContentType="application/vnd.openxmlformats-officedocument.presentationml.tags+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 id="2147483669" r:id="rId3"/>
    <p:sldMasterId id="2147483750" r:id="rId4"/>
    <p:sldMasterId id="2147483764" r:id="rId5"/>
  </p:sldMasterIdLst>
  <p:notesMasterIdLst>
    <p:notesMasterId r:id="rId99"/>
  </p:notesMasterIdLst>
  <p:sldIdLst>
    <p:sldId id="430" r:id="rId6"/>
    <p:sldId id="553" r:id="rId7"/>
    <p:sldId id="676" r:id="rId8"/>
    <p:sldId id="677" r:id="rId9"/>
    <p:sldId id="678" r:id="rId10"/>
    <p:sldId id="679" r:id="rId11"/>
    <p:sldId id="680" r:id="rId12"/>
    <p:sldId id="681" r:id="rId13"/>
    <p:sldId id="682" r:id="rId14"/>
    <p:sldId id="683" r:id="rId15"/>
    <p:sldId id="684" r:id="rId16"/>
    <p:sldId id="685" r:id="rId17"/>
    <p:sldId id="686" r:id="rId18"/>
    <p:sldId id="687" r:id="rId19"/>
    <p:sldId id="688" r:id="rId20"/>
    <p:sldId id="689" r:id="rId21"/>
    <p:sldId id="690" r:id="rId22"/>
    <p:sldId id="691" r:id="rId23"/>
    <p:sldId id="692" r:id="rId24"/>
    <p:sldId id="693" r:id="rId25"/>
    <p:sldId id="696" r:id="rId26"/>
    <p:sldId id="697" r:id="rId27"/>
    <p:sldId id="698" r:id="rId28"/>
    <p:sldId id="699" r:id="rId29"/>
    <p:sldId id="700" r:id="rId30"/>
    <p:sldId id="701" r:id="rId31"/>
    <p:sldId id="702" r:id="rId32"/>
    <p:sldId id="703" r:id="rId33"/>
    <p:sldId id="704" r:id="rId34"/>
    <p:sldId id="705" r:id="rId35"/>
    <p:sldId id="706" r:id="rId36"/>
    <p:sldId id="707" r:id="rId37"/>
    <p:sldId id="708" r:id="rId38"/>
    <p:sldId id="709" r:id="rId39"/>
    <p:sldId id="710" r:id="rId40"/>
    <p:sldId id="711" r:id="rId41"/>
    <p:sldId id="712" r:id="rId42"/>
    <p:sldId id="715" r:id="rId43"/>
    <p:sldId id="716" r:id="rId44"/>
    <p:sldId id="717" r:id="rId45"/>
    <p:sldId id="718" r:id="rId46"/>
    <p:sldId id="719" r:id="rId47"/>
    <p:sldId id="720" r:id="rId48"/>
    <p:sldId id="721" r:id="rId49"/>
    <p:sldId id="722" r:id="rId50"/>
    <p:sldId id="723" r:id="rId51"/>
    <p:sldId id="724" r:id="rId52"/>
    <p:sldId id="725" r:id="rId53"/>
    <p:sldId id="726" r:id="rId54"/>
    <p:sldId id="727" r:id="rId55"/>
    <p:sldId id="728" r:id="rId56"/>
    <p:sldId id="729" r:id="rId57"/>
    <p:sldId id="730" r:id="rId58"/>
    <p:sldId id="731" r:id="rId59"/>
    <p:sldId id="732" r:id="rId60"/>
    <p:sldId id="733" r:id="rId61"/>
    <p:sldId id="736" r:id="rId62"/>
    <p:sldId id="737" r:id="rId63"/>
    <p:sldId id="738" r:id="rId64"/>
    <p:sldId id="739" r:id="rId65"/>
    <p:sldId id="740" r:id="rId66"/>
    <p:sldId id="741" r:id="rId67"/>
    <p:sldId id="742" r:id="rId68"/>
    <p:sldId id="743" r:id="rId69"/>
    <p:sldId id="744" r:id="rId70"/>
    <p:sldId id="745" r:id="rId71"/>
    <p:sldId id="747" r:id="rId72"/>
    <p:sldId id="748" r:id="rId73"/>
    <p:sldId id="749" r:id="rId74"/>
    <p:sldId id="750" r:id="rId75"/>
    <p:sldId id="751" r:id="rId76"/>
    <p:sldId id="752" r:id="rId77"/>
    <p:sldId id="753" r:id="rId78"/>
    <p:sldId id="756" r:id="rId79"/>
    <p:sldId id="757" r:id="rId80"/>
    <p:sldId id="758" r:id="rId81"/>
    <p:sldId id="759" r:id="rId82"/>
    <p:sldId id="760" r:id="rId83"/>
    <p:sldId id="761" r:id="rId84"/>
    <p:sldId id="762" r:id="rId85"/>
    <p:sldId id="764" r:id="rId86"/>
    <p:sldId id="765" r:id="rId87"/>
    <p:sldId id="766" r:id="rId88"/>
    <p:sldId id="767" r:id="rId89"/>
    <p:sldId id="768" r:id="rId90"/>
    <p:sldId id="769" r:id="rId91"/>
    <p:sldId id="770" r:id="rId92"/>
    <p:sldId id="771" r:id="rId93"/>
    <p:sldId id="772" r:id="rId94"/>
    <p:sldId id="773" r:id="rId95"/>
    <p:sldId id="774" r:id="rId96"/>
    <p:sldId id="775" r:id="rId97"/>
    <p:sldId id="673" r:id="rId98"/>
  </p:sldIdLst>
  <p:sldSz cx="24384000" cy="13716000"/>
  <p:notesSz cx="6858000" cy="9144000"/>
  <p:custDataLst>
    <p:tags r:id="rId100"/>
  </p:custDataLst>
  <p:defaultTex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p:defaultTextStyle>
  <p:extLst>
    <p:ext uri="{EFAFB233-063F-42B5-8137-9DF3F51BA10A}">
      <p15:sldGuideLst xmlns:p15="http://schemas.microsoft.com/office/powerpoint/2012/main">
        <p15:guide id="1" pos="7679" userDrawn="1">
          <p15:clr>
            <a:srgbClr val="A4A3A4"/>
          </p15:clr>
        </p15:guide>
        <p15:guide id="2" pos="1101" userDrawn="1">
          <p15:clr>
            <a:srgbClr val="A4A3A4"/>
          </p15:clr>
        </p15:guide>
        <p15:guide id="3" orient="horz" pos="786" userDrawn="1">
          <p15:clr>
            <a:srgbClr val="A4A3A4"/>
          </p15:clr>
        </p15:guide>
        <p15:guide id="4" orient="horz" pos="2194" userDrawn="1">
          <p15:clr>
            <a:srgbClr val="A4A3A4"/>
          </p15:clr>
        </p15:guide>
        <p15:guide id="5" orient="horz" pos="7524" userDrawn="1">
          <p15:clr>
            <a:srgbClr val="A4A3A4"/>
          </p15:clr>
        </p15:guide>
        <p15:guide id="6" orient="horz" pos="4137" userDrawn="1">
          <p15:clr>
            <a:srgbClr val="A4A3A4"/>
          </p15:clr>
        </p15:guide>
        <p15:guide id="7" pos="14233" userDrawn="1">
          <p15:clr>
            <a:srgbClr val="A4A3A4"/>
          </p15:clr>
        </p15:guide>
        <p15:guide id="8" pos="8474" userDrawn="1">
          <p15:clr>
            <a:srgbClr val="A4A3A4"/>
          </p15:clr>
        </p15:guide>
        <p15:guide id="9" orient="horz" pos="70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EF0"/>
    <a:srgbClr val="000000"/>
    <a:srgbClr val="2E7EEE"/>
    <a:srgbClr val="2E7EEF"/>
    <a:srgbClr val="F5F8FF"/>
    <a:srgbClr val="0162F5"/>
    <a:srgbClr val="FFFFFF"/>
    <a:srgbClr val="B4D3FF"/>
    <a:srgbClr val="418A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447" autoAdjust="0"/>
  </p:normalViewPr>
  <p:slideViewPr>
    <p:cSldViewPr snapToGrid="0">
      <p:cViewPr varScale="1">
        <p:scale>
          <a:sx n="32" d="100"/>
          <a:sy n="32" d="100"/>
        </p:scale>
        <p:origin x="741" y="60"/>
      </p:cViewPr>
      <p:guideLst>
        <p:guide pos="7679"/>
        <p:guide pos="1101"/>
        <p:guide orient="horz" pos="786"/>
        <p:guide orient="horz" pos="2194"/>
        <p:guide orient="horz" pos="7524"/>
        <p:guide orient="horz" pos="4137"/>
        <p:guide pos="14233"/>
        <p:guide pos="8474"/>
        <p:guide orient="horz" pos="7061"/>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viewProps" Target="viewProps.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9" name="Shape 59"/>
          <p:cNvSpPr>
            <a:spLocks noGrp="1" noRot="1" noChangeAspect="1"/>
          </p:cNvSpPr>
          <p:nvPr>
            <p:ph type="sldImg"/>
          </p:nvPr>
        </p:nvSpPr>
        <p:spPr>
          <a:xfrm>
            <a:off x="381000" y="685800"/>
            <a:ext cx="6096000" cy="3429000"/>
          </a:xfrm>
          <a:prstGeom prst="rect">
            <a:avLst/>
          </a:prstGeom>
        </p:spPr>
        <p:txBody>
          <a:bodyPr/>
          <a:lstStyle/>
          <a:p>
            <a:endParaRPr/>
          </a:p>
        </p:txBody>
      </p:sp>
      <p:sp>
        <p:nvSpPr>
          <p:cNvPr id="60" name="Shape 6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13172" latinLnBrk="0">
      <a:lnSpc>
        <a:spcPct val="118000"/>
      </a:lnSpc>
      <a:defRPr sz="1988">
        <a:latin typeface="+mn-lt"/>
        <a:ea typeface="+mn-ea"/>
        <a:cs typeface="+mn-cs"/>
        <a:sym typeface="Helvetica Neue" panose="02000503000000020004"/>
      </a:defRPr>
    </a:lvl1pPr>
    <a:lvl2pPr indent="206586" defTabSz="413172" latinLnBrk="0">
      <a:lnSpc>
        <a:spcPct val="118000"/>
      </a:lnSpc>
      <a:defRPr sz="1988">
        <a:latin typeface="+mn-lt"/>
        <a:ea typeface="+mn-ea"/>
        <a:cs typeface="+mn-cs"/>
        <a:sym typeface="Helvetica Neue" panose="02000503000000020004"/>
      </a:defRPr>
    </a:lvl2pPr>
    <a:lvl3pPr indent="413172" defTabSz="413172" latinLnBrk="0">
      <a:lnSpc>
        <a:spcPct val="118000"/>
      </a:lnSpc>
      <a:defRPr sz="1988">
        <a:latin typeface="+mn-lt"/>
        <a:ea typeface="+mn-ea"/>
        <a:cs typeface="+mn-cs"/>
        <a:sym typeface="Helvetica Neue" panose="02000503000000020004"/>
      </a:defRPr>
    </a:lvl3pPr>
    <a:lvl4pPr indent="619757" defTabSz="413172" latinLnBrk="0">
      <a:lnSpc>
        <a:spcPct val="118000"/>
      </a:lnSpc>
      <a:defRPr sz="1988">
        <a:latin typeface="+mn-lt"/>
        <a:ea typeface="+mn-ea"/>
        <a:cs typeface="+mn-cs"/>
        <a:sym typeface="Helvetica Neue" panose="02000503000000020004"/>
      </a:defRPr>
    </a:lvl4pPr>
    <a:lvl5pPr indent="826343" defTabSz="413172" latinLnBrk="0">
      <a:lnSpc>
        <a:spcPct val="118000"/>
      </a:lnSpc>
      <a:defRPr sz="1988">
        <a:latin typeface="+mn-lt"/>
        <a:ea typeface="+mn-ea"/>
        <a:cs typeface="+mn-cs"/>
        <a:sym typeface="Helvetica Neue" panose="02000503000000020004"/>
      </a:defRPr>
    </a:lvl5pPr>
    <a:lvl6pPr indent="1032929" defTabSz="413172" latinLnBrk="0">
      <a:lnSpc>
        <a:spcPct val="118000"/>
      </a:lnSpc>
      <a:defRPr sz="1988">
        <a:latin typeface="+mn-lt"/>
        <a:ea typeface="+mn-ea"/>
        <a:cs typeface="+mn-cs"/>
        <a:sym typeface="Helvetica Neue" panose="02000503000000020004"/>
      </a:defRPr>
    </a:lvl6pPr>
    <a:lvl7pPr indent="1239515" defTabSz="413172" latinLnBrk="0">
      <a:lnSpc>
        <a:spcPct val="118000"/>
      </a:lnSpc>
      <a:defRPr sz="1988">
        <a:latin typeface="+mn-lt"/>
        <a:ea typeface="+mn-ea"/>
        <a:cs typeface="+mn-cs"/>
        <a:sym typeface="Helvetica Neue" panose="02000503000000020004"/>
      </a:defRPr>
    </a:lvl7pPr>
    <a:lvl8pPr indent="1446101" defTabSz="413172" latinLnBrk="0">
      <a:lnSpc>
        <a:spcPct val="118000"/>
      </a:lnSpc>
      <a:defRPr sz="1988">
        <a:latin typeface="+mn-lt"/>
        <a:ea typeface="+mn-ea"/>
        <a:cs typeface="+mn-cs"/>
        <a:sym typeface="Helvetica Neue" panose="02000503000000020004"/>
      </a:defRPr>
    </a:lvl8pPr>
    <a:lvl9pPr indent="1652687" defTabSz="413172" latinLnBrk="0">
      <a:lnSpc>
        <a:spcPct val="118000"/>
      </a:lnSpc>
      <a:defRPr sz="1988">
        <a:latin typeface="+mn-lt"/>
        <a:ea typeface="+mn-ea"/>
        <a:cs typeface="+mn-cs"/>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88461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99332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54929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18366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34778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21958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56747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68912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94224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91609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32960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402027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03616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83280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27081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0614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18955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61272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711215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14365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26563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14911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56057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08673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2026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69950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82869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85820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90532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097141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19798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522952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92944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701764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79194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440699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844423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206307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13979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906594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066117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474633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960382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007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23715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352362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469600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21534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913189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054549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490911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419452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956747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019643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67193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901375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778003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528480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05007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866638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919995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964791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869853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00430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801586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6056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736250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263779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962773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445605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520497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553962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132075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970735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965530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675998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28903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770308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274210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631496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01164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062778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6137264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46173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99309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814898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026357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73675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864900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23969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bg>
      <p:bgPr>
        <a:solidFill>
          <a:srgbClr val="2E7EEE"/>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1676429" y="12713248"/>
            <a:ext cx="5486487" cy="730281"/>
          </a:xfrm>
          <a:prstGeom prst="rect">
            <a:avLst/>
          </a:prstGeom>
        </p:spPr>
        <p:txBody>
          <a:bodyPr/>
          <a:lstStyle/>
          <a:p>
            <a:fld id="{B4BF5B8E-16BB-4A69-9426-2FD4D3BD58AB}"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429" y="12713248"/>
            <a:ext cx="5486487" cy="730281"/>
          </a:xfrm>
          <a:prstGeom prst="rect">
            <a:avLst/>
          </a:prstGeom>
        </p:spPr>
        <p:txBody>
          <a:bodyPr/>
          <a:lstStyle/>
          <a:p>
            <a:fld id="{B4BF5B8E-16BB-4A69-9426-2FD4D3BD58AB}" type="datetimeFigureOut">
              <a:rPr lang="zh-CN" altLang="en-US" smtClean="0"/>
              <a:t>2023/1/12</a:t>
            </a:fld>
            <a:endParaRPr lang="zh-CN" altLang="en-US"/>
          </a:p>
        </p:txBody>
      </p:sp>
      <p:sp>
        <p:nvSpPr>
          <p:cNvPr id="3" name="页脚占位符 2"/>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17221476" y="12713248"/>
            <a:ext cx="5486487" cy="730281"/>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86CB4B4D-7CA3-9044-876B-883B54F8677D}" type="slidenum">
              <a:rPr lang="en-US" altLang="zh-CN" smtClean="0"/>
              <a:t>‹#›</a:t>
            </a:fld>
            <a:endParaRPr lang="en-US" altLang="zh-CN"/>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8049" y="2244823"/>
            <a:ext cx="18288291" cy="4775405"/>
          </a:xfrm>
          <a:prstGeom prst="rect">
            <a:avLst/>
          </a:prstGeom>
        </p:spPr>
        <p:txBody>
          <a:bodyPr anchor="b"/>
          <a:lstStyle>
            <a:lvl1pPr algn="ctr">
              <a:defRPr sz="6615"/>
            </a:lvl1pPr>
          </a:lstStyle>
          <a:p>
            <a:r>
              <a:rPr lang="zh-CN" altLang="en-US"/>
              <a:t>单击此处编辑母版标题样式</a:t>
            </a:r>
          </a:p>
        </p:txBody>
      </p:sp>
      <p:sp>
        <p:nvSpPr>
          <p:cNvPr id="3" name="副标题 2"/>
          <p:cNvSpPr>
            <a:spLocks noGrp="1"/>
          </p:cNvSpPr>
          <p:nvPr>
            <p:ph type="subTitle" idx="1"/>
          </p:nvPr>
        </p:nvSpPr>
        <p:spPr>
          <a:xfrm>
            <a:off x="3048049" y="7204386"/>
            <a:ext cx="18288291" cy="3311667"/>
          </a:xfrm>
          <a:prstGeom prst="rect">
            <a:avLst/>
          </a:prstGeom>
        </p:spPr>
        <p:txBody>
          <a:bodyPr/>
          <a:lstStyle>
            <a:lvl1pPr marL="0" indent="0" algn="ctr">
              <a:buNone/>
              <a:defRPr sz="2646"/>
            </a:lvl1pPr>
            <a:lvl2pPr marL="504245" indent="0" algn="ctr">
              <a:buNone/>
              <a:defRPr sz="2205"/>
            </a:lvl2pPr>
            <a:lvl3pPr marL="1007855" indent="0" algn="ctr">
              <a:buNone/>
              <a:defRPr sz="1985"/>
            </a:lvl3pPr>
            <a:lvl4pPr marL="1512099" indent="0" algn="ctr">
              <a:buNone/>
              <a:defRPr sz="1766"/>
            </a:lvl4pPr>
            <a:lvl5pPr marL="2016345" indent="0" algn="ctr">
              <a:buNone/>
              <a:defRPr sz="1766"/>
            </a:lvl5pPr>
            <a:lvl6pPr marL="2520590" indent="0" algn="ctr">
              <a:buNone/>
              <a:defRPr sz="1766"/>
            </a:lvl6pPr>
            <a:lvl7pPr marL="3024200" indent="0" algn="ctr">
              <a:buNone/>
              <a:defRPr sz="1766"/>
            </a:lvl7pPr>
            <a:lvl8pPr marL="3528444" indent="0" algn="ctr">
              <a:buNone/>
              <a:defRPr sz="1766"/>
            </a:lvl8pPr>
            <a:lvl9pPr marL="4032690" indent="0" algn="ctr">
              <a:buNone/>
              <a:defRPr sz="1766"/>
            </a:lvl9pPr>
          </a:lstStyle>
          <a:p>
            <a:r>
              <a:rPr lang="zh-CN" altLang="en-US"/>
              <a:t>单击此处编辑母版副标题样式</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1676429" y="3651408"/>
            <a:ext cx="21031535" cy="8703049"/>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63727" y="3419622"/>
            <a:ext cx="21031535" cy="5705720"/>
          </a:xfrm>
          <a:prstGeom prst="rect">
            <a:avLst/>
          </a:prstGeom>
        </p:spPr>
        <p:txBody>
          <a:bodyPr anchor="b"/>
          <a:lstStyle>
            <a:lvl1pPr>
              <a:defRPr sz="6615"/>
            </a:lvl1pPr>
          </a:lstStyle>
          <a:p>
            <a:r>
              <a:rPr lang="zh-CN" altLang="en-US"/>
              <a:t>单击此处编辑母版标题样式</a:t>
            </a:r>
          </a:p>
        </p:txBody>
      </p:sp>
      <p:sp>
        <p:nvSpPr>
          <p:cNvPr id="3" name="文本占位符 2"/>
          <p:cNvSpPr>
            <a:spLocks noGrp="1"/>
          </p:cNvSpPr>
          <p:nvPr>
            <p:ph type="body" idx="1"/>
          </p:nvPr>
        </p:nvSpPr>
        <p:spPr>
          <a:xfrm>
            <a:off x="1663727" y="9179320"/>
            <a:ext cx="21031535" cy="3000504"/>
          </a:xfrm>
          <a:prstGeom prst="rect">
            <a:avLst/>
          </a:prstGeom>
        </p:spPr>
        <p:txBody>
          <a:bodyPr/>
          <a:lstStyle>
            <a:lvl1pPr marL="0" indent="0">
              <a:buNone/>
              <a:defRPr sz="2646">
                <a:solidFill>
                  <a:schemeClr val="tx1">
                    <a:tint val="75000"/>
                  </a:schemeClr>
                </a:solidFill>
              </a:defRPr>
            </a:lvl1pPr>
            <a:lvl2pPr marL="504245" indent="0">
              <a:buNone/>
              <a:defRPr sz="2205">
                <a:solidFill>
                  <a:schemeClr val="tx1">
                    <a:tint val="75000"/>
                  </a:schemeClr>
                </a:solidFill>
              </a:defRPr>
            </a:lvl2pPr>
            <a:lvl3pPr marL="1007855" indent="0">
              <a:buNone/>
              <a:defRPr sz="1985">
                <a:solidFill>
                  <a:schemeClr val="tx1">
                    <a:tint val="75000"/>
                  </a:schemeClr>
                </a:solidFill>
              </a:defRPr>
            </a:lvl3pPr>
            <a:lvl4pPr marL="1512099" indent="0">
              <a:buNone/>
              <a:defRPr sz="1766">
                <a:solidFill>
                  <a:schemeClr val="tx1">
                    <a:tint val="75000"/>
                  </a:schemeClr>
                </a:solidFill>
              </a:defRPr>
            </a:lvl4pPr>
            <a:lvl5pPr marL="2016345" indent="0">
              <a:buNone/>
              <a:defRPr sz="1766">
                <a:solidFill>
                  <a:schemeClr val="tx1">
                    <a:tint val="75000"/>
                  </a:schemeClr>
                </a:solidFill>
              </a:defRPr>
            </a:lvl5pPr>
            <a:lvl6pPr marL="2520590" indent="0">
              <a:buNone/>
              <a:defRPr sz="1766">
                <a:solidFill>
                  <a:schemeClr val="tx1">
                    <a:tint val="75000"/>
                  </a:schemeClr>
                </a:solidFill>
              </a:defRPr>
            </a:lvl6pPr>
            <a:lvl7pPr marL="3024200" indent="0">
              <a:buNone/>
              <a:defRPr sz="1766">
                <a:solidFill>
                  <a:schemeClr val="tx1">
                    <a:tint val="75000"/>
                  </a:schemeClr>
                </a:solidFill>
              </a:defRPr>
            </a:lvl7pPr>
            <a:lvl8pPr marL="3528444" indent="0">
              <a:buNone/>
              <a:defRPr sz="1766">
                <a:solidFill>
                  <a:schemeClr val="tx1">
                    <a:tint val="75000"/>
                  </a:schemeClr>
                </a:solidFill>
              </a:defRPr>
            </a:lvl8pPr>
            <a:lvl9pPr marL="4032690" indent="0">
              <a:buNone/>
              <a:defRPr sz="1766">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1676428" y="3651408"/>
            <a:ext cx="10439567" cy="8703049"/>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12268396" y="3651408"/>
            <a:ext cx="10439567" cy="8703049"/>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6" name="页脚占位符 5"/>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679603" y="730282"/>
            <a:ext cx="21031535" cy="2651239"/>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1679602" y="3362469"/>
            <a:ext cx="10315739" cy="1647896"/>
          </a:xfrm>
          <a:prstGeom prst="rect">
            <a:avLst/>
          </a:prstGeom>
        </p:spPr>
        <p:txBody>
          <a:bodyPr anchor="b"/>
          <a:lstStyle>
            <a:lvl1pPr marL="0" indent="0">
              <a:buNone/>
              <a:defRPr sz="2646" b="1"/>
            </a:lvl1pPr>
            <a:lvl2pPr marL="504245" indent="0">
              <a:buNone/>
              <a:defRPr sz="2205" b="1"/>
            </a:lvl2pPr>
            <a:lvl3pPr marL="1007855" indent="0">
              <a:buNone/>
              <a:defRPr sz="1985" b="1"/>
            </a:lvl3pPr>
            <a:lvl4pPr marL="1512099" indent="0">
              <a:buNone/>
              <a:defRPr sz="1766" b="1"/>
            </a:lvl4pPr>
            <a:lvl5pPr marL="2016345" indent="0">
              <a:buNone/>
              <a:defRPr sz="1766" b="1"/>
            </a:lvl5pPr>
            <a:lvl6pPr marL="2520590" indent="0">
              <a:buNone/>
              <a:defRPr sz="1766" b="1"/>
            </a:lvl6pPr>
            <a:lvl7pPr marL="3024200" indent="0">
              <a:buNone/>
              <a:defRPr sz="1766" b="1"/>
            </a:lvl7pPr>
            <a:lvl8pPr marL="3528444" indent="0">
              <a:buNone/>
              <a:defRPr sz="1766" b="1"/>
            </a:lvl8pPr>
            <a:lvl9pPr marL="4032690" indent="0">
              <a:buNone/>
              <a:defRPr sz="1766" b="1"/>
            </a:lvl9pPr>
          </a:lstStyle>
          <a:p>
            <a:pPr lvl="0"/>
            <a:r>
              <a:rPr lang="zh-CN" altLang="en-US"/>
              <a:t>单击此处编辑母版文本样式</a:t>
            </a:r>
          </a:p>
        </p:txBody>
      </p:sp>
      <p:sp>
        <p:nvSpPr>
          <p:cNvPr id="4" name="内容占位符 3"/>
          <p:cNvSpPr>
            <a:spLocks noGrp="1"/>
          </p:cNvSpPr>
          <p:nvPr>
            <p:ph sz="half" idx="2"/>
          </p:nvPr>
        </p:nvSpPr>
        <p:spPr>
          <a:xfrm>
            <a:off x="1679602" y="5010365"/>
            <a:ext cx="10315739" cy="7369492"/>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12344597" y="3362469"/>
            <a:ext cx="10366540" cy="1647896"/>
          </a:xfrm>
          <a:prstGeom prst="rect">
            <a:avLst/>
          </a:prstGeom>
        </p:spPr>
        <p:txBody>
          <a:bodyPr anchor="b"/>
          <a:lstStyle>
            <a:lvl1pPr marL="0" indent="0">
              <a:buNone/>
              <a:defRPr sz="2646" b="1"/>
            </a:lvl1pPr>
            <a:lvl2pPr marL="504245" indent="0">
              <a:buNone/>
              <a:defRPr sz="2205" b="1"/>
            </a:lvl2pPr>
            <a:lvl3pPr marL="1007855" indent="0">
              <a:buNone/>
              <a:defRPr sz="1985" b="1"/>
            </a:lvl3pPr>
            <a:lvl4pPr marL="1512099" indent="0">
              <a:buNone/>
              <a:defRPr sz="1766" b="1"/>
            </a:lvl4pPr>
            <a:lvl5pPr marL="2016345" indent="0">
              <a:buNone/>
              <a:defRPr sz="1766" b="1"/>
            </a:lvl5pPr>
            <a:lvl6pPr marL="2520590" indent="0">
              <a:buNone/>
              <a:defRPr sz="1766" b="1"/>
            </a:lvl6pPr>
            <a:lvl7pPr marL="3024200" indent="0">
              <a:buNone/>
              <a:defRPr sz="1766" b="1"/>
            </a:lvl7pPr>
            <a:lvl8pPr marL="3528444" indent="0">
              <a:buNone/>
              <a:defRPr sz="1766" b="1"/>
            </a:lvl8pPr>
            <a:lvl9pPr marL="4032690" indent="0">
              <a:buNone/>
              <a:defRPr sz="1766" b="1"/>
            </a:lvl9pPr>
          </a:lstStyle>
          <a:p>
            <a:pPr lvl="0"/>
            <a:r>
              <a:rPr lang="zh-CN" altLang="en-US"/>
              <a:t>单击此处编辑母版文本样式</a:t>
            </a:r>
          </a:p>
        </p:txBody>
      </p:sp>
      <p:sp>
        <p:nvSpPr>
          <p:cNvPr id="6" name="内容占位符 5"/>
          <p:cNvSpPr>
            <a:spLocks noGrp="1"/>
          </p:cNvSpPr>
          <p:nvPr>
            <p:ph sz="quarter" idx="4"/>
          </p:nvPr>
        </p:nvSpPr>
        <p:spPr>
          <a:xfrm>
            <a:off x="12344597" y="5010365"/>
            <a:ext cx="10366540" cy="7369492"/>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8" name="页脚占位符 7"/>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4" name="页脚占位符 3"/>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3" name="页脚占位符 2"/>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600" y="914439"/>
            <a:ext cx="7864602" cy="3200538"/>
          </a:xfrm>
          <a:prstGeom prst="rect">
            <a:avLst/>
          </a:prstGeom>
        </p:spPr>
        <p:txBody>
          <a:bodyPr anchor="b"/>
          <a:lstStyle>
            <a:lvl1pPr>
              <a:defRPr sz="3530"/>
            </a:lvl1pPr>
          </a:lstStyle>
          <a:p>
            <a:r>
              <a:rPr lang="zh-CN" altLang="en-US"/>
              <a:t>单击此处编辑母版标题样式</a:t>
            </a:r>
          </a:p>
        </p:txBody>
      </p:sp>
      <p:sp>
        <p:nvSpPr>
          <p:cNvPr id="3" name="内容占位符 2"/>
          <p:cNvSpPr>
            <a:spLocks noGrp="1"/>
          </p:cNvSpPr>
          <p:nvPr>
            <p:ph idx="1"/>
          </p:nvPr>
        </p:nvSpPr>
        <p:spPr>
          <a:xfrm>
            <a:off x="10366541" y="1974936"/>
            <a:ext cx="12344597" cy="9747669"/>
          </a:xfrm>
          <a:prstGeom prst="rect">
            <a:avLst/>
          </a:prstGeom>
        </p:spPr>
        <p:txBody>
          <a:bodyPr/>
          <a:lstStyle>
            <a:lvl1pPr>
              <a:defRPr sz="3530"/>
            </a:lvl1pPr>
            <a:lvl2pPr>
              <a:defRPr sz="3085"/>
            </a:lvl2pPr>
            <a:lvl3pPr>
              <a:defRPr sz="2646"/>
            </a:lvl3pPr>
            <a:lvl4pPr>
              <a:defRPr sz="2205"/>
            </a:lvl4pPr>
            <a:lvl5pPr>
              <a:defRPr sz="2205"/>
            </a:lvl5pPr>
            <a:lvl6pPr>
              <a:defRPr sz="2205"/>
            </a:lvl6pPr>
            <a:lvl7pPr>
              <a:defRPr sz="2205"/>
            </a:lvl7pPr>
            <a:lvl8pPr>
              <a:defRPr sz="2205"/>
            </a:lvl8pPr>
            <a:lvl9pPr>
              <a:defRPr sz="220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1679600" y="4114978"/>
            <a:ext cx="7864602" cy="7623503"/>
          </a:xfrm>
          <a:prstGeom prst="rect">
            <a:avLst/>
          </a:prstGeom>
        </p:spPr>
        <p:txBody>
          <a:bodyPr/>
          <a:lstStyle>
            <a:lvl1pPr marL="0" indent="0">
              <a:buNone/>
              <a:defRPr sz="1766"/>
            </a:lvl1pPr>
            <a:lvl2pPr marL="504245" indent="0">
              <a:buNone/>
              <a:defRPr sz="1545"/>
            </a:lvl2pPr>
            <a:lvl3pPr marL="1007855" indent="0">
              <a:buNone/>
              <a:defRPr sz="1326"/>
            </a:lvl3pPr>
            <a:lvl4pPr marL="1512099" indent="0">
              <a:buNone/>
              <a:defRPr sz="1101"/>
            </a:lvl4pPr>
            <a:lvl5pPr marL="2016345" indent="0">
              <a:buNone/>
              <a:defRPr sz="1101"/>
            </a:lvl5pPr>
            <a:lvl6pPr marL="2520590" indent="0">
              <a:buNone/>
              <a:defRPr sz="1101"/>
            </a:lvl6pPr>
            <a:lvl7pPr marL="3024200" indent="0">
              <a:buNone/>
              <a:defRPr sz="1101"/>
            </a:lvl7pPr>
            <a:lvl8pPr marL="3528444" indent="0">
              <a:buNone/>
              <a:defRPr sz="1101"/>
            </a:lvl8pPr>
            <a:lvl9pPr marL="4032690" indent="0">
              <a:buNone/>
              <a:defRPr sz="1101"/>
            </a:lvl9pPr>
          </a:lstStyle>
          <a:p>
            <a:pPr lvl="0"/>
            <a:r>
              <a:rPr lang="zh-CN" altLang="en-US"/>
              <a:t>单击此处编辑母版文本样式</a:t>
            </a:r>
          </a:p>
        </p:txBody>
      </p:sp>
      <p:sp>
        <p:nvSpPr>
          <p:cNvPr id="5" name="日期占位符 4"/>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6" name="页脚占位符 5"/>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600" y="914439"/>
            <a:ext cx="7864602" cy="3200538"/>
          </a:xfrm>
          <a:prstGeom prst="rect">
            <a:avLst/>
          </a:prstGeom>
        </p:spPr>
        <p:txBody>
          <a:bodyPr anchor="b"/>
          <a:lstStyle>
            <a:lvl1pPr>
              <a:defRPr sz="3530"/>
            </a:lvl1pPr>
          </a:lstStyle>
          <a:p>
            <a:r>
              <a:rPr lang="zh-CN" altLang="en-US"/>
              <a:t>单击此处编辑母版标题样式</a:t>
            </a:r>
          </a:p>
        </p:txBody>
      </p:sp>
      <p:sp>
        <p:nvSpPr>
          <p:cNvPr id="3" name="图片占位符 2"/>
          <p:cNvSpPr>
            <a:spLocks noGrp="1"/>
          </p:cNvSpPr>
          <p:nvPr>
            <p:ph type="pic" idx="1"/>
          </p:nvPr>
        </p:nvSpPr>
        <p:spPr>
          <a:xfrm>
            <a:off x="10366541" y="1974936"/>
            <a:ext cx="12344597" cy="9747669"/>
          </a:xfrm>
          <a:prstGeom prst="rect">
            <a:avLst/>
          </a:prstGeom>
        </p:spPr>
        <p:txBody>
          <a:bodyPr/>
          <a:lstStyle>
            <a:lvl1pPr marL="0" indent="0">
              <a:buNone/>
              <a:defRPr sz="3530"/>
            </a:lvl1pPr>
            <a:lvl2pPr marL="504245" indent="0">
              <a:buNone/>
              <a:defRPr sz="3085"/>
            </a:lvl2pPr>
            <a:lvl3pPr marL="1007855" indent="0">
              <a:buNone/>
              <a:defRPr sz="2646"/>
            </a:lvl3pPr>
            <a:lvl4pPr marL="1512099" indent="0">
              <a:buNone/>
              <a:defRPr sz="2205"/>
            </a:lvl4pPr>
            <a:lvl5pPr marL="2016345" indent="0">
              <a:buNone/>
              <a:defRPr sz="2205"/>
            </a:lvl5pPr>
            <a:lvl6pPr marL="2520590" indent="0">
              <a:buNone/>
              <a:defRPr sz="2205"/>
            </a:lvl6pPr>
            <a:lvl7pPr marL="3024200" indent="0">
              <a:buNone/>
              <a:defRPr sz="2205"/>
            </a:lvl7pPr>
            <a:lvl8pPr marL="3528444" indent="0">
              <a:buNone/>
              <a:defRPr sz="2205"/>
            </a:lvl8pPr>
            <a:lvl9pPr marL="4032690" indent="0">
              <a:buNone/>
              <a:defRPr sz="2205"/>
            </a:lvl9pPr>
          </a:lstStyle>
          <a:p>
            <a:endParaRPr lang="zh-CN" altLang="en-US"/>
          </a:p>
        </p:txBody>
      </p:sp>
      <p:sp>
        <p:nvSpPr>
          <p:cNvPr id="4" name="文本占位符 3"/>
          <p:cNvSpPr>
            <a:spLocks noGrp="1"/>
          </p:cNvSpPr>
          <p:nvPr>
            <p:ph type="body" sz="half" idx="2"/>
          </p:nvPr>
        </p:nvSpPr>
        <p:spPr>
          <a:xfrm>
            <a:off x="1679600" y="4114978"/>
            <a:ext cx="7864602" cy="7623503"/>
          </a:xfrm>
          <a:prstGeom prst="rect">
            <a:avLst/>
          </a:prstGeom>
        </p:spPr>
        <p:txBody>
          <a:bodyPr/>
          <a:lstStyle>
            <a:lvl1pPr marL="0" indent="0">
              <a:buNone/>
              <a:defRPr sz="1766"/>
            </a:lvl1pPr>
            <a:lvl2pPr marL="504245" indent="0">
              <a:buNone/>
              <a:defRPr sz="1545"/>
            </a:lvl2pPr>
            <a:lvl3pPr marL="1007855" indent="0">
              <a:buNone/>
              <a:defRPr sz="1326"/>
            </a:lvl3pPr>
            <a:lvl4pPr marL="1512099" indent="0">
              <a:buNone/>
              <a:defRPr sz="1101"/>
            </a:lvl4pPr>
            <a:lvl5pPr marL="2016345" indent="0">
              <a:buNone/>
              <a:defRPr sz="1101"/>
            </a:lvl5pPr>
            <a:lvl6pPr marL="2520590" indent="0">
              <a:buNone/>
              <a:defRPr sz="1101"/>
            </a:lvl6pPr>
            <a:lvl7pPr marL="3024200" indent="0">
              <a:buNone/>
              <a:defRPr sz="1101"/>
            </a:lvl7pPr>
            <a:lvl8pPr marL="3528444" indent="0">
              <a:buNone/>
              <a:defRPr sz="1101"/>
            </a:lvl8pPr>
            <a:lvl9pPr marL="4032690" indent="0">
              <a:buNone/>
              <a:defRPr sz="1101"/>
            </a:lvl9pPr>
          </a:lstStyle>
          <a:p>
            <a:pPr lvl="0"/>
            <a:r>
              <a:rPr lang="zh-CN" altLang="en-US"/>
              <a:t>单击此处编辑母版文本样式</a:t>
            </a:r>
          </a:p>
        </p:txBody>
      </p:sp>
      <p:sp>
        <p:nvSpPr>
          <p:cNvPr id="5" name="日期占位符 4"/>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6" name="页脚占位符 5"/>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1676429" y="3651408"/>
            <a:ext cx="21031535" cy="8703049"/>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节">
    <p:bg>
      <p:bgPr>
        <a:solidFill>
          <a:srgbClr val="2E7EEE"/>
        </a:solidFill>
        <a:effectLst/>
      </p:bgPr>
    </p:bg>
    <p:spTree>
      <p:nvGrpSpPr>
        <p:cNvPr id="1" name=""/>
        <p:cNvGrpSpPr/>
        <p:nvPr/>
      </p:nvGrpSpPr>
      <p:grpSpPr>
        <a:xfrm>
          <a:off x="0" y="0"/>
          <a:ext cx="0" cy="0"/>
          <a:chOff x="0" y="0"/>
          <a:chExt cx="0" cy="0"/>
        </a:xfrm>
      </p:grpSpPr>
      <p:sp>
        <p:nvSpPr>
          <p:cNvPr id="21" name="章节标题"/>
          <p:cNvSpPr txBox="1">
            <a:spLocks noGrp="1"/>
          </p:cNvSpPr>
          <p:nvPr>
            <p:ph type="title" hasCustomPrompt="1"/>
          </p:nvPr>
        </p:nvSpPr>
        <p:spPr>
          <a:xfrm>
            <a:off x="1206516" y="4534095"/>
            <a:ext cx="21971354" cy="4648400"/>
          </a:xfrm>
          <a:prstGeom prst="rect">
            <a:avLst/>
          </a:prstGeom>
        </p:spPr>
        <p:txBody>
          <a:bodyPr anchor="ctr"/>
          <a:lstStyle>
            <a:lvl1pPr>
              <a:defRPr sz="12786" b="0" spc="-232">
                <a:solidFill>
                  <a:srgbClr val="FFFFFF"/>
                </a:solidFill>
                <a:latin typeface="Noto Sans SC Regular"/>
                <a:ea typeface="Noto Sans SC Regular"/>
                <a:cs typeface="Noto Sans SC Regular"/>
                <a:sym typeface="Noto Sans SC Regular"/>
              </a:defRPr>
            </a:lvl1pPr>
          </a:lstStyle>
          <a:p>
            <a:r>
              <a:t>章节标题</a:t>
            </a:r>
          </a:p>
        </p:txBody>
      </p:sp>
      <p:sp>
        <p:nvSpPr>
          <p:cNvPr id="22" name="幻灯片编号"/>
          <p:cNvSpPr txBox="1">
            <a:spLocks noGrp="1"/>
          </p:cNvSpPr>
          <p:nvPr>
            <p:ph type="sldNum" sz="quarter" idx="2"/>
          </p:nvPr>
        </p:nvSpPr>
        <p:spPr>
          <a:xfrm>
            <a:off x="11986795" y="13054213"/>
            <a:ext cx="398302" cy="406201"/>
          </a:xfrm>
          <a:prstGeom prst="rect">
            <a:avLst/>
          </a:prstGeom>
        </p:spPr>
        <p:txBody>
          <a:bodyPr/>
          <a:lstStyle>
            <a:lvl1pPr>
              <a:defRPr>
                <a:solidFill>
                  <a:srgbClr val="FFFFFF"/>
                </a:solidFill>
              </a:defRPr>
            </a:lvl1pPr>
          </a:lstStyle>
          <a:p>
            <a:fld id="{86CB4B4D-7CA3-9044-876B-883B54F8677D}" type="slidenum">
              <a:rPr/>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450078" y="730282"/>
            <a:ext cx="5257884" cy="1162417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676428" y="730282"/>
            <a:ext cx="15621248" cy="1162417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41331557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37038793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5011402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6735232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smtClean="0"/>
              <a:t>编辑母版文本样式</a:t>
            </a:r>
          </a:p>
        </p:txBody>
      </p:sp>
      <p:sp>
        <p:nvSpPr>
          <p:cNvPr id="4" name="Content Placeholder 3"/>
          <p:cNvSpPr>
            <a:spLocks noGrp="1"/>
          </p:cNvSpPr>
          <p:nvPr>
            <p:ph sz="half" idx="2"/>
          </p:nvPr>
        </p:nvSpPr>
        <p:spPr>
          <a:xfrm>
            <a:off x="1679577" y="5010150"/>
            <a:ext cx="10315574" cy="73691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smtClean="0"/>
              <a:t>编辑母版文本样式</a:t>
            </a:r>
          </a:p>
        </p:txBody>
      </p:sp>
      <p:sp>
        <p:nvSpPr>
          <p:cNvPr id="6" name="Content Placeholder 5"/>
          <p:cNvSpPr>
            <a:spLocks noGrp="1"/>
          </p:cNvSpPr>
          <p:nvPr>
            <p:ph sz="quarter" idx="4"/>
          </p:nvPr>
        </p:nvSpPr>
        <p:spPr>
          <a:xfrm>
            <a:off x="12344400" y="5010150"/>
            <a:ext cx="10366376" cy="73691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773181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2877916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3050750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457023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416459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37865926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37166189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15" y="365142"/>
            <a:ext cx="10515767" cy="1325620"/>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16" y="6356624"/>
            <a:ext cx="2743243" cy="365141"/>
          </a:xfrm>
        </p:spPr>
        <p:txBody>
          <a:bodyPr/>
          <a:lstStyle/>
          <a:p>
            <a:fld id="{263DB197-84B0-484E-9C0F-88358ECCB797}" type="datetimeFigureOut">
              <a:rPr lang="zh-CN" altLang="en-US" smtClean="0"/>
              <a:t>2023/1/12</a:t>
            </a:fld>
            <a:endParaRPr lang="zh-CN" altLang="en-US"/>
          </a:p>
        </p:txBody>
      </p:sp>
      <p:sp>
        <p:nvSpPr>
          <p:cNvPr id="4" name="页脚占位符 3"/>
          <p:cNvSpPr>
            <a:spLocks noGrp="1"/>
          </p:cNvSpPr>
          <p:nvPr>
            <p:ph type="ftr" sz="quarter" idx="11"/>
          </p:nvPr>
        </p:nvSpPr>
        <p:spPr>
          <a:xfrm>
            <a:off x="4038665" y="6356624"/>
            <a:ext cx="4114866" cy="365141"/>
          </a:xfrm>
        </p:spPr>
        <p:txBody>
          <a:bodyPr/>
          <a:lstStyle/>
          <a:p>
            <a:endParaRPr lang="zh-CN" altLang="en-US"/>
          </a:p>
        </p:txBody>
      </p:sp>
      <p:sp>
        <p:nvSpPr>
          <p:cNvPr id="5" name="灯片编号占位符 4"/>
          <p:cNvSpPr>
            <a:spLocks noGrp="1"/>
          </p:cNvSpPr>
          <p:nvPr>
            <p:ph type="sldNum" sz="quarter" idx="12"/>
          </p:nvPr>
        </p:nvSpPr>
        <p:spPr>
          <a:xfrm>
            <a:off x="8610739" y="6356624"/>
            <a:ext cx="2743243" cy="365141"/>
          </a:xfrm>
        </p:spPr>
        <p:txBody>
          <a:bodyPr/>
          <a:lstStyle/>
          <a:p>
            <a:fld id="{E077DA78-E013-4A8C-AD75-63A150561B10}" type="slidenum">
              <a:rPr lang="zh-CN" altLang="en-US" smtClean="0"/>
              <a:t>‹#›</a:t>
            </a:fld>
            <a:endParaRPr lang="zh-CN" altLang="en-US"/>
          </a:p>
        </p:txBody>
      </p:sp>
    </p:spTree>
    <p:extLst>
      <p:ext uri="{BB962C8B-B14F-4D97-AF65-F5344CB8AC3E}">
        <p14:creationId xmlns:p14="http://schemas.microsoft.com/office/powerpoint/2010/main" val="30335728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75813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3691483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2159346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34640853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41026709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smtClean="0"/>
              <a:t>编辑母版文本样式</a:t>
            </a:r>
          </a:p>
        </p:txBody>
      </p:sp>
      <p:sp>
        <p:nvSpPr>
          <p:cNvPr id="4" name="Content Placeholder 3"/>
          <p:cNvSpPr>
            <a:spLocks noGrp="1"/>
          </p:cNvSpPr>
          <p:nvPr>
            <p:ph sz="half" idx="2"/>
          </p:nvPr>
        </p:nvSpPr>
        <p:spPr>
          <a:xfrm>
            <a:off x="1679577" y="5010150"/>
            <a:ext cx="10315574" cy="73691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smtClean="0"/>
              <a:t>编辑母版文本样式</a:t>
            </a:r>
          </a:p>
        </p:txBody>
      </p:sp>
      <p:sp>
        <p:nvSpPr>
          <p:cNvPr id="6" name="Content Placeholder 5"/>
          <p:cNvSpPr>
            <a:spLocks noGrp="1"/>
          </p:cNvSpPr>
          <p:nvPr>
            <p:ph sz="quarter" idx="4"/>
          </p:nvPr>
        </p:nvSpPr>
        <p:spPr>
          <a:xfrm>
            <a:off x="12344400" y="5010150"/>
            <a:ext cx="10366376" cy="73691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14717808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1200183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正文">
    <p:spTree>
      <p:nvGrpSpPr>
        <p:cNvPr id="1" name=""/>
        <p:cNvGrpSpPr/>
        <p:nvPr/>
      </p:nvGrpSpPr>
      <p:grpSpPr>
        <a:xfrm>
          <a:off x="0" y="0"/>
          <a:ext cx="0" cy="0"/>
          <a:chOff x="0" y="0"/>
          <a:chExt cx="0" cy="0"/>
        </a:xfrm>
      </p:grpSpPr>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7746876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7530831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41394754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7386825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7585288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cSld name="1_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1340" y="11847162"/>
            <a:ext cx="21971004" cy="636980"/>
          </a:xfrm>
          <a:prstGeom prst="rect">
            <a:avLst/>
          </a:prstGeom>
        </p:spPr>
        <p:txBody>
          <a:bodyPr lIns="45719" tIns="45719" rIns="45719" bIns="45719"/>
          <a:lstStyle>
            <a:lvl1pPr defTabSz="338458">
              <a:spcBef>
                <a:spcPts val="0"/>
              </a:spcBef>
              <a:defRPr sz="1475" spc="0">
                <a:solidFill>
                  <a:srgbClr val="FFFFFF"/>
                </a:solidFill>
                <a:latin typeface="Noto Sans SC Bold"/>
                <a:ea typeface="Noto Sans SC Bold"/>
                <a:cs typeface="Noto Sans SC Bold"/>
                <a:sym typeface="Noto Sans SC Bold"/>
              </a:defRPr>
            </a:lvl1pPr>
          </a:lstStyle>
          <a:p>
            <a:r>
              <a:t>作者和日期</a:t>
            </a:r>
          </a:p>
        </p:txBody>
      </p:sp>
      <p:sp>
        <p:nvSpPr>
          <p:cNvPr id="12" name="演示文稿标题"/>
          <p:cNvSpPr txBox="1">
            <a:spLocks noGrp="1"/>
          </p:cNvSpPr>
          <p:nvPr>
            <p:ph type="title" hasCustomPrompt="1"/>
          </p:nvPr>
        </p:nvSpPr>
        <p:spPr>
          <a:xfrm>
            <a:off x="1206497" y="2574993"/>
            <a:ext cx="21971004" cy="4648202"/>
          </a:xfrm>
          <a:prstGeom prst="rect">
            <a:avLst/>
          </a:prstGeom>
        </p:spPr>
        <p:txBody>
          <a:bodyPr anchor="b"/>
          <a:lstStyle>
            <a:lvl1pPr>
              <a:defRPr sz="5800" b="0" spc="-116">
                <a:solidFill>
                  <a:srgbClr val="FFFFFF"/>
                </a:solidFill>
                <a:latin typeface="Noto Sans SC Bold"/>
                <a:ea typeface="Noto Sans SC Bold"/>
                <a:cs typeface="Noto Sans SC Bold"/>
                <a:sym typeface="Noto Sans SC Bold"/>
              </a:defRPr>
            </a:lvl1pPr>
          </a:lstStyle>
          <a:p>
            <a:r>
              <a:t>演示文稿标题</a:t>
            </a:r>
          </a:p>
        </p:txBody>
      </p:sp>
      <p:sp>
        <p:nvSpPr>
          <p:cNvPr id="13" name="正文级别 1…"/>
          <p:cNvSpPr txBox="1">
            <a:spLocks noGrp="1"/>
          </p:cNvSpPr>
          <p:nvPr>
            <p:ph type="body" sz="quarter" idx="1" hasCustomPrompt="1"/>
          </p:nvPr>
        </p:nvSpPr>
        <p:spPr>
          <a:xfrm>
            <a:off x="1201345" y="7210491"/>
            <a:ext cx="21971002" cy="1905002"/>
          </a:xfrm>
          <a:prstGeom prst="rect">
            <a:avLst/>
          </a:prstGeom>
        </p:spPr>
        <p:txBody>
          <a:bodyPr/>
          <a:lstStyle>
            <a:lvl1pPr>
              <a:spcBef>
                <a:spcPts val="0"/>
              </a:spcBef>
              <a:defRPr sz="2750" spc="0">
                <a:solidFill>
                  <a:schemeClr val="accent1"/>
                </a:solidFill>
                <a:latin typeface="Noto Sans SC Bold"/>
                <a:ea typeface="Noto Sans SC Bold"/>
                <a:cs typeface="Noto Sans SC Bold"/>
                <a:sym typeface="Noto Sans SC Bold"/>
              </a:defRPr>
            </a:lvl1pPr>
            <a:lvl2pPr>
              <a:spcBef>
                <a:spcPts val="0"/>
              </a:spcBef>
              <a:defRPr sz="2750" spc="0">
                <a:solidFill>
                  <a:schemeClr val="accent1"/>
                </a:solidFill>
                <a:latin typeface="Noto Sans SC Bold"/>
                <a:ea typeface="Noto Sans SC Bold"/>
                <a:cs typeface="Noto Sans SC Bold"/>
                <a:sym typeface="Noto Sans SC Bold"/>
              </a:defRPr>
            </a:lvl2pPr>
            <a:lvl3pPr>
              <a:spcBef>
                <a:spcPts val="0"/>
              </a:spcBef>
              <a:defRPr sz="2750" spc="0">
                <a:solidFill>
                  <a:schemeClr val="accent1"/>
                </a:solidFill>
                <a:latin typeface="Noto Sans SC Bold"/>
                <a:ea typeface="Noto Sans SC Bold"/>
                <a:cs typeface="Noto Sans SC Bold"/>
                <a:sym typeface="Noto Sans SC Bold"/>
              </a:defRPr>
            </a:lvl3pPr>
            <a:lvl4pPr>
              <a:spcBef>
                <a:spcPts val="0"/>
              </a:spcBef>
              <a:defRPr sz="2750" spc="0">
                <a:solidFill>
                  <a:schemeClr val="accent1"/>
                </a:solidFill>
                <a:latin typeface="Noto Sans SC Bold"/>
                <a:ea typeface="Noto Sans SC Bold"/>
                <a:cs typeface="Noto Sans SC Bold"/>
                <a:sym typeface="Noto Sans SC Bold"/>
              </a:defRPr>
            </a:lvl4pPr>
            <a:lvl5pPr>
              <a:spcBef>
                <a:spcPts val="0"/>
              </a:spcBef>
              <a:defRPr sz="2750" spc="0">
                <a:solidFill>
                  <a:schemeClr val="accent1"/>
                </a:solidFill>
                <a:latin typeface="Noto Sans SC Bold"/>
                <a:ea typeface="Noto Sans SC Bold"/>
                <a:cs typeface="Noto Sans SC Bold"/>
                <a:sym typeface="Noto Sans SC Bold"/>
              </a:defRPr>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xfrm>
            <a:off x="11990359" y="13057666"/>
            <a:ext cx="391173" cy="398513"/>
          </a:xfrm>
          <a:prstGeom prst="rect">
            <a:avLst/>
          </a:prstGeom>
        </p:spPr>
        <p:txBody>
          <a:bodyPr/>
          <a:lstStyle>
            <a:lvl1pPr>
              <a:defRPr>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156640123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正文">
    <p:spTree>
      <p:nvGrpSpPr>
        <p:cNvPr id="1" name=""/>
        <p:cNvGrpSpPr/>
        <p:nvPr/>
      </p:nvGrpSpPr>
      <p:grpSpPr>
        <a:xfrm>
          <a:off x="0" y="0"/>
          <a:ext cx="0" cy="0"/>
          <a:chOff x="0" y="0"/>
          <a:chExt cx="0" cy="0"/>
        </a:xfrm>
      </p:grpSpPr>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429" y="12713248"/>
            <a:ext cx="5486487" cy="730281"/>
          </a:xfrm>
          <a:prstGeom prst="rect">
            <a:avLst/>
          </a:prstGeom>
        </p:spPr>
        <p:txBody>
          <a:bodyPr/>
          <a:lstStyle/>
          <a:p>
            <a:fld id="{B4BF5B8E-16BB-4A69-9426-2FD4D3BD58AB}" type="datetimeFigureOut">
              <a:rPr lang="zh-CN" altLang="en-US" smtClean="0"/>
              <a:t>2023/1/12</a:t>
            </a:fld>
            <a:endParaRPr lang="zh-CN" altLang="en-US"/>
          </a:p>
        </p:txBody>
      </p:sp>
      <p:sp>
        <p:nvSpPr>
          <p:cNvPr id="3" name="页脚占位符 2"/>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19765567" y="13037328"/>
            <a:ext cx="398302" cy="406201"/>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cSld name="1_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1340" y="11847162"/>
            <a:ext cx="21971004" cy="636980"/>
          </a:xfrm>
          <a:prstGeom prst="rect">
            <a:avLst/>
          </a:prstGeom>
        </p:spPr>
        <p:txBody>
          <a:bodyPr lIns="45719" tIns="45719" rIns="45719" bIns="45719"/>
          <a:lstStyle>
            <a:lvl1pPr defTabSz="338458">
              <a:spcBef>
                <a:spcPts val="0"/>
              </a:spcBef>
              <a:defRPr sz="1475" spc="0">
                <a:solidFill>
                  <a:srgbClr val="FFFFFF"/>
                </a:solidFill>
                <a:latin typeface="Noto Sans SC Bold"/>
                <a:ea typeface="Noto Sans SC Bold"/>
                <a:cs typeface="Noto Sans SC Bold"/>
                <a:sym typeface="Noto Sans SC Bold"/>
              </a:defRPr>
            </a:lvl1pPr>
          </a:lstStyle>
          <a:p>
            <a:r>
              <a:t>作者和日期</a:t>
            </a:r>
          </a:p>
        </p:txBody>
      </p:sp>
      <p:sp>
        <p:nvSpPr>
          <p:cNvPr id="12" name="演示文稿标题"/>
          <p:cNvSpPr txBox="1">
            <a:spLocks noGrp="1"/>
          </p:cNvSpPr>
          <p:nvPr>
            <p:ph type="title" hasCustomPrompt="1"/>
          </p:nvPr>
        </p:nvSpPr>
        <p:spPr>
          <a:xfrm>
            <a:off x="1206497" y="2574993"/>
            <a:ext cx="21971004" cy="4648202"/>
          </a:xfrm>
          <a:prstGeom prst="rect">
            <a:avLst/>
          </a:prstGeom>
        </p:spPr>
        <p:txBody>
          <a:bodyPr anchor="b"/>
          <a:lstStyle>
            <a:lvl1pPr>
              <a:defRPr sz="5800" b="0" spc="-116">
                <a:solidFill>
                  <a:srgbClr val="FFFFFF"/>
                </a:solidFill>
                <a:latin typeface="Noto Sans SC Bold"/>
                <a:ea typeface="Noto Sans SC Bold"/>
                <a:cs typeface="Noto Sans SC Bold"/>
                <a:sym typeface="Noto Sans SC Bold"/>
              </a:defRPr>
            </a:lvl1pPr>
          </a:lstStyle>
          <a:p>
            <a:r>
              <a:t>演示文稿标题</a:t>
            </a:r>
          </a:p>
        </p:txBody>
      </p:sp>
      <p:sp>
        <p:nvSpPr>
          <p:cNvPr id="13" name="正文级别 1…"/>
          <p:cNvSpPr txBox="1">
            <a:spLocks noGrp="1"/>
          </p:cNvSpPr>
          <p:nvPr>
            <p:ph type="body" sz="quarter" idx="1" hasCustomPrompt="1"/>
          </p:nvPr>
        </p:nvSpPr>
        <p:spPr>
          <a:xfrm>
            <a:off x="1201345" y="7210491"/>
            <a:ext cx="21971002" cy="1905002"/>
          </a:xfrm>
          <a:prstGeom prst="rect">
            <a:avLst/>
          </a:prstGeom>
        </p:spPr>
        <p:txBody>
          <a:bodyPr/>
          <a:lstStyle>
            <a:lvl1pPr>
              <a:spcBef>
                <a:spcPts val="0"/>
              </a:spcBef>
              <a:defRPr sz="2750" spc="0">
                <a:solidFill>
                  <a:schemeClr val="accent1"/>
                </a:solidFill>
                <a:latin typeface="Noto Sans SC Bold"/>
                <a:ea typeface="Noto Sans SC Bold"/>
                <a:cs typeface="Noto Sans SC Bold"/>
                <a:sym typeface="Noto Sans SC Bold"/>
              </a:defRPr>
            </a:lvl1pPr>
            <a:lvl2pPr>
              <a:spcBef>
                <a:spcPts val="0"/>
              </a:spcBef>
              <a:defRPr sz="2750" spc="0">
                <a:solidFill>
                  <a:schemeClr val="accent1"/>
                </a:solidFill>
                <a:latin typeface="Noto Sans SC Bold"/>
                <a:ea typeface="Noto Sans SC Bold"/>
                <a:cs typeface="Noto Sans SC Bold"/>
                <a:sym typeface="Noto Sans SC Bold"/>
              </a:defRPr>
            </a:lvl2pPr>
            <a:lvl3pPr>
              <a:spcBef>
                <a:spcPts val="0"/>
              </a:spcBef>
              <a:defRPr sz="2750" spc="0">
                <a:solidFill>
                  <a:schemeClr val="accent1"/>
                </a:solidFill>
                <a:latin typeface="Noto Sans SC Bold"/>
                <a:ea typeface="Noto Sans SC Bold"/>
                <a:cs typeface="Noto Sans SC Bold"/>
                <a:sym typeface="Noto Sans SC Bold"/>
              </a:defRPr>
            </a:lvl3pPr>
            <a:lvl4pPr>
              <a:spcBef>
                <a:spcPts val="0"/>
              </a:spcBef>
              <a:defRPr sz="2750" spc="0">
                <a:solidFill>
                  <a:schemeClr val="accent1"/>
                </a:solidFill>
                <a:latin typeface="Noto Sans SC Bold"/>
                <a:ea typeface="Noto Sans SC Bold"/>
                <a:cs typeface="Noto Sans SC Bold"/>
                <a:sym typeface="Noto Sans SC Bold"/>
              </a:defRPr>
            </a:lvl4pPr>
            <a:lvl5pPr>
              <a:spcBef>
                <a:spcPts val="0"/>
              </a:spcBef>
              <a:defRPr sz="2750" spc="0">
                <a:solidFill>
                  <a:schemeClr val="accent1"/>
                </a:solidFill>
                <a:latin typeface="Noto Sans SC Bold"/>
                <a:ea typeface="Noto Sans SC Bold"/>
                <a:cs typeface="Noto Sans SC Bold"/>
                <a:sym typeface="Noto Sans SC Bold"/>
              </a:defRPr>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xfrm>
            <a:off x="11986794" y="13049978"/>
            <a:ext cx="398302" cy="406201"/>
          </a:xfrm>
          <a:prstGeom prst="rect">
            <a:avLst/>
          </a:prstGeom>
        </p:spPr>
        <p:txBody>
          <a:bodyPr/>
          <a:lstStyle>
            <a:lvl1pPr>
              <a:defRPr>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394393612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pn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3.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5.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image" Target="../media/image2.png"/><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正文级别 1…"/>
          <p:cNvSpPr txBox="1">
            <a:spLocks noGrp="1"/>
          </p:cNvSpPr>
          <p:nvPr>
            <p:ph type="body" idx="1" hasCustomPrompt="1"/>
          </p:nvPr>
        </p:nvSpPr>
        <p:spPr>
          <a:xfrm>
            <a:off x="1206520" y="4248688"/>
            <a:ext cx="21971349" cy="8256367"/>
          </a:xfrm>
          <a:prstGeom prst="rect">
            <a:avLst/>
          </a:prstGeom>
          <a:ln w="12700">
            <a:miter lim="400000"/>
          </a:ln>
        </p:spPr>
        <p:txBody>
          <a:bodyPr lIns="50800" tIns="50800" rIns="50800" bIns="50800">
            <a:normAutofit/>
          </a:bodyPr>
          <a:lstStyle/>
          <a:p>
            <a:r>
              <a:t>议程主题</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11986795" y="13049979"/>
            <a:ext cx="398302" cy="406201"/>
          </a:xfrm>
          <a:prstGeom prst="rect">
            <a:avLst/>
          </a:prstGeom>
          <a:ln w="12700">
            <a:miter lim="400000"/>
          </a:ln>
        </p:spPr>
        <p:txBody>
          <a:bodyPr wrap="none" lIns="50800" tIns="50800" rIns="50800" bIns="50800" anchor="b">
            <a:spAutoFit/>
          </a:bodyPr>
          <a:lstStyle>
            <a:lvl1pPr defTabSz="584264">
              <a:defRPr sz="1985">
                <a:solidFill>
                  <a:srgbClr val="000000"/>
                </a:solidFill>
              </a:defRPr>
            </a:lvl1pPr>
          </a:lstStyle>
          <a:p>
            <a:fld id="{86CB4B4D-7CA3-9044-876B-883B54F8677D}" type="slidenum">
              <a:rPr/>
              <a:t>‹#›</a:t>
            </a:fld>
            <a:endParaRPr/>
          </a:p>
        </p:txBody>
      </p:sp>
      <p:pic>
        <p:nvPicPr>
          <p:cNvPr id="5" name="图片 4"/>
          <p:cNvPicPr>
            <a:picLocks noChangeAspect="1"/>
          </p:cNvPicPr>
          <p:nvPr userDrawn="1"/>
        </p:nvPicPr>
        <p:blipFill rotWithShape="1">
          <a:blip r:embed="rId10"/>
          <a:srcRect l="52556" t="10937"/>
          <a:stretch>
            <a:fillRect/>
          </a:stretch>
        </p:blipFill>
        <p:spPr>
          <a:xfrm>
            <a:off x="12803026" y="1"/>
            <a:ext cx="11653095" cy="13762311"/>
          </a:xfrm>
          <a:prstGeom prst="rect">
            <a:avLst/>
          </a:prstGeom>
        </p:spPr>
      </p:pic>
      <p:pic>
        <p:nvPicPr>
          <p:cNvPr id="6" name="图像" descr="图像"/>
          <p:cNvPicPr>
            <a:picLocks noChangeAspect="1"/>
          </p:cNvPicPr>
          <p:nvPr userDrawn="1"/>
        </p:nvPicPr>
        <p:blipFill>
          <a:blip r:embed="rId11"/>
          <a:stretch>
            <a:fillRect/>
          </a:stretch>
        </p:blipFill>
        <p:spPr>
          <a:xfrm>
            <a:off x="19118720" y="1068070"/>
            <a:ext cx="3810062" cy="619153"/>
          </a:xfrm>
          <a:prstGeom prst="rect">
            <a:avLst/>
          </a:prstGeom>
        </p:spPr>
      </p:pic>
      <p:pic>
        <p:nvPicPr>
          <p:cNvPr id="7" name="图片 6"/>
          <p:cNvPicPr>
            <a:picLocks noChangeAspect="1"/>
          </p:cNvPicPr>
          <p:nvPr userDrawn="1"/>
        </p:nvPicPr>
        <p:blipFill rotWithShape="1">
          <a:blip r:embed="rId10"/>
          <a:srcRect r="47772"/>
          <a:stretch>
            <a:fillRect/>
          </a:stretch>
        </p:blipFill>
        <p:spPr>
          <a:xfrm>
            <a:off x="2" y="1"/>
            <a:ext cx="12925624" cy="1380848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94" r:id="rId8"/>
  </p:sldLayoutIdLst>
  <p:transition spd="med"/>
  <p:txStyles>
    <p:titleStyle>
      <a:lvl1pPr marL="0" marR="0" indent="0" algn="l" defTabSz="2688249" latinLnBrk="0">
        <a:lnSpc>
          <a:spcPct val="80000"/>
        </a:lnSpc>
        <a:spcBef>
          <a:spcPts val="0"/>
        </a:spcBef>
        <a:spcAft>
          <a:spcPts val="0"/>
        </a:spcAft>
        <a:buClrTx/>
        <a:buSzTx/>
        <a:buFontTx/>
        <a:buNone/>
        <a:defRPr sz="937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vl2pPr marL="0" marR="0" indent="45725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2pPr>
      <a:lvl3pPr marL="0" marR="0" indent="91450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3pPr>
      <a:lvl4pPr marL="0" marR="0" indent="1371749"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4pPr>
      <a:lvl5pPr marL="0" marR="0" indent="182900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5pPr>
      <a:lvl6pPr marL="0" marR="0" indent="228625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6pPr>
      <a:lvl7pPr marL="0" marR="0" indent="274350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7pPr>
      <a:lvl8pPr marL="0" marR="0" indent="320075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8pPr>
      <a:lvl9pPr marL="0" marR="0" indent="3657999"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9pPr>
    </p:titleStyle>
    <p:bodyStyle>
      <a:lvl1pPr marL="0" marR="0" indent="0"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vl2pPr marL="0" marR="0" indent="504245"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2pPr>
      <a:lvl3pPr marL="0" marR="0" indent="1007855"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3pPr>
      <a:lvl4pPr marL="0" marR="0" indent="1512099"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4pPr>
      <a:lvl5pPr marL="0" marR="0" indent="2016345"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5pPr>
      <a:lvl6pPr marL="0" marR="0" indent="2520590"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6pPr>
      <a:lvl7pPr marL="0" marR="0" indent="3024200"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7pPr>
      <a:lvl8pPr marL="0" marR="0" indent="3528444"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8pPr>
      <a:lvl9pPr marL="0" marR="0" indent="4032690"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9pPr>
    </p:bodyStyle>
    <p:otherStyle>
      <a:lvl1pPr marL="0" marR="0" indent="0"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1pPr>
      <a:lvl2pPr marL="0" marR="0" indent="504245"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2pPr>
      <a:lvl3pPr marL="0" marR="0" indent="1007855"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3pPr>
      <a:lvl4pPr marL="0" marR="0" indent="1512099"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4pPr>
      <a:lvl5pPr marL="0" marR="0" indent="2016345"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5pPr>
      <a:lvl6pPr marL="0" marR="0" indent="2520590"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6pPr>
      <a:lvl7pPr marL="0" marR="0" indent="3024200"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7pPr>
      <a:lvl8pPr marL="0" marR="0" indent="3528444"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8pPr>
      <a:lvl9pPr marL="0" marR="0" indent="4032690"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3"/>
          <a:stretch>
            <a:fillRect/>
          </a:stretch>
        </p:blipFill>
        <p:spPr>
          <a:xfrm>
            <a:off x="54462" y="0"/>
            <a:ext cx="24329929" cy="13693086"/>
          </a:xfrm>
          <a:prstGeom prst="rect">
            <a:avLst/>
          </a:prstGeom>
        </p:spPr>
      </p:pic>
      <p:sp>
        <p:nvSpPr>
          <p:cNvPr id="3" name="矩形: 圆角 2"/>
          <p:cNvSpPr/>
          <p:nvPr userDrawn="1"/>
        </p:nvSpPr>
        <p:spPr>
          <a:xfrm>
            <a:off x="0" y="0"/>
            <a:ext cx="24411621" cy="2524694"/>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1" dirty="0"/>
          </a:p>
        </p:txBody>
      </p:sp>
      <p:pic>
        <p:nvPicPr>
          <p:cNvPr id="4" name="图像" descr="图像"/>
          <p:cNvPicPr>
            <a:picLocks noChangeAspect="1"/>
          </p:cNvPicPr>
          <p:nvPr userDrawn="1"/>
        </p:nvPicPr>
        <p:blipFill>
          <a:blip r:embed="rId14"/>
          <a:stretch>
            <a:fillRect/>
          </a:stretch>
        </p:blipFill>
        <p:spPr>
          <a:xfrm>
            <a:off x="19118720" y="1068070"/>
            <a:ext cx="3810062" cy="619153"/>
          </a:xfrm>
          <a:prstGeom prst="rect">
            <a:avLst/>
          </a:prstGeom>
        </p:spPr>
      </p:pic>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xStyles>
    <p:titleStyle>
      <a:lvl1pPr algn="l" defTabSz="2016345" rtl="0" eaLnBrk="1" latinLnBrk="0" hangingPunct="1">
        <a:lnSpc>
          <a:spcPct val="90000"/>
        </a:lnSpc>
        <a:spcBef>
          <a:spcPct val="0"/>
        </a:spcBef>
        <a:buNone/>
        <a:defRPr sz="9701" kern="1200">
          <a:solidFill>
            <a:schemeClr val="tx1"/>
          </a:solidFill>
          <a:latin typeface="+mj-lt"/>
          <a:ea typeface="+mj-ea"/>
          <a:cs typeface="+mj-cs"/>
        </a:defRPr>
      </a:lvl1pPr>
    </p:titleStyle>
    <p:bodyStyle>
      <a:lvl1pPr marL="504245" indent="-504245" algn="l" defTabSz="2016345" rtl="0" eaLnBrk="1" latinLnBrk="0" hangingPunct="1">
        <a:lnSpc>
          <a:spcPct val="90000"/>
        </a:lnSpc>
        <a:spcBef>
          <a:spcPct val="442000"/>
        </a:spcBef>
        <a:buFont typeface="Arial" panose="020B0604020202020204" pitchFamily="34" charset="0"/>
        <a:buChar char="•"/>
        <a:defRPr sz="6176" kern="1200">
          <a:solidFill>
            <a:schemeClr val="tx1"/>
          </a:solidFill>
          <a:latin typeface="+mn-lt"/>
          <a:ea typeface="+mn-ea"/>
          <a:cs typeface="+mn-cs"/>
        </a:defRPr>
      </a:lvl1pPr>
      <a:lvl2pPr marL="1512099" indent="-504245" algn="l" defTabSz="2016345" rtl="0" eaLnBrk="1" latinLnBrk="0" hangingPunct="1">
        <a:lnSpc>
          <a:spcPct val="90000"/>
        </a:lnSpc>
        <a:spcBef>
          <a:spcPts val="1105"/>
        </a:spcBef>
        <a:buFont typeface="Arial" panose="020B0604020202020204" pitchFamily="34" charset="0"/>
        <a:buChar char="•"/>
        <a:defRPr sz="5291" kern="1200">
          <a:solidFill>
            <a:schemeClr val="tx1"/>
          </a:solidFill>
          <a:latin typeface="+mn-lt"/>
          <a:ea typeface="+mn-ea"/>
          <a:cs typeface="+mn-cs"/>
        </a:defRPr>
      </a:lvl2pPr>
      <a:lvl3pPr marL="2520590" indent="-504245" algn="l" defTabSz="2016345" rtl="0" eaLnBrk="1" latinLnBrk="0" hangingPunct="1">
        <a:lnSpc>
          <a:spcPct val="90000"/>
        </a:lnSpc>
        <a:spcBef>
          <a:spcPts val="1105"/>
        </a:spcBef>
        <a:buFont typeface="Arial" panose="020B0604020202020204" pitchFamily="34" charset="0"/>
        <a:buChar char="•"/>
        <a:defRPr sz="4411" kern="1200">
          <a:solidFill>
            <a:schemeClr val="tx1"/>
          </a:solidFill>
          <a:latin typeface="+mn-lt"/>
          <a:ea typeface="+mn-ea"/>
          <a:cs typeface="+mn-cs"/>
        </a:defRPr>
      </a:lvl3pPr>
      <a:lvl4pPr marL="3528444"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4pPr>
      <a:lvl5pPr marL="4536299"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5pPr>
      <a:lvl6pPr marL="5544790"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6pPr>
      <a:lvl7pPr marL="6552645"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7pPr>
      <a:lvl8pPr marL="7561135"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8pPr>
      <a:lvl9pPr marL="8568990"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9pPr>
    </p:bodyStyle>
    <p:otherStyle>
      <a:defPPr>
        <a:defRPr lang="zh-CN"/>
      </a:defPPr>
      <a:lvl1pPr marL="0" algn="l" defTabSz="2016345" rtl="0" eaLnBrk="1" latinLnBrk="0" hangingPunct="1">
        <a:defRPr sz="3971" kern="1200">
          <a:solidFill>
            <a:schemeClr val="tx1"/>
          </a:solidFill>
          <a:latin typeface="+mn-lt"/>
          <a:ea typeface="+mn-ea"/>
          <a:cs typeface="+mn-cs"/>
        </a:defRPr>
      </a:lvl1pPr>
      <a:lvl2pPr marL="1007855" algn="l" defTabSz="2016345" rtl="0" eaLnBrk="1" latinLnBrk="0" hangingPunct="1">
        <a:defRPr sz="3971" kern="1200">
          <a:solidFill>
            <a:schemeClr val="tx1"/>
          </a:solidFill>
          <a:latin typeface="+mn-lt"/>
          <a:ea typeface="+mn-ea"/>
          <a:cs typeface="+mn-cs"/>
        </a:defRPr>
      </a:lvl2pPr>
      <a:lvl3pPr marL="2016345" algn="l" defTabSz="2016345" rtl="0" eaLnBrk="1" latinLnBrk="0" hangingPunct="1">
        <a:defRPr sz="3971" kern="1200">
          <a:solidFill>
            <a:schemeClr val="tx1"/>
          </a:solidFill>
          <a:latin typeface="+mn-lt"/>
          <a:ea typeface="+mn-ea"/>
          <a:cs typeface="+mn-cs"/>
        </a:defRPr>
      </a:lvl3pPr>
      <a:lvl4pPr marL="3024200" algn="l" defTabSz="2016345" rtl="0" eaLnBrk="1" latinLnBrk="0" hangingPunct="1">
        <a:defRPr sz="3971" kern="1200">
          <a:solidFill>
            <a:schemeClr val="tx1"/>
          </a:solidFill>
          <a:latin typeface="+mn-lt"/>
          <a:ea typeface="+mn-ea"/>
          <a:cs typeface="+mn-cs"/>
        </a:defRPr>
      </a:lvl4pPr>
      <a:lvl5pPr marL="4032690" algn="l" defTabSz="2016345" rtl="0" eaLnBrk="1" latinLnBrk="0" hangingPunct="1">
        <a:defRPr sz="3971" kern="1200">
          <a:solidFill>
            <a:schemeClr val="tx1"/>
          </a:solidFill>
          <a:latin typeface="+mn-lt"/>
          <a:ea typeface="+mn-ea"/>
          <a:cs typeface="+mn-cs"/>
        </a:defRPr>
      </a:lvl5pPr>
      <a:lvl6pPr marL="5040545" algn="l" defTabSz="2016345" rtl="0" eaLnBrk="1" latinLnBrk="0" hangingPunct="1">
        <a:defRPr sz="3971" kern="1200">
          <a:solidFill>
            <a:schemeClr val="tx1"/>
          </a:solidFill>
          <a:latin typeface="+mn-lt"/>
          <a:ea typeface="+mn-ea"/>
          <a:cs typeface="+mn-cs"/>
        </a:defRPr>
      </a:lvl6pPr>
      <a:lvl7pPr marL="6048401" algn="l" defTabSz="2016345" rtl="0" eaLnBrk="1" latinLnBrk="0" hangingPunct="1">
        <a:defRPr sz="3971" kern="1200">
          <a:solidFill>
            <a:schemeClr val="tx1"/>
          </a:solidFill>
          <a:latin typeface="+mn-lt"/>
          <a:ea typeface="+mn-ea"/>
          <a:cs typeface="+mn-cs"/>
        </a:defRPr>
      </a:lvl7pPr>
      <a:lvl8pPr marL="7056891" algn="l" defTabSz="2016345" rtl="0" eaLnBrk="1" latinLnBrk="0" hangingPunct="1">
        <a:defRPr sz="3971" kern="1200">
          <a:solidFill>
            <a:schemeClr val="tx1"/>
          </a:solidFill>
          <a:latin typeface="+mn-lt"/>
          <a:ea typeface="+mn-ea"/>
          <a:cs typeface="+mn-cs"/>
        </a:defRPr>
      </a:lvl8pPr>
      <a:lvl9pPr marL="8064746" algn="l" defTabSz="2016345" rtl="0" eaLnBrk="1" latinLnBrk="0" hangingPunct="1">
        <a:defRPr sz="397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像" descr="图像"/>
          <p:cNvPicPr>
            <a:picLocks noChangeAspect="1"/>
          </p:cNvPicPr>
          <p:nvPr userDrawn="1"/>
        </p:nvPicPr>
        <p:blipFill>
          <a:blip r:embed="rId13">
            <a:alphaModFix amt="20000"/>
            <a:duotone>
              <a:prstClr val="black"/>
              <a:schemeClr val="accent1">
                <a:tint val="45000"/>
                <a:satMod val="400000"/>
              </a:schemeClr>
            </a:duotone>
          </a:blip>
          <a:srcRect/>
          <a:stretch>
            <a:fillRect/>
          </a:stretch>
        </p:blipFill>
        <p:spPr>
          <a:xfrm>
            <a:off x="3925634" y="4233092"/>
            <a:ext cx="15768571" cy="9497468"/>
          </a:xfrm>
          <a:prstGeom prst="rect">
            <a:avLst/>
          </a:prstGeom>
          <a:ln w="12700" cap="flat">
            <a:noFill/>
            <a:miter lim="400000"/>
            <a:headEnd/>
            <a:tailEnd/>
          </a:ln>
          <a:effectLst/>
        </p:spPr>
      </p:pic>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1007855" rtl="0" eaLnBrk="1" latinLnBrk="0" hangingPunct="1">
        <a:lnSpc>
          <a:spcPct val="90000"/>
        </a:lnSpc>
        <a:spcBef>
          <a:spcPct val="0"/>
        </a:spcBef>
        <a:buNone/>
        <a:defRPr sz="4851" kern="1200">
          <a:solidFill>
            <a:schemeClr val="tx1"/>
          </a:solidFill>
          <a:latin typeface="+mj-lt"/>
          <a:ea typeface="+mj-ea"/>
          <a:cs typeface="+mj-cs"/>
        </a:defRPr>
      </a:lvl1pPr>
    </p:titleStyle>
    <p:bodyStyle>
      <a:lvl1pPr marL="252123" indent="-252123" algn="l" defTabSz="1007855" rtl="0" eaLnBrk="1" latinLnBrk="0" hangingPunct="1">
        <a:lnSpc>
          <a:spcPct val="90000"/>
        </a:lnSpc>
        <a:spcBef>
          <a:spcPct val="221000"/>
        </a:spcBef>
        <a:buFont typeface="Arial" panose="020B0604020202020204" pitchFamily="34" charset="0"/>
        <a:buChar char="•"/>
        <a:defRPr sz="3085" kern="1200">
          <a:solidFill>
            <a:schemeClr val="tx1"/>
          </a:solidFill>
          <a:latin typeface="+mn-lt"/>
          <a:ea typeface="+mn-ea"/>
          <a:cs typeface="+mn-cs"/>
        </a:defRPr>
      </a:lvl1pPr>
      <a:lvl2pPr marL="756368" indent="-252123" algn="l" defTabSz="1007855" rtl="0" eaLnBrk="1" latinLnBrk="0" hangingPunct="1">
        <a:lnSpc>
          <a:spcPct val="90000"/>
        </a:lnSpc>
        <a:spcBef>
          <a:spcPts val="549"/>
        </a:spcBef>
        <a:buFont typeface="Arial" panose="020B0604020202020204" pitchFamily="34" charset="0"/>
        <a:buChar char="•"/>
        <a:defRPr sz="2646" kern="1200">
          <a:solidFill>
            <a:schemeClr val="tx1"/>
          </a:solidFill>
          <a:latin typeface="+mn-lt"/>
          <a:ea typeface="+mn-ea"/>
          <a:cs typeface="+mn-cs"/>
        </a:defRPr>
      </a:lvl2pPr>
      <a:lvl3pPr marL="1259978" indent="-252123" algn="l" defTabSz="1007855" rtl="0" eaLnBrk="1" latinLnBrk="0" hangingPunct="1">
        <a:lnSpc>
          <a:spcPct val="90000"/>
        </a:lnSpc>
        <a:spcBef>
          <a:spcPts val="549"/>
        </a:spcBef>
        <a:buFont typeface="Arial" panose="020B0604020202020204" pitchFamily="34" charset="0"/>
        <a:buChar char="•"/>
        <a:defRPr sz="2205" kern="1200">
          <a:solidFill>
            <a:schemeClr val="tx1"/>
          </a:solidFill>
          <a:latin typeface="+mn-lt"/>
          <a:ea typeface="+mn-ea"/>
          <a:cs typeface="+mn-cs"/>
        </a:defRPr>
      </a:lvl3pPr>
      <a:lvl4pPr marL="1764223"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4pPr>
      <a:lvl5pPr marL="2268468"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5pPr>
      <a:lvl6pPr marL="2772078"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6pPr>
      <a:lvl7pPr marL="3276323"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7pPr>
      <a:lvl8pPr marL="3780568"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8pPr>
      <a:lvl9pPr marL="4284178"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9pPr>
    </p:bodyStyle>
    <p:otherStyle>
      <a:defPPr>
        <a:defRPr lang="zh-CN"/>
      </a:defPPr>
      <a:lvl1pPr marL="0" algn="l" defTabSz="1007855" rtl="0" eaLnBrk="1" latinLnBrk="0" hangingPunct="1">
        <a:defRPr sz="1985" kern="1200">
          <a:solidFill>
            <a:schemeClr val="tx1"/>
          </a:solidFill>
          <a:latin typeface="+mn-lt"/>
          <a:ea typeface="+mn-ea"/>
          <a:cs typeface="+mn-cs"/>
        </a:defRPr>
      </a:lvl1pPr>
      <a:lvl2pPr marL="504245" algn="l" defTabSz="1007855" rtl="0" eaLnBrk="1" latinLnBrk="0" hangingPunct="1">
        <a:defRPr sz="1985" kern="1200">
          <a:solidFill>
            <a:schemeClr val="tx1"/>
          </a:solidFill>
          <a:latin typeface="+mn-lt"/>
          <a:ea typeface="+mn-ea"/>
          <a:cs typeface="+mn-cs"/>
        </a:defRPr>
      </a:lvl2pPr>
      <a:lvl3pPr marL="1007855" algn="l" defTabSz="1007855" rtl="0" eaLnBrk="1" latinLnBrk="0" hangingPunct="1">
        <a:defRPr sz="1985" kern="1200">
          <a:solidFill>
            <a:schemeClr val="tx1"/>
          </a:solidFill>
          <a:latin typeface="+mn-lt"/>
          <a:ea typeface="+mn-ea"/>
          <a:cs typeface="+mn-cs"/>
        </a:defRPr>
      </a:lvl3pPr>
      <a:lvl4pPr marL="1512099" algn="l" defTabSz="1007855" rtl="0" eaLnBrk="1" latinLnBrk="0" hangingPunct="1">
        <a:defRPr sz="1985" kern="1200">
          <a:solidFill>
            <a:schemeClr val="tx1"/>
          </a:solidFill>
          <a:latin typeface="+mn-lt"/>
          <a:ea typeface="+mn-ea"/>
          <a:cs typeface="+mn-cs"/>
        </a:defRPr>
      </a:lvl4pPr>
      <a:lvl5pPr marL="2016345" algn="l" defTabSz="1007855" rtl="0" eaLnBrk="1" latinLnBrk="0" hangingPunct="1">
        <a:defRPr sz="1985" kern="1200">
          <a:solidFill>
            <a:schemeClr val="tx1"/>
          </a:solidFill>
          <a:latin typeface="+mn-lt"/>
          <a:ea typeface="+mn-ea"/>
          <a:cs typeface="+mn-cs"/>
        </a:defRPr>
      </a:lvl5pPr>
      <a:lvl6pPr marL="2520590" algn="l" defTabSz="1007855" rtl="0" eaLnBrk="1" latinLnBrk="0" hangingPunct="1">
        <a:defRPr sz="1985" kern="1200">
          <a:solidFill>
            <a:schemeClr val="tx1"/>
          </a:solidFill>
          <a:latin typeface="+mn-lt"/>
          <a:ea typeface="+mn-ea"/>
          <a:cs typeface="+mn-cs"/>
        </a:defRPr>
      </a:lvl6pPr>
      <a:lvl7pPr marL="3024200" algn="l" defTabSz="1007855" rtl="0" eaLnBrk="1" latinLnBrk="0" hangingPunct="1">
        <a:defRPr sz="1985" kern="1200">
          <a:solidFill>
            <a:schemeClr val="tx1"/>
          </a:solidFill>
          <a:latin typeface="+mn-lt"/>
          <a:ea typeface="+mn-ea"/>
          <a:cs typeface="+mn-cs"/>
        </a:defRPr>
      </a:lvl7pPr>
      <a:lvl8pPr marL="3528444" algn="l" defTabSz="1007855" rtl="0" eaLnBrk="1" latinLnBrk="0" hangingPunct="1">
        <a:defRPr sz="1985" kern="1200">
          <a:solidFill>
            <a:schemeClr val="tx1"/>
          </a:solidFill>
          <a:latin typeface="+mn-lt"/>
          <a:ea typeface="+mn-ea"/>
          <a:cs typeface="+mn-cs"/>
        </a:defRPr>
      </a:lvl8pPr>
      <a:lvl9pPr marL="4032690" algn="l" defTabSz="1007855" rtl="0" eaLnBrk="1" latinLnBrk="0" hangingPunct="1">
        <a:defRPr sz="198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dirty="0"/>
              <a:t>1/12/2023</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53396702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dirty="0"/>
              <a:t>1/12/2023</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86CB4B4D-7CA3-9044-876B-883B54F8677D}" type="slidenum">
              <a:rPr lang="en-US" altLang="zh-CN" smtClean="0"/>
              <a:t>‹#›</a:t>
            </a:fld>
            <a:endParaRPr lang="en-US" altLang="zh-CN"/>
          </a:p>
        </p:txBody>
      </p:sp>
      <p:pic>
        <p:nvPicPr>
          <p:cNvPr id="7" name="图片 6"/>
          <p:cNvPicPr>
            <a:picLocks noChangeAspect="1"/>
          </p:cNvPicPr>
          <p:nvPr userDrawn="1"/>
        </p:nvPicPr>
        <p:blipFill rotWithShape="1">
          <a:blip r:embed="rId14"/>
          <a:srcRect l="52556" t="10937"/>
          <a:stretch>
            <a:fillRect/>
          </a:stretch>
        </p:blipFill>
        <p:spPr>
          <a:xfrm>
            <a:off x="12803026" y="1"/>
            <a:ext cx="11653095" cy="13762311"/>
          </a:xfrm>
          <a:prstGeom prst="rect">
            <a:avLst/>
          </a:prstGeom>
        </p:spPr>
      </p:pic>
      <p:pic>
        <p:nvPicPr>
          <p:cNvPr id="8" name="图像" descr="图像"/>
          <p:cNvPicPr>
            <a:picLocks noChangeAspect="1"/>
          </p:cNvPicPr>
          <p:nvPr userDrawn="1"/>
        </p:nvPicPr>
        <p:blipFill>
          <a:blip r:embed="rId15"/>
          <a:stretch>
            <a:fillRect/>
          </a:stretch>
        </p:blipFill>
        <p:spPr>
          <a:xfrm>
            <a:off x="19118720" y="1068070"/>
            <a:ext cx="3810062" cy="619153"/>
          </a:xfrm>
          <a:prstGeom prst="rect">
            <a:avLst/>
          </a:prstGeom>
        </p:spPr>
      </p:pic>
      <p:pic>
        <p:nvPicPr>
          <p:cNvPr id="9" name="图片 8"/>
          <p:cNvPicPr>
            <a:picLocks noChangeAspect="1"/>
          </p:cNvPicPr>
          <p:nvPr userDrawn="1"/>
        </p:nvPicPr>
        <p:blipFill rotWithShape="1">
          <a:blip r:embed="rId14"/>
          <a:srcRect r="47772"/>
          <a:stretch>
            <a:fillRect/>
          </a:stretch>
        </p:blipFill>
        <p:spPr>
          <a:xfrm>
            <a:off x="2" y="1"/>
            <a:ext cx="12925624" cy="13808488"/>
          </a:xfrm>
          <a:prstGeom prst="rect">
            <a:avLst/>
          </a:prstGeom>
        </p:spPr>
      </p:pic>
    </p:spTree>
    <p:extLst>
      <p:ext uri="{BB962C8B-B14F-4D97-AF65-F5344CB8AC3E}">
        <p14:creationId xmlns:p14="http://schemas.microsoft.com/office/powerpoint/2010/main" val="3259800037"/>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42.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7.xml"/><Relationship Id="rId1" Type="http://schemas.openxmlformats.org/officeDocument/2006/relationships/tags" Target="../tags/tag9.xml"/><Relationship Id="rId5" Type="http://schemas.openxmlformats.org/officeDocument/2006/relationships/image" Target="../media/image14.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7.xml"/><Relationship Id="rId1" Type="http://schemas.openxmlformats.org/officeDocument/2006/relationships/tags" Target="../tags/tag10.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7.xml"/><Relationship Id="rId1" Type="http://schemas.openxmlformats.org/officeDocument/2006/relationships/tags" Target="../tags/tag11.xml"/><Relationship Id="rId5" Type="http://schemas.openxmlformats.org/officeDocument/2006/relationships/image" Target="../media/image15.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7.xml"/><Relationship Id="rId1" Type="http://schemas.openxmlformats.org/officeDocument/2006/relationships/tags" Target="../tags/tag12.xml"/><Relationship Id="rId5" Type="http://schemas.openxmlformats.org/officeDocument/2006/relationships/image" Target="../media/image13.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7.xml"/><Relationship Id="rId1" Type="http://schemas.openxmlformats.org/officeDocument/2006/relationships/tags" Target="../tags/tag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7.xml"/><Relationship Id="rId1" Type="http://schemas.openxmlformats.org/officeDocument/2006/relationships/tags" Target="../tags/tag1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7.xml"/><Relationship Id="rId1" Type="http://schemas.openxmlformats.org/officeDocument/2006/relationships/tags" Target="../tags/tag15.xml"/><Relationship Id="rId5" Type="http://schemas.openxmlformats.org/officeDocument/2006/relationships/image" Target="../media/image18.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7.xml"/><Relationship Id="rId1" Type="http://schemas.openxmlformats.org/officeDocument/2006/relationships/tags" Target="../tags/tag16.xml"/><Relationship Id="rId5" Type="http://schemas.openxmlformats.org/officeDocument/2006/relationships/image" Target="../media/image18.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7.xml"/><Relationship Id="rId1" Type="http://schemas.openxmlformats.org/officeDocument/2006/relationships/tags" Target="../tags/tag17.xml"/><Relationship Id="rId5" Type="http://schemas.openxmlformats.org/officeDocument/2006/relationships/image" Target="../media/image18.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7.xml"/><Relationship Id="rId1" Type="http://schemas.openxmlformats.org/officeDocument/2006/relationships/tags" Target="../tags/tag18.xml"/><Relationship Id="rId5" Type="http://schemas.openxmlformats.org/officeDocument/2006/relationships/image" Target="../media/image19.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7.xml"/><Relationship Id="rId1" Type="http://schemas.openxmlformats.org/officeDocument/2006/relationships/tags" Target="../tags/tag19.xml"/><Relationship Id="rId5" Type="http://schemas.openxmlformats.org/officeDocument/2006/relationships/image" Target="../media/image2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7.xml"/><Relationship Id="rId1" Type="http://schemas.openxmlformats.org/officeDocument/2006/relationships/tags" Target="../tags/tag20.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7.xml"/><Relationship Id="rId1" Type="http://schemas.openxmlformats.org/officeDocument/2006/relationships/tags" Target="../tags/tag21.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7.xml"/><Relationship Id="rId1" Type="http://schemas.openxmlformats.org/officeDocument/2006/relationships/tags" Target="../tags/tag2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7.xml"/><Relationship Id="rId1" Type="http://schemas.openxmlformats.org/officeDocument/2006/relationships/tags" Target="../tags/tag23.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7.xml"/><Relationship Id="rId1" Type="http://schemas.openxmlformats.org/officeDocument/2006/relationships/tags" Target="../tags/tag24.xml"/><Relationship Id="rId5" Type="http://schemas.openxmlformats.org/officeDocument/2006/relationships/image" Target="../media/image13.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7.xml"/><Relationship Id="rId1" Type="http://schemas.openxmlformats.org/officeDocument/2006/relationships/tags" Target="../tags/tag25.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7.xml"/><Relationship Id="rId1" Type="http://schemas.openxmlformats.org/officeDocument/2006/relationships/tags" Target="../tags/tag26.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7.xml"/><Relationship Id="rId1" Type="http://schemas.openxmlformats.org/officeDocument/2006/relationships/tags" Target="../tags/tag27.xml"/><Relationship Id="rId5" Type="http://schemas.openxmlformats.org/officeDocument/2006/relationships/image" Target="../media/image21.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7.xml"/><Relationship Id="rId1" Type="http://schemas.openxmlformats.org/officeDocument/2006/relationships/tags" Target="../tags/tag28.xml"/><Relationship Id="rId5" Type="http://schemas.openxmlformats.org/officeDocument/2006/relationships/image" Target="../media/image21.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7.xml"/><Relationship Id="rId1" Type="http://schemas.openxmlformats.org/officeDocument/2006/relationships/tags" Target="../tags/tag2.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7.xml"/><Relationship Id="rId1" Type="http://schemas.openxmlformats.org/officeDocument/2006/relationships/tags" Target="../tags/tag29.xml"/><Relationship Id="rId5" Type="http://schemas.openxmlformats.org/officeDocument/2006/relationships/image" Target="../media/image13.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7.xml"/><Relationship Id="rId1" Type="http://schemas.openxmlformats.org/officeDocument/2006/relationships/tags" Target="../tags/tag30.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7.xml"/><Relationship Id="rId1" Type="http://schemas.openxmlformats.org/officeDocument/2006/relationships/tags" Target="../tags/tag31.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7.xml"/><Relationship Id="rId1" Type="http://schemas.openxmlformats.org/officeDocument/2006/relationships/tags" Target="../tags/tag3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7.xml"/><Relationship Id="rId1" Type="http://schemas.openxmlformats.org/officeDocument/2006/relationships/tags" Target="../tags/tag33.xml"/><Relationship Id="rId5" Type="http://schemas.openxmlformats.org/officeDocument/2006/relationships/image" Target="../media/image13.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7.xml"/><Relationship Id="rId1" Type="http://schemas.openxmlformats.org/officeDocument/2006/relationships/tags" Target="../tags/tag34.xml"/><Relationship Id="rId5" Type="http://schemas.openxmlformats.org/officeDocument/2006/relationships/image" Target="../media/image13.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7.xml"/><Relationship Id="rId1" Type="http://schemas.openxmlformats.org/officeDocument/2006/relationships/tags" Target="../tags/tag35.xml"/><Relationship Id="rId5" Type="http://schemas.openxmlformats.org/officeDocument/2006/relationships/image" Target="../media/image13.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7.xml"/><Relationship Id="rId1" Type="http://schemas.openxmlformats.org/officeDocument/2006/relationships/tags" Target="../tags/tag36.xml"/><Relationship Id="rId5" Type="http://schemas.openxmlformats.org/officeDocument/2006/relationships/image" Target="../media/image13.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7.xml"/><Relationship Id="rId1" Type="http://schemas.openxmlformats.org/officeDocument/2006/relationships/tags" Target="../tags/tag37.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7.xml"/><Relationship Id="rId1" Type="http://schemas.openxmlformats.org/officeDocument/2006/relationships/tags" Target="../tags/tag38.xml"/><Relationship Id="rId5" Type="http://schemas.openxmlformats.org/officeDocument/2006/relationships/image" Target="../media/image22.GIF"/><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7.xml"/><Relationship Id="rId1" Type="http://schemas.openxmlformats.org/officeDocument/2006/relationships/tags" Target="../tags/tag3.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7.xml"/><Relationship Id="rId1" Type="http://schemas.openxmlformats.org/officeDocument/2006/relationships/tags" Target="../tags/tag39.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7.xml"/><Relationship Id="rId1" Type="http://schemas.openxmlformats.org/officeDocument/2006/relationships/tags" Target="../tags/tag40.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7.xml"/><Relationship Id="rId1" Type="http://schemas.openxmlformats.org/officeDocument/2006/relationships/tags" Target="../tags/tag41.xml"/><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7.xml"/><Relationship Id="rId1" Type="http://schemas.openxmlformats.org/officeDocument/2006/relationships/tags" Target="../tags/tag42.xml"/><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7.xml"/><Relationship Id="rId1" Type="http://schemas.openxmlformats.org/officeDocument/2006/relationships/tags" Target="../tags/tag43.xml"/><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7.xml"/><Relationship Id="rId1" Type="http://schemas.openxmlformats.org/officeDocument/2006/relationships/tags" Target="../tags/tag44.xml"/><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7.xml"/><Relationship Id="rId1" Type="http://schemas.openxmlformats.org/officeDocument/2006/relationships/tags" Target="../tags/tag45.xml"/><Relationship Id="rId5" Type="http://schemas.openxmlformats.org/officeDocument/2006/relationships/image" Target="../media/image23.pn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7.xml"/><Relationship Id="rId1" Type="http://schemas.openxmlformats.org/officeDocument/2006/relationships/tags" Target="../tags/tag46.xml"/><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7.xml"/><Relationship Id="rId1" Type="http://schemas.openxmlformats.org/officeDocument/2006/relationships/tags" Target="../tags/tag47.xml"/><Relationship Id="rId5" Type="http://schemas.openxmlformats.org/officeDocument/2006/relationships/image" Target="../media/image24.pn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7.xml"/><Relationship Id="rId1" Type="http://schemas.openxmlformats.org/officeDocument/2006/relationships/tags" Target="../tags/tag48.xml"/><Relationship Id="rId5" Type="http://schemas.openxmlformats.org/officeDocument/2006/relationships/image" Target="../media/image24.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7.xml"/><Relationship Id="rId1" Type="http://schemas.openxmlformats.org/officeDocument/2006/relationships/tags" Target="../tags/tag4.xml"/><Relationship Id="rId5" Type="http://schemas.openxmlformats.org/officeDocument/2006/relationships/image" Target="../media/image11.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7.xml"/><Relationship Id="rId1" Type="http://schemas.openxmlformats.org/officeDocument/2006/relationships/tags" Target="../tags/tag49.xml"/><Relationship Id="rId5" Type="http://schemas.openxmlformats.org/officeDocument/2006/relationships/image" Target="../media/image24.png"/><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7.xml"/><Relationship Id="rId1" Type="http://schemas.openxmlformats.org/officeDocument/2006/relationships/tags" Target="../tags/tag50.xml"/><Relationship Id="rId5" Type="http://schemas.openxmlformats.org/officeDocument/2006/relationships/image" Target="../media/image24.png"/><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7.xml"/><Relationship Id="rId1" Type="http://schemas.openxmlformats.org/officeDocument/2006/relationships/tags" Target="../tags/tag51.xml"/><Relationship Id="rId5" Type="http://schemas.openxmlformats.org/officeDocument/2006/relationships/image" Target="../media/image24.png"/><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7.xml"/><Relationship Id="rId1" Type="http://schemas.openxmlformats.org/officeDocument/2006/relationships/tags" Target="../tags/tag52.xml"/><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7.xml"/><Relationship Id="rId1" Type="http://schemas.openxmlformats.org/officeDocument/2006/relationships/tags" Target="../tags/tag53.xml"/><Relationship Id="rId5" Type="http://schemas.openxmlformats.org/officeDocument/2006/relationships/image" Target="../media/image13.png"/><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7.xml"/><Relationship Id="rId1" Type="http://schemas.openxmlformats.org/officeDocument/2006/relationships/tags" Target="../tags/tag54.xml"/><Relationship Id="rId5" Type="http://schemas.openxmlformats.org/officeDocument/2006/relationships/image" Target="../media/image13.png"/><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7.xml"/><Relationship Id="rId1" Type="http://schemas.openxmlformats.org/officeDocument/2006/relationships/tags" Target="../tags/tag55.xml"/><Relationship Id="rId5" Type="http://schemas.openxmlformats.org/officeDocument/2006/relationships/image" Target="../media/image13.png"/><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7.xml"/><Relationship Id="rId1" Type="http://schemas.openxmlformats.org/officeDocument/2006/relationships/tags" Target="../tags/tag56.xml"/><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7.xml"/><Relationship Id="rId1" Type="http://schemas.openxmlformats.org/officeDocument/2006/relationships/tags" Target="../tags/tag57.xml"/><Relationship Id="rId4" Type="http://schemas.openxmlformats.org/officeDocument/2006/relationships/image" Target="../media/image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7.xml"/><Relationship Id="rId1" Type="http://schemas.openxmlformats.org/officeDocument/2006/relationships/tags" Target="../tags/tag58.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7.xml"/><Relationship Id="rId1" Type="http://schemas.openxmlformats.org/officeDocument/2006/relationships/tags" Target="../tags/tag5.xml"/><Relationship Id="rId5" Type="http://schemas.openxmlformats.org/officeDocument/2006/relationships/image" Target="../media/image12.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7.xml"/><Relationship Id="rId1" Type="http://schemas.openxmlformats.org/officeDocument/2006/relationships/tags" Target="../tags/tag59.xml"/><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7.xml"/><Relationship Id="rId1" Type="http://schemas.openxmlformats.org/officeDocument/2006/relationships/tags" Target="../tags/tag60.xml"/><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7.xml"/><Relationship Id="rId1" Type="http://schemas.openxmlformats.org/officeDocument/2006/relationships/tags" Target="../tags/tag61.xml"/><Relationship Id="rId4" Type="http://schemas.openxmlformats.org/officeDocument/2006/relationships/image" Target="../media/image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7.xml"/><Relationship Id="rId1" Type="http://schemas.openxmlformats.org/officeDocument/2006/relationships/tags" Target="../tags/tag62.xml"/><Relationship Id="rId4" Type="http://schemas.openxmlformats.org/officeDocument/2006/relationships/image" Target="../media/image9.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7.xml"/><Relationship Id="rId1" Type="http://schemas.openxmlformats.org/officeDocument/2006/relationships/tags" Target="../tags/tag63.xml"/><Relationship Id="rId5" Type="http://schemas.openxmlformats.org/officeDocument/2006/relationships/image" Target="../media/image13.png"/><Relationship Id="rId4" Type="http://schemas.openxmlformats.org/officeDocument/2006/relationships/image" Target="../media/image9.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7.xml"/><Relationship Id="rId1" Type="http://schemas.openxmlformats.org/officeDocument/2006/relationships/tags" Target="../tags/tag64.xml"/><Relationship Id="rId5" Type="http://schemas.openxmlformats.org/officeDocument/2006/relationships/image" Target="../media/image13.png"/><Relationship Id="rId4" Type="http://schemas.openxmlformats.org/officeDocument/2006/relationships/image" Target="../media/image9.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7.xml"/><Relationship Id="rId1" Type="http://schemas.openxmlformats.org/officeDocument/2006/relationships/tags" Target="../tags/tag65.xml"/><Relationship Id="rId5" Type="http://schemas.openxmlformats.org/officeDocument/2006/relationships/image" Target="../media/image13.png"/><Relationship Id="rId4" Type="http://schemas.openxmlformats.org/officeDocument/2006/relationships/image" Target="../media/image9.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7.xml"/><Relationship Id="rId1" Type="http://schemas.openxmlformats.org/officeDocument/2006/relationships/tags" Target="../tags/tag66.xml"/><Relationship Id="rId4" Type="http://schemas.openxmlformats.org/officeDocument/2006/relationships/image" Target="../media/image9.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7.xml"/><Relationship Id="rId1" Type="http://schemas.openxmlformats.org/officeDocument/2006/relationships/tags" Target="../tags/tag67.xml"/><Relationship Id="rId4" Type="http://schemas.openxmlformats.org/officeDocument/2006/relationships/image" Target="../media/image9.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7.xml"/><Relationship Id="rId1" Type="http://schemas.openxmlformats.org/officeDocument/2006/relationships/tags" Target="../tags/tag68.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7.xml"/><Relationship Id="rId1" Type="http://schemas.openxmlformats.org/officeDocument/2006/relationships/tags" Target="../tags/tag6.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7.xml"/><Relationship Id="rId1" Type="http://schemas.openxmlformats.org/officeDocument/2006/relationships/tags" Target="../tags/tag69.xml"/><Relationship Id="rId4" Type="http://schemas.openxmlformats.org/officeDocument/2006/relationships/image" Target="../media/image9.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7.xml"/><Relationship Id="rId1" Type="http://schemas.openxmlformats.org/officeDocument/2006/relationships/tags" Target="../tags/tag70.xml"/><Relationship Id="rId5" Type="http://schemas.openxmlformats.org/officeDocument/2006/relationships/image" Target="../media/image13.png"/><Relationship Id="rId4" Type="http://schemas.openxmlformats.org/officeDocument/2006/relationships/image" Target="../media/image9.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7.xml"/><Relationship Id="rId1" Type="http://schemas.openxmlformats.org/officeDocument/2006/relationships/tags" Target="../tags/tag71.xml"/><Relationship Id="rId5" Type="http://schemas.openxmlformats.org/officeDocument/2006/relationships/image" Target="../media/image13.png"/><Relationship Id="rId4" Type="http://schemas.openxmlformats.org/officeDocument/2006/relationships/image" Target="../media/image9.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7.xml"/><Relationship Id="rId1" Type="http://schemas.openxmlformats.org/officeDocument/2006/relationships/tags" Target="../tags/tag72.xml"/><Relationship Id="rId5" Type="http://schemas.openxmlformats.org/officeDocument/2006/relationships/image" Target="../media/image13.png"/><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7.xml"/><Relationship Id="rId1" Type="http://schemas.openxmlformats.org/officeDocument/2006/relationships/tags" Target="../tags/tag73.xml"/><Relationship Id="rId5" Type="http://schemas.openxmlformats.org/officeDocument/2006/relationships/image" Target="../media/image25.jpe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7.xml"/><Relationship Id="rId1" Type="http://schemas.openxmlformats.org/officeDocument/2006/relationships/tags" Target="../tags/tag74.xml"/><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7.xml"/><Relationship Id="rId1" Type="http://schemas.openxmlformats.org/officeDocument/2006/relationships/tags" Target="../tags/tag75.xml"/><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7.xml"/><Relationship Id="rId1" Type="http://schemas.openxmlformats.org/officeDocument/2006/relationships/tags" Target="../tags/tag76.xml"/><Relationship Id="rId5" Type="http://schemas.openxmlformats.org/officeDocument/2006/relationships/image" Target="../media/image26.pn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7.xml"/><Relationship Id="rId1" Type="http://schemas.openxmlformats.org/officeDocument/2006/relationships/tags" Target="../tags/tag77.xml"/><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7.xml"/><Relationship Id="rId1" Type="http://schemas.openxmlformats.org/officeDocument/2006/relationships/tags" Target="../tags/tag78.xml"/><Relationship Id="rId5" Type="http://schemas.openxmlformats.org/officeDocument/2006/relationships/image" Target="../media/image13.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7.xml"/><Relationship Id="rId1" Type="http://schemas.openxmlformats.org/officeDocument/2006/relationships/tags" Target="../tags/tag7.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7.xml"/><Relationship Id="rId1" Type="http://schemas.openxmlformats.org/officeDocument/2006/relationships/tags" Target="../tags/tag79.xml"/><Relationship Id="rId5" Type="http://schemas.openxmlformats.org/officeDocument/2006/relationships/image" Target="../media/image13.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7.xml"/><Relationship Id="rId1" Type="http://schemas.openxmlformats.org/officeDocument/2006/relationships/tags" Target="../tags/tag80.xml"/><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7.xml"/><Relationship Id="rId1" Type="http://schemas.openxmlformats.org/officeDocument/2006/relationships/tags" Target="../tags/tag8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7.xml"/><Relationship Id="rId1" Type="http://schemas.openxmlformats.org/officeDocument/2006/relationships/tags" Target="../tags/tag82.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7.xml"/><Relationship Id="rId1" Type="http://schemas.openxmlformats.org/officeDocument/2006/relationships/tags" Target="../tags/tag83.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7.xml"/><Relationship Id="rId1" Type="http://schemas.openxmlformats.org/officeDocument/2006/relationships/tags" Target="../tags/tag84.xml"/><Relationship Id="rId6" Type="http://schemas.openxmlformats.org/officeDocument/2006/relationships/image" Target="../media/image31.png"/><Relationship Id="rId5" Type="http://schemas.openxmlformats.org/officeDocument/2006/relationships/image" Target="../media/image27.png"/><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7.xml"/><Relationship Id="rId1" Type="http://schemas.openxmlformats.org/officeDocument/2006/relationships/tags" Target="../tags/tag85.xml"/><Relationship Id="rId5" Type="http://schemas.openxmlformats.org/officeDocument/2006/relationships/image" Target="../media/image27.png"/><Relationship Id="rId4" Type="http://schemas.openxmlformats.org/officeDocument/2006/relationships/image" Target="../media/image9.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7.xml"/><Relationship Id="rId1" Type="http://schemas.openxmlformats.org/officeDocument/2006/relationships/tags" Target="../tags/tag86.xml"/><Relationship Id="rId6" Type="http://schemas.openxmlformats.org/officeDocument/2006/relationships/image" Target="../media/image32.png"/><Relationship Id="rId5" Type="http://schemas.openxmlformats.org/officeDocument/2006/relationships/image" Target="../media/image27.png"/><Relationship Id="rId4" Type="http://schemas.openxmlformats.org/officeDocument/2006/relationships/image" Target="../media/image9.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37.xml"/><Relationship Id="rId1" Type="http://schemas.openxmlformats.org/officeDocument/2006/relationships/tags" Target="../tags/tag87.xml"/><Relationship Id="rId4" Type="http://schemas.openxmlformats.org/officeDocument/2006/relationships/image" Target="../media/image9.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37.xml"/><Relationship Id="rId1" Type="http://schemas.openxmlformats.org/officeDocument/2006/relationships/tags" Target="../tags/tag8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7.xml"/><Relationship Id="rId1" Type="http://schemas.openxmlformats.org/officeDocument/2006/relationships/tags" Target="../tags/tag8.xml"/><Relationship Id="rId5" Type="http://schemas.openxmlformats.org/officeDocument/2006/relationships/image" Target="../media/image13.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37.xml"/><Relationship Id="rId1" Type="http://schemas.openxmlformats.org/officeDocument/2006/relationships/tags" Target="../tags/tag89.xml"/><Relationship Id="rId5" Type="http://schemas.openxmlformats.org/officeDocument/2006/relationships/image" Target="../media/image13.png"/><Relationship Id="rId4" Type="http://schemas.openxmlformats.org/officeDocument/2006/relationships/image" Target="../media/image9.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37.xml"/><Relationship Id="rId1" Type="http://schemas.openxmlformats.org/officeDocument/2006/relationships/tags" Target="../tags/tag90.xml"/><Relationship Id="rId5" Type="http://schemas.openxmlformats.org/officeDocument/2006/relationships/image" Target="../media/image13.png"/><Relationship Id="rId4" Type="http://schemas.openxmlformats.org/officeDocument/2006/relationships/image" Target="../media/image9.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37.xml"/><Relationship Id="rId1" Type="http://schemas.openxmlformats.org/officeDocument/2006/relationships/tags" Target="../tags/tag91.xml"/><Relationship Id="rId5" Type="http://schemas.openxmlformats.org/officeDocument/2006/relationships/image" Target="../media/image13.png"/><Relationship Id="rId4" Type="http://schemas.openxmlformats.org/officeDocument/2006/relationships/image" Target="../media/image9.png"/></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5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成组"/>
          <p:cNvGrpSpPr/>
          <p:nvPr/>
        </p:nvGrpSpPr>
        <p:grpSpPr>
          <a:xfrm>
            <a:off x="0" y="0"/>
            <a:ext cx="24612600" cy="13716000"/>
            <a:chOff x="0" y="0"/>
            <a:chExt cx="24384000" cy="13772339"/>
          </a:xfrm>
        </p:grpSpPr>
        <p:pic>
          <p:nvPicPr>
            <p:cNvPr id="62" name="组合 11" descr="组合 11"/>
            <p:cNvPicPr>
              <a:picLocks noChangeAspect="1"/>
            </p:cNvPicPr>
            <p:nvPr/>
          </p:nvPicPr>
          <p:blipFill>
            <a:blip r:embed="rId2"/>
            <a:stretch>
              <a:fillRect/>
            </a:stretch>
          </p:blipFill>
          <p:spPr>
            <a:xfrm>
              <a:off x="-1" y="-1"/>
              <a:ext cx="24384001" cy="13772220"/>
            </a:xfrm>
            <a:prstGeom prst="rect">
              <a:avLst/>
            </a:prstGeom>
            <a:ln w="12700" cap="flat">
              <a:noFill/>
              <a:miter lim="400000"/>
              <a:headEnd/>
              <a:tailEnd/>
            </a:ln>
            <a:effectLst/>
          </p:spPr>
        </p:pic>
        <p:pic>
          <p:nvPicPr>
            <p:cNvPr id="63" name="图像" descr="图像"/>
            <p:cNvPicPr>
              <a:picLocks noChangeAspect="1"/>
            </p:cNvPicPr>
            <p:nvPr/>
          </p:nvPicPr>
          <p:blipFill>
            <a:blip r:embed="rId3"/>
            <a:srcRect r="5724" b="18434"/>
            <a:stretch>
              <a:fillRect/>
            </a:stretch>
          </p:blipFill>
          <p:spPr>
            <a:xfrm>
              <a:off x="14604206" y="7883387"/>
              <a:ext cx="9779632" cy="5888953"/>
            </a:xfrm>
            <a:prstGeom prst="rect">
              <a:avLst/>
            </a:prstGeom>
            <a:ln w="12700" cap="flat">
              <a:noFill/>
              <a:miter lim="400000"/>
              <a:headEnd/>
              <a:tailEnd/>
            </a:ln>
            <a:effectLst/>
          </p:spPr>
        </p:pic>
      </p:grpSp>
      <p:sp>
        <p:nvSpPr>
          <p:cNvPr id="65" name="需替换标题"/>
          <p:cNvSpPr txBox="1">
            <a:spLocks noGrp="1"/>
          </p:cNvSpPr>
          <p:nvPr>
            <p:ph type="title"/>
          </p:nvPr>
        </p:nvSpPr>
        <p:spPr>
          <a:xfrm>
            <a:off x="-52503" y="4300747"/>
            <a:ext cx="24221580" cy="2799837"/>
          </a:xfrm>
          <a:prstGeom prst="rect">
            <a:avLst/>
          </a:prstGeom>
        </p:spPr>
        <p:txBody>
          <a:bodyPr anchor="ctr">
            <a:normAutofit/>
          </a:bodyPr>
          <a:lstStyle>
            <a:lvl1pPr algn="ctr">
              <a:defRPr sz="10000" b="1" spc="-200">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stStyle>
          <a:p>
            <a:r>
              <a:rPr lang="zh-CN" altLang="en-US" dirty="0" smtClean="0">
                <a:solidFill>
                  <a:schemeClr val="bg1"/>
                </a:solidFill>
                <a:latin typeface="思源宋体 CN Heavy" panose="02020900000000000000" charset="-122"/>
                <a:ea typeface="思源宋体 CN Heavy" panose="02020900000000000000" charset="-122"/>
                <a:cs typeface="思源宋体 CN Heavy" panose="02020900000000000000" charset="-122"/>
              </a:rPr>
              <a:t>第</a:t>
            </a:r>
            <a:r>
              <a:rPr lang="en-US" altLang="zh-CN" dirty="0" smtClean="0">
                <a:solidFill>
                  <a:schemeClr val="bg1"/>
                </a:solidFill>
                <a:latin typeface="思源宋体 CN Heavy" panose="02020900000000000000" charset="-122"/>
                <a:ea typeface="思源宋体 CN Heavy" panose="02020900000000000000" charset="-122"/>
                <a:cs typeface="思源宋体 CN Heavy" panose="02020900000000000000" charset="-122"/>
              </a:rPr>
              <a:t>10</a:t>
            </a:r>
            <a:r>
              <a:rPr lang="zh-CN" altLang="en-US" dirty="0" smtClean="0">
                <a:solidFill>
                  <a:schemeClr val="bg1"/>
                </a:solidFill>
                <a:latin typeface="思源宋体 CN Heavy" panose="02020900000000000000" charset="-122"/>
                <a:ea typeface="思源宋体 CN Heavy" panose="02020900000000000000" charset="-122"/>
                <a:cs typeface="思源宋体 CN Heavy" panose="02020900000000000000" charset="-122"/>
              </a:rPr>
              <a:t>章  图论</a:t>
            </a:r>
            <a:endParaRPr dirty="0" smtClean="0">
              <a:solidFill>
                <a:schemeClr val="bg1"/>
              </a:solidFill>
              <a:latin typeface="思源宋体 CN Heavy" panose="02020900000000000000" charset="-122"/>
              <a:ea typeface="思源宋体 CN Heavy" panose="02020900000000000000" charset="-122"/>
              <a:cs typeface="思源宋体 CN Heavy" panose="02020900000000000000" charset="-122"/>
            </a:endParaRPr>
          </a:p>
        </p:txBody>
      </p:sp>
      <p:grpSp>
        <p:nvGrpSpPr>
          <p:cNvPr id="68" name="成组"/>
          <p:cNvGrpSpPr/>
          <p:nvPr/>
        </p:nvGrpSpPr>
        <p:grpSpPr>
          <a:xfrm>
            <a:off x="445926" y="216430"/>
            <a:ext cx="4425855" cy="1283023"/>
            <a:chOff x="0" y="0"/>
            <a:chExt cx="4014620" cy="1163809"/>
          </a:xfrm>
        </p:grpSpPr>
        <p:pic>
          <p:nvPicPr>
            <p:cNvPr id="66" name="lanqiao-header-logo.9b2adbf.png" descr="lanqiao-header-logo.9b2adbf.png"/>
            <p:cNvPicPr>
              <a:picLocks noChangeAspect="1"/>
            </p:cNvPicPr>
            <p:nvPr/>
          </p:nvPicPr>
          <p:blipFill>
            <a:blip r:embed="rId4"/>
            <a:srcRect/>
            <a:stretch>
              <a:fillRect/>
            </a:stretch>
          </p:blipFill>
          <p:spPr>
            <a:xfrm>
              <a:off x="123741" y="0"/>
              <a:ext cx="3767206" cy="612171"/>
            </a:xfrm>
            <a:prstGeom prst="rect">
              <a:avLst/>
            </a:prstGeom>
            <a:ln w="12700" cap="flat">
              <a:noFill/>
              <a:miter lim="400000"/>
              <a:headEnd/>
              <a:tailEnd/>
            </a:ln>
            <a:effectLst/>
          </p:spPr>
        </p:pic>
        <p:sp>
          <p:nvSpPr>
            <p:cNvPr id="67" name="连接高校和企业·助力职业教育升级"/>
            <p:cNvSpPr txBox="1"/>
            <p:nvPr/>
          </p:nvSpPr>
          <p:spPr>
            <a:xfrm>
              <a:off x="0" y="739998"/>
              <a:ext cx="4014621" cy="423812"/>
            </a:xfrm>
            <a:prstGeom prst="rect">
              <a:avLst/>
            </a:prstGeom>
            <a:noFill/>
            <a:ln w="12700" cap="flat">
              <a:noFill/>
              <a:miter lim="400000"/>
            </a:ln>
            <a:effectLst/>
          </p:spPr>
          <p:txBody>
            <a:bodyPr wrap="square" lIns="56003" tIns="56003" rIns="56003" bIns="56003" numCol="1" anchor="ctr">
              <a:noAutofit/>
            </a:bodyPr>
            <a:lstStyle/>
            <a:p>
              <a:pPr defTabSz="863694">
                <a:defRPr sz="1800">
                  <a:solidFill>
                    <a:srgbClr val="FFFFFF"/>
                  </a:solidFill>
                  <a:latin typeface="Noto Sans SC Light"/>
                  <a:ea typeface="Noto Sans SC Light"/>
                  <a:cs typeface="Noto Sans SC Light"/>
                  <a:sym typeface="Noto Sans SC Light"/>
                </a:defRPr>
              </a:pPr>
              <a:r>
                <a:rPr sz="2205"/>
                <a:t>连接高校和企业·助力职业教育升级</a:t>
              </a:r>
            </a:p>
          </p:txBody>
        </p:sp>
      </p:grpSp>
      <p:sp>
        <p:nvSpPr>
          <p:cNvPr id="2" name="需替换标题"/>
          <p:cNvSpPr txBox="1">
            <a:spLocks noGrp="1"/>
          </p:cNvSpPr>
          <p:nvPr/>
        </p:nvSpPr>
        <p:spPr>
          <a:xfrm>
            <a:off x="-372026" y="7237945"/>
            <a:ext cx="24221580" cy="4319471"/>
          </a:xfrm>
          <a:prstGeom prst="rect">
            <a:avLst/>
          </a:prstGeom>
          <a:ln w="12700">
            <a:miter lim="400000"/>
          </a:ln>
        </p:spPr>
        <p:txBody>
          <a:bodyPr lIns="56003" tIns="56003" rIns="56003" bIns="56003" anchor="ctr">
            <a:noAutofit/>
          </a:bodyPr>
          <a:lstStyle>
            <a:lvl1pPr algn="ctr">
              <a:defRPr sz="10000" b="1" spc="-200">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stStyle>
          <a:p>
            <a:pPr>
              <a:lnSpc>
                <a:spcPct val="70000"/>
              </a:lnSpc>
              <a:spcBef>
                <a:spcPct val="50000"/>
              </a:spcBef>
            </a:pPr>
            <a:r>
              <a:rPr lang="zh-CN" altLang="en-US" sz="4800" dirty="0">
                <a:solidFill>
                  <a:srgbClr val="FFFFFF"/>
                </a:solidFill>
                <a:latin typeface="Times New Roman" panose="02020603050405020304" pitchFamily="18" charset="0"/>
                <a:sym typeface="+mn-lt"/>
              </a:rPr>
              <a:t>罗勇军 </a:t>
            </a:r>
            <a:endParaRPr lang="en-US" altLang="zh-CN" sz="4800" dirty="0">
              <a:solidFill>
                <a:srgbClr val="FFFFFF"/>
              </a:solidFill>
              <a:latin typeface="Times New Roman" panose="02020603050405020304" pitchFamily="18" charset="0"/>
              <a:sym typeface="+mn-lt"/>
            </a:endParaRPr>
          </a:p>
          <a:p>
            <a:pPr>
              <a:lnSpc>
                <a:spcPct val="70000"/>
              </a:lnSpc>
              <a:spcBef>
                <a:spcPct val="50000"/>
              </a:spcBef>
            </a:pPr>
            <a:r>
              <a:rPr lang="en-US" altLang="zh-CN" sz="4800" dirty="0">
                <a:solidFill>
                  <a:srgbClr val="FFFFFF"/>
                </a:solidFill>
                <a:latin typeface="Times New Roman" panose="02020603050405020304" pitchFamily="18" charset="0"/>
                <a:sym typeface="+mn-lt"/>
              </a:rPr>
              <a:t>QQ</a:t>
            </a:r>
            <a:r>
              <a:rPr lang="zh-CN" altLang="en-US" sz="4800" dirty="0">
                <a:solidFill>
                  <a:srgbClr val="FFFFFF"/>
                </a:solidFill>
                <a:latin typeface="Times New Roman" panose="02020603050405020304" pitchFamily="18" charset="0"/>
                <a:sym typeface="+mn-lt"/>
              </a:rPr>
              <a:t>：</a:t>
            </a:r>
            <a:r>
              <a:rPr lang="en-US" altLang="zh-CN" sz="4800" dirty="0">
                <a:solidFill>
                  <a:srgbClr val="FFFFFF"/>
                </a:solidFill>
                <a:latin typeface="Times New Roman" panose="02020603050405020304" pitchFamily="18" charset="0"/>
                <a:sym typeface="+mn-lt"/>
              </a:rPr>
              <a:t>15512356         </a:t>
            </a:r>
            <a:r>
              <a:rPr lang="zh-CN" altLang="en-US" sz="4800" dirty="0">
                <a:solidFill>
                  <a:srgbClr val="FFFFFF"/>
                </a:solidFill>
                <a:latin typeface="Times New Roman" panose="02020603050405020304" pitchFamily="18" charset="0"/>
                <a:sym typeface="+mn-lt"/>
              </a:rPr>
              <a:t>微信：</a:t>
            </a:r>
            <a:r>
              <a:rPr lang="en-US" altLang="zh-CN" sz="4800" dirty="0">
                <a:solidFill>
                  <a:srgbClr val="FFFFFF"/>
                </a:solidFill>
                <a:latin typeface="Times New Roman" panose="02020603050405020304" pitchFamily="18" charset="0"/>
                <a:sym typeface="+mn-lt"/>
              </a:rPr>
              <a:t>13916333036</a:t>
            </a:r>
          </a:p>
          <a:p>
            <a:pPr>
              <a:lnSpc>
                <a:spcPct val="70000"/>
              </a:lnSpc>
              <a:spcBef>
                <a:spcPct val="50000"/>
              </a:spcBef>
            </a:pPr>
            <a:endParaRPr lang="en-US" altLang="zh-CN" sz="4800" dirty="0">
              <a:solidFill>
                <a:srgbClr val="FFFFFF"/>
              </a:solidFill>
              <a:latin typeface="Times New Roman" panose="02020603050405020304" pitchFamily="18" charset="0"/>
              <a:sym typeface="+mn-lt"/>
            </a:endParaRPr>
          </a:p>
          <a:p>
            <a:r>
              <a:rPr lang="zh-CN" altLang="en-US" sz="4000" dirty="0">
                <a:solidFill>
                  <a:srgbClr val="FFFFFF"/>
                </a:solidFill>
                <a:latin typeface="Times New Roman" panose="02020603050405020304" pitchFamily="18" charset="0"/>
                <a:sym typeface="+mn-lt"/>
              </a:rPr>
              <a:t>本书有</a:t>
            </a:r>
            <a:r>
              <a:rPr lang="en-US" altLang="zh-CN" sz="4000" dirty="0">
                <a:solidFill>
                  <a:srgbClr val="FFFFFF"/>
                </a:solidFill>
                <a:latin typeface="Times New Roman" panose="02020603050405020304" pitchFamily="18" charset="0"/>
                <a:sym typeface="+mn-lt"/>
              </a:rPr>
              <a:t>C++</a:t>
            </a:r>
            <a:r>
              <a:rPr lang="zh-CN" altLang="en-US" sz="4000" dirty="0">
                <a:solidFill>
                  <a:srgbClr val="FFFFFF"/>
                </a:solidFill>
                <a:latin typeface="Times New Roman" panose="02020603050405020304" pitchFamily="18" charset="0"/>
                <a:sym typeface="+mn-lt"/>
              </a:rPr>
              <a:t>、</a:t>
            </a:r>
            <a:r>
              <a:rPr lang="en-US" altLang="zh-CN" sz="4000" dirty="0">
                <a:solidFill>
                  <a:srgbClr val="FFFFFF"/>
                </a:solidFill>
                <a:latin typeface="Times New Roman" panose="02020603050405020304" pitchFamily="18" charset="0"/>
                <a:sym typeface="+mn-lt"/>
              </a:rPr>
              <a:t>Python</a:t>
            </a:r>
            <a:r>
              <a:rPr lang="zh-CN" altLang="en-US" sz="4000" dirty="0">
                <a:solidFill>
                  <a:srgbClr val="FFFFFF"/>
                </a:solidFill>
                <a:latin typeface="Times New Roman" panose="02020603050405020304" pitchFamily="18" charset="0"/>
                <a:sym typeface="+mn-lt"/>
              </a:rPr>
              <a:t>两个版本课件，这是</a:t>
            </a:r>
            <a:r>
              <a:rPr lang="en-US" altLang="zh-CN" sz="4000" dirty="0">
                <a:solidFill>
                  <a:srgbClr val="FFFFFF"/>
                </a:solidFill>
                <a:latin typeface="Times New Roman" panose="02020603050405020304" pitchFamily="18" charset="0"/>
                <a:sym typeface="+mn-lt"/>
              </a:rPr>
              <a:t>Python</a:t>
            </a:r>
            <a:r>
              <a:rPr lang="zh-CN" altLang="en-US" sz="4000" dirty="0">
                <a:solidFill>
                  <a:srgbClr val="FFFFFF"/>
                </a:solidFill>
                <a:latin typeface="Times New Roman" panose="02020603050405020304" pitchFamily="18" charset="0"/>
                <a:sym typeface="+mn-lt"/>
              </a:rPr>
              <a:t>版</a:t>
            </a:r>
            <a:endParaRPr lang="en-US" altLang="zh-CN" sz="4000" dirty="0">
              <a:solidFill>
                <a:srgbClr val="FFFFFF"/>
              </a:solidFill>
              <a:latin typeface="Times New Roman" panose="02020603050405020304" pitchFamily="18" charset="0"/>
              <a:sym typeface="+mn-lt"/>
            </a:endParaRPr>
          </a:p>
          <a:p>
            <a:endParaRPr lang="en-US" altLang="zh-CN" sz="4000" dirty="0">
              <a:solidFill>
                <a:srgbClr val="FFFFFF"/>
              </a:solidFill>
              <a:latin typeface="Times New Roman" panose="02020603050405020304" pitchFamily="18" charset="0"/>
              <a:sym typeface="+mn-lt"/>
            </a:endParaRPr>
          </a:p>
          <a:p>
            <a:r>
              <a:rPr lang="zh-CN" altLang="en-US" sz="4000" dirty="0">
                <a:solidFill>
                  <a:srgbClr val="FFFFFF"/>
                </a:solidFill>
                <a:latin typeface="Times New Roman" panose="02020603050405020304" pitchFamily="18" charset="0"/>
                <a:sym typeface="+mn-lt"/>
              </a:rPr>
              <a:t>蓝桥云课  </a:t>
            </a:r>
            <a:r>
              <a:rPr lang="en-US" altLang="zh-CN" sz="4000" dirty="0">
                <a:solidFill>
                  <a:srgbClr val="FFFFFF"/>
                </a:solidFill>
                <a:latin typeface="Times New Roman" panose="02020603050405020304" pitchFamily="18" charset="0"/>
                <a:sym typeface="+mn-lt"/>
              </a:rPr>
              <a:t>https://www.lanqiao.cn/courses/13228</a:t>
            </a:r>
            <a:r>
              <a:rPr lang="zh-CN" altLang="en-US" sz="4000" dirty="0">
                <a:solidFill>
                  <a:srgbClr val="FFFFFF"/>
                </a:solidFill>
                <a:latin typeface="Times New Roman" panose="02020603050405020304" pitchFamily="18" charset="0"/>
                <a:sym typeface="+mn-lt"/>
              </a:rPr>
              <a:t> </a:t>
            </a:r>
            <a:endParaRPr lang="zh-CN" altLang="en-US" sz="3600" u="sng" dirty="0">
              <a:solidFill>
                <a:srgbClr val="FFFFFF"/>
              </a:solidFill>
              <a:latin typeface="Times New Roman" panose="02020603050405020304" pitchFamily="18" charset="0"/>
              <a:sym typeface="+mn-lt"/>
            </a:endParaRPr>
          </a:p>
        </p:txBody>
      </p:sp>
      <p:pic>
        <p:nvPicPr>
          <p:cNvPr id="10" name="图片 9"/>
          <p:cNvPicPr>
            <a:picLocks noChangeAspect="1"/>
          </p:cNvPicPr>
          <p:nvPr/>
        </p:nvPicPr>
        <p:blipFill>
          <a:blip r:embed="rId5"/>
          <a:stretch>
            <a:fillRect/>
          </a:stretch>
        </p:blipFill>
        <p:spPr>
          <a:xfrm>
            <a:off x="18006843" y="3720550"/>
            <a:ext cx="6377157" cy="8261176"/>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邻接矩阵</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400" dirty="0"/>
              <a:t>二维数组</a:t>
            </a:r>
            <a:r>
              <a:rPr lang="zh-CN" altLang="en-US" sz="4400" dirty="0" smtClean="0"/>
              <a:t>：</a:t>
            </a:r>
            <a:r>
              <a:rPr lang="en-US" altLang="zh-CN" sz="4400" dirty="0" smtClean="0"/>
              <a:t>  </a:t>
            </a:r>
            <a:r>
              <a:rPr lang="en-US" altLang="zh-CN" sz="4400" dirty="0"/>
              <a:t>graph[NUM ][NUM ]</a:t>
            </a:r>
          </a:p>
          <a:p>
            <a:pPr marL="0" indent="0">
              <a:lnSpc>
                <a:spcPct val="150000"/>
              </a:lnSpc>
              <a:spcBef>
                <a:spcPts val="0"/>
              </a:spcBef>
              <a:buNone/>
            </a:pPr>
            <a:r>
              <a:rPr lang="zh-CN" altLang="en-US" sz="4400" dirty="0"/>
              <a:t>无向图：</a:t>
            </a:r>
            <a:r>
              <a:rPr lang="en-US" altLang="zh-CN" sz="4400" dirty="0"/>
              <a:t>graph[</a:t>
            </a:r>
            <a:r>
              <a:rPr lang="en-US" altLang="zh-CN" sz="4400" dirty="0" err="1"/>
              <a:t>i</a:t>
            </a:r>
            <a:r>
              <a:rPr lang="en-US" altLang="zh-CN" sz="4400" dirty="0"/>
              <a:t>][j]  = graph[j][</a:t>
            </a:r>
            <a:r>
              <a:rPr lang="en-US" altLang="zh-CN" sz="4400" dirty="0" err="1"/>
              <a:t>i</a:t>
            </a:r>
            <a:r>
              <a:rPr lang="en-US" altLang="zh-CN" sz="4400" dirty="0"/>
              <a:t>]</a:t>
            </a:r>
            <a:r>
              <a:rPr lang="zh-CN" altLang="en-US" sz="4400" dirty="0"/>
              <a:t>。</a:t>
            </a:r>
          </a:p>
          <a:p>
            <a:pPr marL="0" indent="0">
              <a:lnSpc>
                <a:spcPct val="150000"/>
              </a:lnSpc>
              <a:spcBef>
                <a:spcPts val="0"/>
              </a:spcBef>
              <a:buNone/>
            </a:pPr>
            <a:r>
              <a:rPr lang="zh-CN" altLang="en-US" sz="4400" dirty="0"/>
              <a:t>有向图：</a:t>
            </a:r>
            <a:r>
              <a:rPr lang="en-US" altLang="zh-CN" sz="4400" dirty="0"/>
              <a:t>graph[</a:t>
            </a:r>
            <a:r>
              <a:rPr lang="en-US" altLang="zh-CN" sz="4400" dirty="0" err="1"/>
              <a:t>i</a:t>
            </a:r>
            <a:r>
              <a:rPr lang="en-US" altLang="zh-CN" sz="4400" dirty="0"/>
              <a:t>][j] != graph[j][</a:t>
            </a:r>
            <a:r>
              <a:rPr lang="en-US" altLang="zh-CN" sz="4400" dirty="0" err="1"/>
              <a:t>i</a:t>
            </a:r>
            <a:r>
              <a:rPr lang="en-US" altLang="zh-CN" sz="4400" dirty="0"/>
              <a:t>]</a:t>
            </a:r>
            <a:r>
              <a:rPr lang="zh-CN" altLang="en-US" sz="4400" dirty="0"/>
              <a:t>。</a:t>
            </a:r>
          </a:p>
          <a:p>
            <a:pPr marL="0" indent="0">
              <a:lnSpc>
                <a:spcPct val="150000"/>
              </a:lnSpc>
              <a:spcBef>
                <a:spcPts val="0"/>
              </a:spcBef>
              <a:buNone/>
            </a:pPr>
            <a:r>
              <a:rPr lang="zh-CN" altLang="en-US" sz="4400" dirty="0"/>
              <a:t>权值：</a:t>
            </a:r>
            <a:r>
              <a:rPr lang="en-US" altLang="zh-CN" sz="4400" dirty="0"/>
              <a:t>graph[</a:t>
            </a:r>
            <a:r>
              <a:rPr lang="en-US" altLang="zh-CN" sz="4400" dirty="0" err="1"/>
              <a:t>i</a:t>
            </a:r>
            <a:r>
              <a:rPr lang="en-US" altLang="zh-CN" sz="4400" dirty="0"/>
              <a:t>][j]</a:t>
            </a:r>
            <a:r>
              <a:rPr lang="zh-CN" altLang="en-US" sz="4400" dirty="0"/>
              <a:t>存结点</a:t>
            </a:r>
            <a:r>
              <a:rPr lang="en-US" altLang="zh-CN" sz="4400" dirty="0" err="1"/>
              <a:t>i</a:t>
            </a:r>
            <a:r>
              <a:rPr lang="zh-CN" altLang="en-US" sz="4400" dirty="0"/>
              <a:t>到</a:t>
            </a:r>
            <a:r>
              <a:rPr lang="en-US" altLang="zh-CN" sz="4400" dirty="0"/>
              <a:t>j</a:t>
            </a:r>
            <a:r>
              <a:rPr lang="zh-CN" altLang="en-US" sz="4400" dirty="0"/>
              <a:t>的边的权值。例如</a:t>
            </a:r>
            <a:r>
              <a:rPr lang="en-US" altLang="zh-CN" sz="4400" dirty="0"/>
              <a:t>graph[1][2] = 3</a:t>
            </a:r>
            <a:r>
              <a:rPr lang="zh-CN" altLang="en-US" sz="4400" dirty="0"/>
              <a:t>，</a:t>
            </a:r>
            <a:r>
              <a:rPr lang="en-US" altLang="zh-CN" sz="4400" dirty="0"/>
              <a:t>graph[2][1] = 5</a:t>
            </a:r>
            <a:r>
              <a:rPr lang="zh-CN" altLang="en-US" sz="4400" dirty="0"/>
              <a:t>等等。用</a:t>
            </a:r>
            <a:r>
              <a:rPr lang="en-US" altLang="zh-CN" sz="4400" dirty="0"/>
              <a:t>graph[</a:t>
            </a:r>
            <a:r>
              <a:rPr lang="en-US" altLang="zh-CN" sz="4400" dirty="0" err="1"/>
              <a:t>i</a:t>
            </a:r>
            <a:r>
              <a:rPr lang="en-US" altLang="zh-CN" sz="4400" dirty="0"/>
              <a:t>][j] = INF</a:t>
            </a:r>
            <a:r>
              <a:rPr lang="zh-CN" altLang="en-US" sz="4400" dirty="0"/>
              <a:t>表示</a:t>
            </a:r>
            <a:r>
              <a:rPr lang="en-US" altLang="zh-CN" sz="4400" dirty="0" err="1"/>
              <a:t>i</a:t>
            </a:r>
            <a:r>
              <a:rPr lang="zh-CN" altLang="en-US" sz="4400" dirty="0"/>
              <a:t>，</a:t>
            </a:r>
            <a:r>
              <a:rPr lang="en-US" altLang="zh-CN" sz="4400" dirty="0"/>
              <a:t>j</a:t>
            </a:r>
            <a:r>
              <a:rPr lang="zh-CN" altLang="en-US" sz="4400" dirty="0"/>
              <a:t>之间无边。</a:t>
            </a:r>
          </a:p>
          <a:p>
            <a:pPr marL="0" indent="0">
              <a:lnSpc>
                <a:spcPct val="150000"/>
              </a:lnSpc>
              <a:spcBef>
                <a:spcPts val="0"/>
              </a:spcBef>
              <a:buNone/>
            </a:pPr>
            <a:endParaRPr lang="zh-CN" altLang="en-US" sz="4400" dirty="0"/>
          </a:p>
        </p:txBody>
      </p:sp>
      <p:pic>
        <p:nvPicPr>
          <p:cNvPr id="1026" name="Picture 2" descr="https://gimg2.baidu.com/image_search/src=http%3A%2F%2Fupload-images.jianshu.io%2Fupload_images%2F9020030-891c23a9a2a98042.png&amp;refer=http%3A%2F%2Fupload-images.jianshu.io&amp;app=2002&amp;size=f9999,10000&amp;q=a80&amp;n=0&amp;g=0n&amp;fmt=auto?sec=1675752218&amp;t=fc24cb7d16978a70750b29dc558466f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8011" y="8200571"/>
            <a:ext cx="10802110" cy="43084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86480898"/>
      </p:ext>
    </p:extLst>
  </p:cSld>
  <p:clrMapOvr>
    <a:masterClrMapping/>
  </p:clrMapOvr>
  <p:transition spd="slow" advClick="0" advTm="100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优点和缺点</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a:t>优点：</a:t>
            </a:r>
          </a:p>
          <a:p>
            <a:pPr marL="1885950" lvl="2" indent="-57150">
              <a:lnSpc>
                <a:spcPct val="150000"/>
              </a:lnSpc>
              <a:spcBef>
                <a:spcPts val="0"/>
              </a:spcBef>
            </a:pPr>
            <a:r>
              <a:rPr lang="zh-CN" altLang="en-US" sz="4400" dirty="0">
                <a:latin typeface="宋体" panose="02010600030101010101" pitchFamily="2" charset="-122"/>
                <a:ea typeface="宋体" panose="02010600030101010101" pitchFamily="2" charset="-122"/>
              </a:rPr>
              <a:t>适合稠密图；</a:t>
            </a:r>
          </a:p>
          <a:p>
            <a:pPr marL="1885950" lvl="2" indent="-57150">
              <a:lnSpc>
                <a:spcPct val="150000"/>
              </a:lnSpc>
              <a:spcBef>
                <a:spcPts val="0"/>
              </a:spcBef>
            </a:pPr>
            <a:r>
              <a:rPr lang="zh-CN" altLang="en-US" sz="4400" dirty="0">
                <a:latin typeface="宋体" panose="02010600030101010101" pitchFamily="2" charset="-122"/>
                <a:ea typeface="宋体" panose="02010600030101010101" pitchFamily="2" charset="-122"/>
              </a:rPr>
              <a:t>编码非常简短；</a:t>
            </a:r>
          </a:p>
          <a:p>
            <a:pPr marL="1885950" lvl="2" indent="-57150">
              <a:lnSpc>
                <a:spcPct val="150000"/>
              </a:lnSpc>
              <a:spcBef>
                <a:spcPts val="0"/>
              </a:spcBef>
            </a:pPr>
            <a:r>
              <a:rPr lang="zh-CN" altLang="en-US" sz="4400" dirty="0">
                <a:latin typeface="宋体" panose="02010600030101010101" pitchFamily="2" charset="-122"/>
                <a:ea typeface="宋体" panose="02010600030101010101" pitchFamily="2" charset="-122"/>
              </a:rPr>
              <a:t>对边的存储、查询、更新等操作又快又简单。</a:t>
            </a:r>
          </a:p>
          <a:p>
            <a:pPr marL="0" indent="0">
              <a:lnSpc>
                <a:spcPct val="150000"/>
              </a:lnSpc>
              <a:spcBef>
                <a:spcPts val="0"/>
              </a:spcBef>
              <a:buNone/>
            </a:pPr>
            <a:r>
              <a:rPr lang="zh-CN" altLang="en-US" dirty="0"/>
              <a:t>缺点：</a:t>
            </a:r>
          </a:p>
          <a:p>
            <a:pPr marL="1885950" lvl="2" indent="-57150">
              <a:lnSpc>
                <a:spcPct val="150000"/>
              </a:lnSpc>
              <a:spcBef>
                <a:spcPts val="0"/>
              </a:spcBef>
            </a:pPr>
            <a:r>
              <a:rPr lang="zh-CN" altLang="en-US" sz="4400" dirty="0">
                <a:latin typeface="宋体" panose="02010600030101010101" pitchFamily="2" charset="-122"/>
                <a:ea typeface="宋体" panose="02010600030101010101" pitchFamily="2" charset="-122"/>
              </a:rPr>
              <a:t>存储复杂度</a:t>
            </a:r>
            <a:r>
              <a:rPr lang="en-US" altLang="zh-CN" sz="4400" dirty="0">
                <a:latin typeface="宋体" panose="02010600030101010101" pitchFamily="2" charset="-122"/>
                <a:ea typeface="宋体" panose="02010600030101010101" pitchFamily="2" charset="-122"/>
              </a:rPr>
              <a:t>O(V2)</a:t>
            </a:r>
            <a:r>
              <a:rPr lang="zh-CN" altLang="en-US" sz="4400" dirty="0">
                <a:latin typeface="宋体" panose="02010600030101010101" pitchFamily="2" charset="-122"/>
                <a:ea typeface="宋体" panose="02010600030101010101" pitchFamily="2" charset="-122"/>
              </a:rPr>
              <a:t>太高。</a:t>
            </a:r>
            <a:r>
              <a:rPr lang="en-US" altLang="zh-CN" sz="4400" dirty="0">
                <a:latin typeface="宋体" panose="02010600030101010101" pitchFamily="2" charset="-122"/>
                <a:ea typeface="宋体" panose="02010600030101010101" pitchFamily="2" charset="-122"/>
              </a:rPr>
              <a:t>V=10000</a:t>
            </a:r>
            <a:r>
              <a:rPr lang="zh-CN" altLang="en-US" sz="4400" dirty="0">
                <a:latin typeface="宋体" panose="02010600030101010101" pitchFamily="2" charset="-122"/>
                <a:ea typeface="宋体" panose="02010600030101010101" pitchFamily="2" charset="-122"/>
              </a:rPr>
              <a:t>时，空间</a:t>
            </a:r>
            <a:r>
              <a:rPr lang="en-US" altLang="zh-CN" sz="4400" dirty="0">
                <a:latin typeface="宋体" panose="02010600030101010101" pitchFamily="2" charset="-122"/>
                <a:ea typeface="宋体" panose="02010600030101010101" pitchFamily="2" charset="-122"/>
              </a:rPr>
              <a:t>100M</a:t>
            </a:r>
            <a:r>
              <a:rPr lang="zh-CN" altLang="en-US" sz="4400" dirty="0">
                <a:latin typeface="宋体" panose="02010600030101010101" pitchFamily="2" charset="-122"/>
                <a:ea typeface="宋体" panose="02010600030101010101" pitchFamily="2" charset="-122"/>
              </a:rPr>
              <a:t>。</a:t>
            </a:r>
          </a:p>
          <a:p>
            <a:pPr marL="1885950" lvl="2" indent="-57150">
              <a:lnSpc>
                <a:spcPct val="150000"/>
              </a:lnSpc>
              <a:spcBef>
                <a:spcPts val="0"/>
              </a:spcBef>
            </a:pPr>
            <a:r>
              <a:rPr lang="zh-CN" altLang="en-US" sz="4400" dirty="0">
                <a:latin typeface="宋体" panose="02010600030101010101" pitchFamily="2" charset="-122"/>
                <a:ea typeface="宋体" panose="02010600030101010101" pitchFamily="2" charset="-122"/>
              </a:rPr>
              <a:t>不能存储重边。</a:t>
            </a:r>
          </a:p>
        </p:txBody>
      </p:sp>
    </p:spTree>
    <p:custDataLst>
      <p:tags r:id="rId1"/>
    </p:custDataLst>
    <p:extLst>
      <p:ext uri="{BB962C8B-B14F-4D97-AF65-F5344CB8AC3E}">
        <p14:creationId xmlns:p14="http://schemas.microsoft.com/office/powerpoint/2010/main" val="1490843328"/>
      </p:ext>
    </p:extLst>
  </p:cSld>
  <p:clrMapOvr>
    <a:masterClrMapping/>
  </p:clrMapOvr>
  <p:transition spd="slow" advClick="0" advTm="100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邻接表 </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849877" y="3839135"/>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spcBef>
                <a:spcPts val="0"/>
              </a:spcBef>
            </a:pPr>
            <a:r>
              <a:rPr lang="zh-CN" altLang="en-US" dirty="0"/>
              <a:t>应用场景：大稀疏图。</a:t>
            </a:r>
          </a:p>
          <a:p>
            <a:pPr>
              <a:spcBef>
                <a:spcPts val="0"/>
              </a:spcBef>
            </a:pPr>
            <a:r>
              <a:rPr lang="zh-CN" altLang="en-US" dirty="0"/>
              <a:t>优点：</a:t>
            </a:r>
          </a:p>
          <a:p>
            <a:pPr>
              <a:spcBef>
                <a:spcPts val="0"/>
              </a:spcBef>
            </a:pPr>
            <a:r>
              <a:rPr lang="zh-CN" altLang="en-US" dirty="0"/>
              <a:t>存储效率非常高，存储复杂度</a:t>
            </a:r>
            <a:r>
              <a:rPr lang="en-US" altLang="zh-CN" dirty="0"/>
              <a:t>O(V+E)</a:t>
            </a:r>
            <a:r>
              <a:rPr lang="zh-CN" altLang="en-US" dirty="0"/>
              <a:t>；</a:t>
            </a:r>
          </a:p>
          <a:p>
            <a:pPr>
              <a:spcBef>
                <a:spcPts val="0"/>
              </a:spcBef>
            </a:pPr>
            <a:r>
              <a:rPr lang="zh-CN" altLang="en-US" dirty="0"/>
              <a:t>能存储重边</a:t>
            </a:r>
            <a:r>
              <a:rPr lang="zh-CN" altLang="en-US" dirty="0" smtClean="0"/>
              <a:t>。 </a:t>
            </a:r>
            <a:endParaRPr lang="zh-CN" altLang="en-US" dirty="0"/>
          </a:p>
        </p:txBody>
      </p:sp>
      <p:pic>
        <p:nvPicPr>
          <p:cNvPr id="2" name="图片 1"/>
          <p:cNvPicPr>
            <a:picLocks noChangeAspect="1"/>
          </p:cNvPicPr>
          <p:nvPr/>
        </p:nvPicPr>
        <p:blipFill>
          <a:blip r:embed="rId5"/>
          <a:stretch>
            <a:fillRect/>
          </a:stretch>
        </p:blipFill>
        <p:spPr>
          <a:xfrm>
            <a:off x="8481888" y="7253287"/>
            <a:ext cx="11627512" cy="3617913"/>
          </a:xfrm>
          <a:prstGeom prst="rect">
            <a:avLst/>
          </a:prstGeom>
        </p:spPr>
      </p:pic>
    </p:spTree>
    <p:custDataLst>
      <p:tags r:id="rId1"/>
    </p:custDataLst>
    <p:extLst>
      <p:ext uri="{BB962C8B-B14F-4D97-AF65-F5344CB8AC3E}">
        <p14:creationId xmlns:p14="http://schemas.microsoft.com/office/powerpoint/2010/main" val="3255482039"/>
      </p:ext>
    </p:extLst>
  </p:cSld>
  <p:clrMapOvr>
    <a:masterClrMapping/>
  </p:clrMapOvr>
  <p:transition spd="slow" advClick="0" advTm="1000">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代码 </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smtClean="0"/>
              <a:t>邻接表</a:t>
            </a:r>
            <a:endParaRPr lang="zh-CN" altLang="en-US" dirty="0"/>
          </a:p>
        </p:txBody>
      </p:sp>
      <p:pic>
        <p:nvPicPr>
          <p:cNvPr id="9" name="图片 8"/>
          <p:cNvPicPr/>
          <p:nvPr/>
        </p:nvPicPr>
        <p:blipFill>
          <a:blip r:embed="rId5">
            <a:lum bright="34000" contrast="-8000"/>
          </a:blip>
          <a:srcRect l="20046" t="6270" r="19548" b="5808"/>
          <a:stretch>
            <a:fillRect/>
          </a:stretch>
        </p:blipFill>
        <p:spPr>
          <a:xfrm rot="5400000">
            <a:off x="7540073" y="-1954277"/>
            <a:ext cx="8289233" cy="20506910"/>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2743201" y="4964295"/>
            <a:ext cx="18534742" cy="6186309"/>
          </a:xfrm>
          <a:prstGeom prst="rect">
            <a:avLst/>
          </a:prstGeom>
          <a:noFill/>
          <a:ln>
            <a:noFill/>
          </a:ln>
        </p:spPr>
        <p:txBody>
          <a:bodyPr wrap="square" rtlCol="0">
            <a:spAutoFit/>
          </a:bodyPr>
          <a:lstStyle/>
          <a:p>
            <a:pPr algn="l">
              <a:lnSpc>
                <a:spcPct val="150000"/>
              </a:lnSpc>
            </a:pPr>
            <a:r>
              <a:rPr lang="en-US" altLang="zh-CN" sz="4400" dirty="0">
                <a:latin typeface="宋体" panose="02010600030101010101" pitchFamily="2" charset="-122"/>
                <a:ea typeface="宋体" panose="02010600030101010101" pitchFamily="2" charset="-122"/>
              </a:rPr>
              <a:t>edge = [[] for </a:t>
            </a:r>
            <a:r>
              <a:rPr lang="en-US" altLang="zh-CN" sz="4400" dirty="0" err="1">
                <a:latin typeface="宋体" panose="02010600030101010101" pitchFamily="2" charset="-122"/>
                <a:ea typeface="宋体" panose="02010600030101010101" pitchFamily="2" charset="-122"/>
              </a:rPr>
              <a:t>i</a:t>
            </a:r>
            <a:r>
              <a:rPr lang="en-US" altLang="zh-CN" sz="4400" dirty="0">
                <a:latin typeface="宋体" panose="02010600030101010101" pitchFamily="2" charset="-122"/>
                <a:ea typeface="宋体" panose="02010600030101010101" pitchFamily="2" charset="-122"/>
              </a:rPr>
              <a:t> in range(N+1)]     </a:t>
            </a:r>
            <a:r>
              <a:rPr lang="en-US" altLang="zh-CN" sz="4400" dirty="0" smtClean="0">
                <a:latin typeface="宋体" panose="02010600030101010101" pitchFamily="2" charset="-122"/>
                <a:ea typeface="宋体" panose="02010600030101010101" pitchFamily="2" charset="-122"/>
              </a:rPr>
              <a:t>  </a:t>
            </a:r>
            <a:r>
              <a:rPr lang="en-US" altLang="zh-CN" sz="4400" dirty="0">
                <a:latin typeface="宋体" panose="02010600030101010101" pitchFamily="2" charset="-122"/>
                <a:ea typeface="宋体" panose="02010600030101010101" pitchFamily="2" charset="-122"/>
              </a:rPr>
              <a:t>#</a:t>
            </a:r>
            <a:r>
              <a:rPr lang="zh-CN" altLang="en-US" sz="4400" dirty="0">
                <a:latin typeface="宋体" panose="02010600030101010101" pitchFamily="2" charset="-122"/>
                <a:ea typeface="宋体" panose="02010600030101010101" pitchFamily="2" charset="-122"/>
              </a:rPr>
              <a:t>定义邻接表</a:t>
            </a:r>
          </a:p>
          <a:p>
            <a:pPr algn="l">
              <a:lnSpc>
                <a:spcPct val="150000"/>
              </a:lnSpc>
            </a:pPr>
            <a:r>
              <a:rPr lang="en-US" altLang="zh-CN" sz="4400" dirty="0">
                <a:latin typeface="宋体" panose="02010600030101010101" pitchFamily="2" charset="-122"/>
                <a:ea typeface="宋体" panose="02010600030101010101" pitchFamily="2" charset="-122"/>
              </a:rPr>
              <a:t>for </a:t>
            </a:r>
            <a:r>
              <a:rPr lang="en-US" altLang="zh-CN" sz="4400" dirty="0" err="1">
                <a:latin typeface="宋体" panose="02010600030101010101" pitchFamily="2" charset="-122"/>
                <a:ea typeface="宋体" panose="02010600030101010101" pitchFamily="2" charset="-122"/>
              </a:rPr>
              <a:t>i</a:t>
            </a:r>
            <a:r>
              <a:rPr lang="en-US" altLang="zh-CN" sz="4400" dirty="0">
                <a:latin typeface="宋体" panose="02010600030101010101" pitchFamily="2" charset="-122"/>
                <a:ea typeface="宋体" panose="02010600030101010101" pitchFamily="2" charset="-122"/>
              </a:rPr>
              <a:t> in range(N):               </a:t>
            </a:r>
          </a:p>
          <a:p>
            <a:pPr algn="l">
              <a:lnSpc>
                <a:spcPct val="150000"/>
              </a:lnSpc>
            </a:pPr>
            <a:r>
              <a:rPr lang="en-US" altLang="zh-CN" sz="4400" dirty="0">
                <a:latin typeface="宋体" panose="02010600030101010101" pitchFamily="2" charset="-122"/>
                <a:ea typeface="宋体" panose="02010600030101010101" pitchFamily="2" charset="-122"/>
              </a:rPr>
              <a:t>    u, v, w = map(</a:t>
            </a:r>
            <a:r>
              <a:rPr lang="en-US" altLang="zh-CN" sz="4400" dirty="0" err="1">
                <a:latin typeface="宋体" panose="02010600030101010101" pitchFamily="2" charset="-122"/>
                <a:ea typeface="宋体" panose="02010600030101010101" pitchFamily="2" charset="-122"/>
              </a:rPr>
              <a:t>int</a:t>
            </a:r>
            <a:r>
              <a:rPr lang="en-US" altLang="zh-CN" sz="4400" dirty="0">
                <a:latin typeface="宋体" panose="02010600030101010101" pitchFamily="2" charset="-122"/>
                <a:ea typeface="宋体" panose="02010600030101010101" pitchFamily="2" charset="-122"/>
              </a:rPr>
              <a:t>, input().split())   #</a:t>
            </a:r>
            <a:r>
              <a:rPr lang="zh-CN" altLang="en-US" sz="4400" dirty="0">
                <a:latin typeface="宋体" panose="02010600030101010101" pitchFamily="2" charset="-122"/>
                <a:ea typeface="宋体" panose="02010600030101010101" pitchFamily="2" charset="-122"/>
              </a:rPr>
              <a:t>读入点</a:t>
            </a:r>
            <a:r>
              <a:rPr lang="en-US" altLang="zh-CN" sz="4400" dirty="0">
                <a:latin typeface="宋体" panose="02010600030101010101" pitchFamily="2" charset="-122"/>
                <a:ea typeface="宋体" panose="02010600030101010101" pitchFamily="2" charset="-122"/>
              </a:rPr>
              <a:t>u</a:t>
            </a: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v</a:t>
            </a:r>
            <a:r>
              <a:rPr lang="zh-CN" altLang="en-US" sz="4400" dirty="0">
                <a:latin typeface="宋体" panose="02010600030101010101" pitchFamily="2" charset="-122"/>
                <a:ea typeface="宋体" panose="02010600030101010101" pitchFamily="2" charset="-122"/>
              </a:rPr>
              <a:t>和边长</a:t>
            </a:r>
            <a:r>
              <a:rPr lang="en-US" altLang="zh-CN" sz="4400" dirty="0">
                <a:latin typeface="宋体" panose="02010600030101010101" pitchFamily="2" charset="-122"/>
                <a:ea typeface="宋体" panose="02010600030101010101" pitchFamily="2" charset="-122"/>
              </a:rPr>
              <a:t>w</a:t>
            </a:r>
          </a:p>
          <a:p>
            <a:pPr algn="l">
              <a:lnSpc>
                <a:spcPct val="150000"/>
              </a:lnSpc>
            </a:pPr>
            <a:r>
              <a:rPr lang="en-US" altLang="zh-CN" sz="4400" dirty="0">
                <a:latin typeface="宋体" panose="02010600030101010101" pitchFamily="2" charset="-122"/>
                <a:ea typeface="宋体" panose="02010600030101010101" pitchFamily="2" charset="-122"/>
              </a:rPr>
              <a:t>    edge[u].append((</a:t>
            </a:r>
            <a:r>
              <a:rPr lang="en-US" altLang="zh-CN" sz="4400" dirty="0" err="1">
                <a:latin typeface="宋体" panose="02010600030101010101" pitchFamily="2" charset="-122"/>
                <a:ea typeface="宋体" panose="02010600030101010101" pitchFamily="2" charset="-122"/>
              </a:rPr>
              <a:t>v,w</a:t>
            </a:r>
            <a:r>
              <a:rPr lang="en-US" altLang="zh-CN" sz="4400" dirty="0">
                <a:latin typeface="宋体" panose="02010600030101010101" pitchFamily="2" charset="-122"/>
                <a:ea typeface="宋体" panose="02010600030101010101" pitchFamily="2" charset="-122"/>
              </a:rPr>
              <a:t>))      </a:t>
            </a:r>
            <a:r>
              <a:rPr lang="en-US" altLang="zh-CN" sz="4400" dirty="0" smtClean="0">
                <a:latin typeface="宋体" panose="02010600030101010101" pitchFamily="2" charset="-122"/>
                <a:ea typeface="宋体" panose="02010600030101010101" pitchFamily="2" charset="-122"/>
              </a:rPr>
              <a:t>    </a:t>
            </a:r>
            <a:r>
              <a:rPr lang="en-US" altLang="zh-CN" sz="4400" dirty="0">
                <a:latin typeface="宋体" panose="02010600030101010101" pitchFamily="2" charset="-122"/>
                <a:ea typeface="宋体" panose="02010600030101010101" pitchFamily="2" charset="-122"/>
              </a:rPr>
              <a:t>#</a:t>
            </a:r>
            <a:r>
              <a:rPr lang="zh-CN" altLang="en-US" sz="4400" dirty="0">
                <a:latin typeface="宋体" panose="02010600030101010101" pitchFamily="2" charset="-122"/>
                <a:ea typeface="宋体" panose="02010600030101010101" pitchFamily="2" charset="-122"/>
              </a:rPr>
              <a:t>存储，</a:t>
            </a:r>
            <a:r>
              <a:rPr lang="en-US" altLang="zh-CN" sz="4400" dirty="0">
                <a:latin typeface="宋体" panose="02010600030101010101" pitchFamily="2" charset="-122"/>
                <a:ea typeface="宋体" panose="02010600030101010101" pitchFamily="2" charset="-122"/>
              </a:rPr>
              <a:t>u</a:t>
            </a:r>
            <a:r>
              <a:rPr lang="zh-CN" altLang="en-US" sz="4400" dirty="0">
                <a:latin typeface="宋体" panose="02010600030101010101" pitchFamily="2" charset="-122"/>
                <a:ea typeface="宋体" panose="02010600030101010101" pitchFamily="2" charset="-122"/>
              </a:rPr>
              <a:t>的一个邻居是</a:t>
            </a:r>
            <a:r>
              <a:rPr lang="en-US" altLang="zh-CN" sz="4400" dirty="0">
                <a:latin typeface="宋体" panose="02010600030101010101" pitchFamily="2" charset="-122"/>
                <a:ea typeface="宋体" panose="02010600030101010101" pitchFamily="2" charset="-122"/>
              </a:rPr>
              <a:t>v</a:t>
            </a:r>
            <a:r>
              <a:rPr lang="zh-CN" altLang="en-US" sz="4400" dirty="0">
                <a:latin typeface="宋体" panose="02010600030101010101" pitchFamily="2" charset="-122"/>
                <a:ea typeface="宋体" panose="02010600030101010101" pitchFamily="2" charset="-122"/>
              </a:rPr>
              <a:t>，边长</a:t>
            </a:r>
            <a:r>
              <a:rPr lang="en-US" altLang="zh-CN" sz="4400" dirty="0" smtClean="0">
                <a:latin typeface="宋体" panose="02010600030101010101" pitchFamily="2" charset="-122"/>
                <a:ea typeface="宋体" panose="02010600030101010101" pitchFamily="2" charset="-122"/>
              </a:rPr>
              <a:t>w</a:t>
            </a:r>
          </a:p>
          <a:p>
            <a:pPr algn="l">
              <a:lnSpc>
                <a:spcPct val="150000"/>
              </a:lnSpc>
            </a:pPr>
            <a:r>
              <a:rPr lang="en-US" altLang="zh-CN" sz="4400" dirty="0">
                <a:latin typeface="宋体" panose="02010600030101010101" pitchFamily="2" charset="-122"/>
                <a:ea typeface="宋体" panose="02010600030101010101" pitchFamily="2" charset="-122"/>
              </a:rPr>
              <a:t> </a:t>
            </a:r>
            <a:r>
              <a:rPr lang="en-US" altLang="zh-CN" sz="4400" dirty="0" smtClean="0">
                <a:latin typeface="宋体" panose="02010600030101010101" pitchFamily="2" charset="-122"/>
                <a:ea typeface="宋体" panose="02010600030101010101" pitchFamily="2" charset="-122"/>
              </a:rPr>
              <a:t>   edge[v].</a:t>
            </a:r>
            <a:r>
              <a:rPr lang="en-US" altLang="zh-CN" sz="4400" dirty="0">
                <a:latin typeface="宋体" panose="02010600030101010101" pitchFamily="2" charset="-122"/>
                <a:ea typeface="宋体" panose="02010600030101010101" pitchFamily="2" charset="-122"/>
              </a:rPr>
              <a:t>append</a:t>
            </a:r>
            <a:r>
              <a:rPr lang="en-US" altLang="zh-CN" sz="4400" dirty="0" smtClean="0">
                <a:latin typeface="宋体" panose="02010600030101010101" pitchFamily="2" charset="-122"/>
                <a:ea typeface="宋体" panose="02010600030101010101" pitchFamily="2" charset="-122"/>
              </a:rPr>
              <a:t>((</a:t>
            </a:r>
            <a:r>
              <a:rPr lang="en-US" altLang="zh-CN" sz="4400" dirty="0" err="1" smtClean="0">
                <a:latin typeface="宋体" panose="02010600030101010101" pitchFamily="2" charset="-122"/>
                <a:ea typeface="宋体" panose="02010600030101010101" pitchFamily="2" charset="-122"/>
              </a:rPr>
              <a:t>u,w</a:t>
            </a:r>
            <a:r>
              <a:rPr lang="en-US" altLang="zh-CN" sz="4400" dirty="0" smtClean="0">
                <a:latin typeface="宋体" panose="02010600030101010101" pitchFamily="2" charset="-122"/>
                <a:ea typeface="宋体" panose="02010600030101010101" pitchFamily="2" charset="-122"/>
              </a:rPr>
              <a:t>))          #</a:t>
            </a:r>
            <a:r>
              <a:rPr lang="zh-CN" altLang="en-US" sz="4400" dirty="0" smtClean="0">
                <a:latin typeface="宋体" panose="02010600030101010101" pitchFamily="2" charset="-122"/>
                <a:ea typeface="宋体" panose="02010600030101010101" pitchFamily="2" charset="-122"/>
              </a:rPr>
              <a:t>无向边</a:t>
            </a:r>
            <a:endParaRPr lang="en-US" altLang="zh-CN" sz="4400" dirty="0">
              <a:latin typeface="宋体" panose="02010600030101010101" pitchFamily="2" charset="-122"/>
              <a:ea typeface="宋体" panose="02010600030101010101" pitchFamily="2" charset="-122"/>
            </a:endParaRPr>
          </a:p>
          <a:p>
            <a:pPr algn="l">
              <a:lnSpc>
                <a:spcPct val="150000"/>
              </a:lnSpc>
            </a:pPr>
            <a:r>
              <a:rPr lang="en-US" altLang="zh-CN" sz="4400" dirty="0">
                <a:latin typeface="宋体" panose="02010600030101010101" pitchFamily="2" charset="-122"/>
                <a:ea typeface="宋体" panose="02010600030101010101" pitchFamily="2" charset="-122"/>
              </a:rPr>
              <a:t>for </a:t>
            </a:r>
            <a:r>
              <a:rPr lang="en-US" altLang="zh-CN" sz="4400" dirty="0" err="1">
                <a:latin typeface="宋体" panose="02010600030101010101" pitchFamily="2" charset="-122"/>
                <a:ea typeface="宋体" panose="02010600030101010101" pitchFamily="2" charset="-122"/>
              </a:rPr>
              <a:t>v,w</a:t>
            </a:r>
            <a:r>
              <a:rPr lang="en-US" altLang="zh-CN" sz="4400" dirty="0">
                <a:latin typeface="宋体" panose="02010600030101010101" pitchFamily="2" charset="-122"/>
                <a:ea typeface="宋体" panose="02010600030101010101" pitchFamily="2" charset="-122"/>
              </a:rPr>
              <a:t> in edge[u]:     </a:t>
            </a:r>
            <a:r>
              <a:rPr lang="en-US" altLang="zh-CN" sz="4400" dirty="0" smtClean="0">
                <a:latin typeface="宋体" panose="02010600030101010101" pitchFamily="2" charset="-122"/>
                <a:ea typeface="宋体" panose="02010600030101010101" pitchFamily="2" charset="-122"/>
              </a:rPr>
              <a:t> </a:t>
            </a:r>
            <a:r>
              <a:rPr lang="en-US" altLang="zh-CN" sz="4400" dirty="0">
                <a:latin typeface="宋体" panose="02010600030101010101" pitchFamily="2" charset="-122"/>
                <a:ea typeface="宋体" panose="02010600030101010101" pitchFamily="2" charset="-122"/>
              </a:rPr>
              <a:t>#</a:t>
            </a:r>
            <a:r>
              <a:rPr lang="zh-CN" altLang="en-US" sz="4400" dirty="0">
                <a:latin typeface="宋体" panose="02010600030101010101" pitchFamily="2" charset="-122"/>
                <a:ea typeface="宋体" panose="02010600030101010101" pitchFamily="2" charset="-122"/>
              </a:rPr>
              <a:t>遍历点</a:t>
            </a:r>
            <a:r>
              <a:rPr lang="en-US" altLang="zh-CN" sz="4400" dirty="0">
                <a:latin typeface="宋体" panose="02010600030101010101" pitchFamily="2" charset="-122"/>
                <a:ea typeface="宋体" panose="02010600030101010101" pitchFamily="2" charset="-122"/>
              </a:rPr>
              <a:t>u</a:t>
            </a:r>
            <a:r>
              <a:rPr lang="zh-CN" altLang="en-US" sz="4400" dirty="0">
                <a:latin typeface="宋体" panose="02010600030101010101" pitchFamily="2" charset="-122"/>
                <a:ea typeface="宋体" panose="02010600030101010101" pitchFamily="2" charset="-122"/>
              </a:rPr>
              <a:t>的邻居。</a:t>
            </a:r>
            <a:r>
              <a:rPr lang="en-US" altLang="zh-CN" sz="4400" dirty="0">
                <a:latin typeface="宋体" panose="02010600030101010101" pitchFamily="2" charset="-122"/>
                <a:ea typeface="宋体" panose="02010600030101010101" pitchFamily="2" charset="-122"/>
              </a:rPr>
              <a:t>v</a:t>
            </a:r>
            <a:r>
              <a:rPr lang="zh-CN" altLang="en-US" sz="4400" dirty="0" smtClean="0">
                <a:latin typeface="宋体" panose="02010600030101010101" pitchFamily="2" charset="-122"/>
                <a:ea typeface="宋体" panose="02010600030101010101" pitchFamily="2" charset="-122"/>
              </a:rPr>
              <a:t>是</a:t>
            </a:r>
            <a:r>
              <a:rPr lang="en-US" altLang="zh-CN" sz="4400" dirty="0" smtClean="0">
                <a:latin typeface="宋体" panose="02010600030101010101" pitchFamily="2" charset="-122"/>
                <a:ea typeface="宋体" panose="02010600030101010101" pitchFamily="2" charset="-122"/>
              </a:rPr>
              <a:t>u</a:t>
            </a:r>
            <a:r>
              <a:rPr lang="zh-CN" altLang="en-US" sz="4400" dirty="0" smtClean="0">
                <a:latin typeface="宋体" panose="02010600030101010101" pitchFamily="2" charset="-122"/>
                <a:ea typeface="宋体" panose="02010600030101010101" pitchFamily="2" charset="-122"/>
              </a:rPr>
              <a:t>的一</a:t>
            </a:r>
            <a:r>
              <a:rPr lang="zh-CN" altLang="en-US" sz="4400" dirty="0">
                <a:latin typeface="宋体" panose="02010600030101010101" pitchFamily="2" charset="-122"/>
                <a:ea typeface="宋体" panose="02010600030101010101" pitchFamily="2" charset="-122"/>
              </a:rPr>
              <a:t>个邻居，边长</a:t>
            </a:r>
            <a:r>
              <a:rPr lang="en-US" altLang="zh-CN" sz="4400" dirty="0">
                <a:latin typeface="宋体" panose="02010600030101010101" pitchFamily="2" charset="-122"/>
                <a:ea typeface="宋体" panose="02010600030101010101" pitchFamily="2" charset="-122"/>
              </a:rPr>
              <a:t>w</a:t>
            </a:r>
            <a:endParaRPr lang="zh-CN" altLang="en-US" sz="4400"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3821802170"/>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链式前向星</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652746" y="2749428"/>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a:t>空间极端紧张</a:t>
            </a:r>
            <a:r>
              <a:rPr lang="zh-CN" altLang="en-US" dirty="0" smtClean="0"/>
              <a:t>，紧凑</a:t>
            </a:r>
            <a:r>
              <a:rPr lang="zh-CN" altLang="en-US" dirty="0"/>
              <a:t>的存图方法。</a:t>
            </a:r>
          </a:p>
          <a:p>
            <a:pPr marL="0" indent="0">
              <a:lnSpc>
                <a:spcPct val="150000"/>
              </a:lnSpc>
              <a:spcBef>
                <a:spcPts val="0"/>
              </a:spcBef>
              <a:buNone/>
            </a:pPr>
            <a:endParaRPr lang="zh-CN" altLang="en-US" dirty="0"/>
          </a:p>
        </p:txBody>
      </p:sp>
      <p:pic>
        <p:nvPicPr>
          <p:cNvPr id="13" name="Picture 2" descr="C:\Users\luo\AppData\Local\Temp\ksohtml17488\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586" y="2749428"/>
            <a:ext cx="7321421" cy="38161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Users\luo\AppData\Local\Temp\ksohtml17488\wps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11719" y="7628011"/>
            <a:ext cx="13321748" cy="563626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2490649"/>
      </p:ext>
    </p:extLst>
  </p:cSld>
  <p:clrMapOvr>
    <a:masterClrMapping/>
  </p:clrMapOvr>
  <p:transition spd="slow" advClick="0" advTm="1000">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9" name="内容占位符 2"/>
          <p:cNvSpPr txBox="1">
            <a:spLocks/>
          </p:cNvSpPr>
          <p:nvPr/>
        </p:nvSpPr>
        <p:spPr>
          <a:xfrm>
            <a:off x="814685" y="5944822"/>
            <a:ext cx="23198495" cy="7517178"/>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zh-CN" altLang="en-US" sz="4400" dirty="0" smtClean="0">
                <a:latin typeface="宋体" panose="02010600030101010101" pitchFamily="2" charset="-122"/>
                <a:ea typeface="宋体" panose="02010600030101010101" pitchFamily="2" charset="-122"/>
              </a:rPr>
              <a:t>例：结点</a:t>
            </a:r>
            <a:r>
              <a:rPr lang="en-US" altLang="zh-CN" sz="4400" dirty="0" smtClean="0">
                <a:latin typeface="宋体" panose="02010600030101010101" pitchFamily="2" charset="-122"/>
                <a:ea typeface="宋体" panose="02010600030101010101" pitchFamily="2" charset="-122"/>
              </a:rPr>
              <a:t>2</a:t>
            </a:r>
            <a:r>
              <a:rPr lang="zh-CN" altLang="en-US" sz="4400" dirty="0" smtClean="0">
                <a:latin typeface="宋体" panose="02010600030101010101" pitchFamily="2" charset="-122"/>
                <a:ea typeface="宋体" panose="02010600030101010101" pitchFamily="2" charset="-122"/>
              </a:rPr>
              <a:t>，从点</a:t>
            </a:r>
            <a:r>
              <a:rPr lang="en-US" altLang="zh-CN" sz="4400" dirty="0" smtClean="0">
                <a:latin typeface="宋体" panose="02010600030101010101" pitchFamily="2" charset="-122"/>
                <a:ea typeface="宋体" panose="02010600030101010101" pitchFamily="2" charset="-122"/>
              </a:rPr>
              <a:t>2</a:t>
            </a:r>
            <a:r>
              <a:rPr lang="zh-CN" altLang="en-US" sz="4400" dirty="0" smtClean="0">
                <a:latin typeface="宋体" panose="02010600030101010101" pitchFamily="2" charset="-122"/>
                <a:ea typeface="宋体" panose="02010600030101010101" pitchFamily="2" charset="-122"/>
              </a:rPr>
              <a:t>出发的边有</a:t>
            </a:r>
            <a:r>
              <a:rPr lang="en-US" altLang="zh-CN" sz="4400" dirty="0" smtClean="0">
                <a:latin typeface="宋体" panose="02010600030101010101" pitchFamily="2" charset="-122"/>
                <a:ea typeface="宋体" panose="02010600030101010101" pitchFamily="2" charset="-122"/>
              </a:rPr>
              <a:t>4</a:t>
            </a:r>
            <a:r>
              <a:rPr lang="zh-CN" altLang="en-US" sz="4400" dirty="0" smtClean="0">
                <a:latin typeface="宋体" panose="02010600030101010101" pitchFamily="2" charset="-122"/>
                <a:ea typeface="宋体" panose="02010600030101010101" pitchFamily="2" charset="-122"/>
              </a:rPr>
              <a:t>条</a:t>
            </a:r>
            <a:r>
              <a:rPr lang="en-US" altLang="zh-CN" sz="4400" dirty="0" smtClean="0">
                <a:latin typeface="宋体" panose="02010600030101010101" pitchFamily="2" charset="-122"/>
                <a:ea typeface="宋体" panose="02010600030101010101" pitchFamily="2" charset="-122"/>
              </a:rPr>
              <a:t>(2, 1), (2, 3), (2, 4), (2, 5)</a:t>
            </a:r>
            <a:r>
              <a:rPr lang="zh-CN" altLang="en-US" sz="4400" dirty="0" smtClean="0">
                <a:latin typeface="宋体" panose="02010600030101010101" pitchFamily="2" charset="-122"/>
                <a:ea typeface="宋体" panose="02010600030101010101" pitchFamily="2" charset="-122"/>
              </a:rPr>
              <a:t>，邻居是</a:t>
            </a:r>
            <a:r>
              <a:rPr lang="en-US" altLang="zh-CN" sz="4400" dirty="0" smtClean="0">
                <a:latin typeface="宋体" panose="02010600030101010101" pitchFamily="2" charset="-122"/>
                <a:ea typeface="宋体" panose="02010600030101010101" pitchFamily="2" charset="-122"/>
              </a:rPr>
              <a:t>1</a:t>
            </a:r>
            <a:r>
              <a:rPr lang="zh-CN" altLang="en-US" sz="4400" dirty="0" smtClean="0">
                <a:latin typeface="宋体" panose="02010600030101010101" pitchFamily="2" charset="-122"/>
                <a:ea typeface="宋体" panose="02010600030101010101" pitchFamily="2" charset="-122"/>
              </a:rPr>
              <a:t>、</a:t>
            </a:r>
            <a:r>
              <a:rPr lang="en-US" altLang="zh-CN" sz="4400" dirty="0" smtClean="0">
                <a:latin typeface="宋体" panose="02010600030101010101" pitchFamily="2" charset="-122"/>
                <a:ea typeface="宋体" panose="02010600030101010101" pitchFamily="2" charset="-122"/>
              </a:rPr>
              <a:t>3</a:t>
            </a:r>
            <a:r>
              <a:rPr lang="zh-CN" altLang="en-US" sz="4400" dirty="0" smtClean="0">
                <a:latin typeface="宋体" panose="02010600030101010101" pitchFamily="2" charset="-122"/>
                <a:ea typeface="宋体" panose="02010600030101010101" pitchFamily="2" charset="-122"/>
              </a:rPr>
              <a:t>、</a:t>
            </a:r>
            <a:r>
              <a:rPr lang="en-US" altLang="zh-CN" sz="4400" dirty="0" smtClean="0">
                <a:latin typeface="宋体" panose="02010600030101010101" pitchFamily="2" charset="-122"/>
                <a:ea typeface="宋体" panose="02010600030101010101" pitchFamily="2" charset="-122"/>
              </a:rPr>
              <a:t>4</a:t>
            </a:r>
            <a:r>
              <a:rPr lang="zh-CN" altLang="en-US" sz="4400" dirty="0" smtClean="0">
                <a:latin typeface="宋体" panose="02010600030101010101" pitchFamily="2" charset="-122"/>
                <a:ea typeface="宋体" panose="02010600030101010101" pitchFamily="2" charset="-122"/>
              </a:rPr>
              <a:t>、</a:t>
            </a:r>
            <a:r>
              <a:rPr lang="en-US" altLang="zh-CN" sz="4400" dirty="0" smtClean="0">
                <a:latin typeface="宋体" panose="02010600030101010101" pitchFamily="2" charset="-122"/>
                <a:ea typeface="宋体" panose="02010600030101010101" pitchFamily="2" charset="-122"/>
              </a:rPr>
              <a:t>5</a:t>
            </a:r>
            <a:r>
              <a:rPr lang="zh-CN" altLang="en-US" sz="4400" dirty="0" smtClean="0">
                <a:latin typeface="宋体" panose="02010600030101010101" pitchFamily="2" charset="-122"/>
                <a:ea typeface="宋体" panose="02010600030101010101" pitchFamily="2" charset="-122"/>
              </a:rPr>
              <a:t>。</a:t>
            </a:r>
          </a:p>
          <a:p>
            <a:pPr marL="0" indent="0">
              <a:lnSpc>
                <a:spcPct val="150000"/>
              </a:lnSpc>
              <a:spcBef>
                <a:spcPts val="0"/>
              </a:spcBef>
              <a:buFont typeface="Arial" panose="020B0604020202020204" pitchFamily="34" charset="0"/>
              <a:buNone/>
            </a:pPr>
            <a:r>
              <a:rPr lang="zh-CN" altLang="en-US" sz="4400" dirty="0" smtClean="0">
                <a:latin typeface="宋体" panose="02010600030101010101" pitchFamily="2" charset="-122"/>
                <a:ea typeface="宋体" panose="02010600030101010101" pitchFamily="2" charset="-122"/>
              </a:rPr>
              <a:t>（</a:t>
            </a:r>
            <a:r>
              <a:rPr lang="en-US" altLang="zh-CN" sz="4400" dirty="0" smtClean="0">
                <a:solidFill>
                  <a:srgbClr val="0070C0"/>
                </a:solidFill>
                <a:latin typeface="宋体" panose="02010600030101010101" pitchFamily="2" charset="-122"/>
                <a:ea typeface="宋体" panose="02010600030101010101" pitchFamily="2" charset="-122"/>
              </a:rPr>
              <a:t>1</a:t>
            </a:r>
            <a:r>
              <a:rPr lang="zh-CN" altLang="en-US" sz="4400" dirty="0" smtClean="0">
                <a:solidFill>
                  <a:srgbClr val="0070C0"/>
                </a:solidFill>
                <a:latin typeface="宋体" panose="02010600030101010101" pitchFamily="2" charset="-122"/>
                <a:ea typeface="宋体" panose="02010600030101010101" pitchFamily="2" charset="-122"/>
              </a:rPr>
              <a:t>）定位第</a:t>
            </a:r>
            <a:r>
              <a:rPr lang="en-US" altLang="zh-CN" sz="4400" dirty="0" smtClean="0">
                <a:solidFill>
                  <a:srgbClr val="0070C0"/>
                </a:solidFill>
                <a:latin typeface="宋体" panose="02010600030101010101" pitchFamily="2" charset="-122"/>
                <a:ea typeface="宋体" panose="02010600030101010101" pitchFamily="2" charset="-122"/>
              </a:rPr>
              <a:t>1</a:t>
            </a:r>
            <a:r>
              <a:rPr lang="zh-CN" altLang="en-US" sz="4400" dirty="0" smtClean="0">
                <a:solidFill>
                  <a:srgbClr val="0070C0"/>
                </a:solidFill>
                <a:latin typeface="宋体" panose="02010600030101010101" pitchFamily="2" charset="-122"/>
                <a:ea typeface="宋体" panose="02010600030101010101" pitchFamily="2" charset="-122"/>
              </a:rPr>
              <a:t>个边</a:t>
            </a:r>
            <a:r>
              <a:rPr lang="zh-CN" altLang="en-US" sz="4400" dirty="0" smtClean="0">
                <a:latin typeface="宋体" panose="02010600030101010101" pitchFamily="2" charset="-122"/>
                <a:ea typeface="宋体" panose="02010600030101010101" pitchFamily="2" charset="-122"/>
              </a:rPr>
              <a:t>。</a:t>
            </a:r>
            <a:r>
              <a:rPr lang="en-US" altLang="zh-CN" sz="4400" dirty="0" smtClean="0">
                <a:latin typeface="宋体" panose="02010600030101010101" pitchFamily="2" charset="-122"/>
                <a:ea typeface="宋体" panose="02010600030101010101" pitchFamily="2" charset="-122"/>
              </a:rPr>
              <a:t>head[2]</a:t>
            </a:r>
            <a:r>
              <a:rPr lang="zh-CN" altLang="en-US" sz="4400" dirty="0" smtClean="0">
                <a:latin typeface="宋体" panose="02010600030101010101" pitchFamily="2" charset="-122"/>
                <a:ea typeface="宋体" panose="02010600030101010101" pitchFamily="2" charset="-122"/>
              </a:rPr>
              <a:t>指向结点</a:t>
            </a:r>
            <a:r>
              <a:rPr lang="en-US" altLang="zh-CN" sz="4400" dirty="0" smtClean="0">
                <a:latin typeface="宋体" panose="02010600030101010101" pitchFamily="2" charset="-122"/>
                <a:ea typeface="宋体" panose="02010600030101010101" pitchFamily="2" charset="-122"/>
              </a:rPr>
              <a:t>2</a:t>
            </a:r>
            <a:r>
              <a:rPr lang="zh-CN" altLang="en-US" sz="4400" dirty="0" smtClean="0">
                <a:latin typeface="宋体" panose="02010600030101010101" pitchFamily="2" charset="-122"/>
                <a:ea typeface="宋体" panose="02010600030101010101" pitchFamily="2" charset="-122"/>
              </a:rPr>
              <a:t>的第</a:t>
            </a:r>
            <a:r>
              <a:rPr lang="en-US" altLang="zh-CN" sz="4400" dirty="0" smtClean="0">
                <a:latin typeface="宋体" panose="02010600030101010101" pitchFamily="2" charset="-122"/>
                <a:ea typeface="宋体" panose="02010600030101010101" pitchFamily="2" charset="-122"/>
              </a:rPr>
              <a:t>1</a:t>
            </a:r>
            <a:r>
              <a:rPr lang="zh-CN" altLang="en-US" sz="4400" dirty="0" smtClean="0">
                <a:latin typeface="宋体" panose="02010600030101010101" pitchFamily="2" charset="-122"/>
                <a:ea typeface="宋体" panose="02010600030101010101" pitchFamily="2" charset="-122"/>
              </a:rPr>
              <a:t>个边，</a:t>
            </a:r>
            <a:r>
              <a:rPr lang="en-US" altLang="zh-CN" sz="4400" dirty="0" smtClean="0">
                <a:latin typeface="宋体" panose="02010600030101010101" pitchFamily="2" charset="-122"/>
                <a:ea typeface="宋体" panose="02010600030101010101" pitchFamily="2" charset="-122"/>
              </a:rPr>
              <a:t>head[2] = 8</a:t>
            </a:r>
            <a:r>
              <a:rPr lang="zh-CN" altLang="en-US" sz="4400" dirty="0" smtClean="0">
                <a:latin typeface="宋体" panose="02010600030101010101" pitchFamily="2" charset="-122"/>
                <a:ea typeface="宋体" panose="02010600030101010101" pitchFamily="2" charset="-122"/>
              </a:rPr>
              <a:t>，存储在</a:t>
            </a:r>
            <a:r>
              <a:rPr lang="en-US" altLang="zh-CN" sz="4400" dirty="0" smtClean="0">
                <a:latin typeface="宋体" panose="02010600030101010101" pitchFamily="2" charset="-122"/>
                <a:ea typeface="宋体" panose="02010600030101010101" pitchFamily="2" charset="-122"/>
              </a:rPr>
              <a:t>edge[8]</a:t>
            </a:r>
            <a:r>
              <a:rPr lang="zh-CN" altLang="en-US" sz="4400" dirty="0" smtClean="0">
                <a:latin typeface="宋体" panose="02010600030101010101" pitchFamily="2" charset="-122"/>
                <a:ea typeface="宋体" panose="02010600030101010101" pitchFamily="2" charset="-122"/>
              </a:rPr>
              <a:t>。</a:t>
            </a:r>
            <a:endParaRPr lang="en-US" altLang="zh-CN" sz="4400" dirty="0" smtClean="0">
              <a:latin typeface="宋体" panose="02010600030101010101" pitchFamily="2" charset="-122"/>
              <a:ea typeface="宋体" panose="02010600030101010101" pitchFamily="2" charset="-122"/>
            </a:endParaRPr>
          </a:p>
          <a:p>
            <a:pPr marL="0" indent="0">
              <a:lnSpc>
                <a:spcPct val="150000"/>
              </a:lnSpc>
              <a:spcBef>
                <a:spcPts val="0"/>
              </a:spcBef>
              <a:buNone/>
            </a:pP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2</a:t>
            </a:r>
            <a:r>
              <a:rPr lang="zh-CN" altLang="en-US" sz="4400" dirty="0">
                <a:latin typeface="宋体" panose="02010600030101010101" pitchFamily="2" charset="-122"/>
                <a:ea typeface="宋体" panose="02010600030101010101" pitchFamily="2" charset="-122"/>
              </a:rPr>
              <a:t>）</a:t>
            </a:r>
            <a:r>
              <a:rPr lang="zh-CN" altLang="en-US" sz="4400" dirty="0">
                <a:solidFill>
                  <a:srgbClr val="0070C0"/>
                </a:solidFill>
                <a:latin typeface="宋体" panose="02010600030101010101" pitchFamily="2" charset="-122"/>
                <a:ea typeface="宋体" panose="02010600030101010101" pitchFamily="2" charset="-122"/>
              </a:rPr>
              <a:t>定位其它边。</a:t>
            </a:r>
            <a:r>
              <a:rPr lang="zh-CN" altLang="en-US" sz="4400" dirty="0" smtClean="0">
                <a:latin typeface="宋体" panose="02010600030101010101" pitchFamily="2" charset="-122"/>
                <a:ea typeface="宋体" panose="02010600030101010101" pitchFamily="2" charset="-122"/>
              </a:rPr>
              <a:t>用</a:t>
            </a:r>
            <a:r>
              <a:rPr lang="en-US" altLang="zh-CN" sz="4400" dirty="0" smtClean="0">
                <a:latin typeface="宋体" panose="02010600030101010101" pitchFamily="2" charset="-122"/>
                <a:ea typeface="宋体" panose="02010600030101010101" pitchFamily="2" charset="-122"/>
              </a:rPr>
              <a:t>next</a:t>
            </a:r>
            <a:r>
              <a:rPr lang="zh-CN" altLang="en-US" sz="4400" dirty="0">
                <a:latin typeface="宋体" panose="02010600030101010101" pitchFamily="2" charset="-122"/>
                <a:ea typeface="宋体" panose="02010600030101010101" pitchFamily="2" charset="-122"/>
              </a:rPr>
              <a:t>参数，指向下一个边。</a:t>
            </a:r>
          </a:p>
          <a:p>
            <a:pPr marL="0" indent="0">
              <a:lnSpc>
                <a:spcPct val="150000"/>
              </a:lnSpc>
              <a:spcBef>
                <a:spcPts val="0"/>
              </a:spcBef>
              <a:buNone/>
            </a:pPr>
            <a:r>
              <a:rPr lang="zh-CN" altLang="en-US" sz="4400" dirty="0">
                <a:latin typeface="宋体" panose="02010600030101010101" pitchFamily="2" charset="-122"/>
                <a:ea typeface="宋体" panose="02010600030101010101" pitchFamily="2" charset="-122"/>
              </a:rPr>
              <a:t>	</a:t>
            </a:r>
            <a:r>
              <a:rPr lang="en-US" altLang="zh-CN" sz="4400" dirty="0">
                <a:latin typeface="宋体" panose="02010600030101010101" pitchFamily="2" charset="-122"/>
                <a:ea typeface="宋体" panose="02010600030101010101" pitchFamily="2" charset="-122"/>
              </a:rPr>
              <a:t>edge[8].next = 6</a:t>
            </a:r>
            <a:r>
              <a:rPr lang="zh-CN" altLang="en-US" sz="4400" dirty="0">
                <a:latin typeface="宋体" panose="02010600030101010101" pitchFamily="2" charset="-122"/>
                <a:ea typeface="宋体" panose="02010600030101010101" pitchFamily="2" charset="-122"/>
              </a:rPr>
              <a:t>，下一个边在</a:t>
            </a:r>
            <a:r>
              <a:rPr lang="en-US" altLang="zh-CN" sz="4400" dirty="0">
                <a:latin typeface="宋体" panose="02010600030101010101" pitchFamily="2" charset="-122"/>
                <a:ea typeface="宋体" panose="02010600030101010101" pitchFamily="2" charset="-122"/>
              </a:rPr>
              <a:t>edge[6] </a:t>
            </a:r>
            <a:r>
              <a:rPr lang="zh-CN" altLang="en-US" sz="4400" dirty="0">
                <a:latin typeface="宋体" panose="02010600030101010101" pitchFamily="2" charset="-122"/>
                <a:ea typeface="宋体" panose="02010600030101010101" pitchFamily="2" charset="-122"/>
              </a:rPr>
              <a:t>位置；</a:t>
            </a:r>
          </a:p>
          <a:p>
            <a:pPr marL="0" indent="0">
              <a:lnSpc>
                <a:spcPct val="150000"/>
              </a:lnSpc>
              <a:spcBef>
                <a:spcPts val="0"/>
              </a:spcBef>
              <a:buNone/>
            </a:pPr>
            <a:r>
              <a:rPr lang="zh-CN" altLang="en-US" sz="4400" dirty="0">
                <a:latin typeface="宋体" panose="02010600030101010101" pitchFamily="2" charset="-122"/>
                <a:ea typeface="宋体" panose="02010600030101010101" pitchFamily="2" charset="-122"/>
              </a:rPr>
              <a:t>	</a:t>
            </a:r>
            <a:r>
              <a:rPr lang="en-US" altLang="zh-CN" sz="4400" dirty="0">
                <a:latin typeface="宋体" panose="02010600030101010101" pitchFamily="2" charset="-122"/>
                <a:ea typeface="宋体" panose="02010600030101010101" pitchFamily="2" charset="-122"/>
              </a:rPr>
              <a:t>edge[6].next = 4</a:t>
            </a:r>
            <a:r>
              <a:rPr lang="zh-CN" altLang="en-US" sz="4400" dirty="0">
                <a:latin typeface="宋体" panose="02010600030101010101" pitchFamily="2" charset="-122"/>
                <a:ea typeface="宋体" panose="02010600030101010101" pitchFamily="2" charset="-122"/>
              </a:rPr>
              <a:t>；</a:t>
            </a:r>
          </a:p>
          <a:p>
            <a:pPr marL="0" indent="0">
              <a:lnSpc>
                <a:spcPct val="150000"/>
              </a:lnSpc>
              <a:spcBef>
                <a:spcPts val="0"/>
              </a:spcBef>
              <a:buNone/>
            </a:pPr>
            <a:r>
              <a:rPr lang="zh-CN" altLang="en-US" sz="4400" dirty="0">
                <a:latin typeface="宋体" panose="02010600030101010101" pitchFamily="2" charset="-122"/>
                <a:ea typeface="宋体" panose="02010600030101010101" pitchFamily="2" charset="-122"/>
              </a:rPr>
              <a:t>	</a:t>
            </a:r>
            <a:r>
              <a:rPr lang="en-US" altLang="zh-CN" sz="4400" dirty="0">
                <a:latin typeface="宋体" panose="02010600030101010101" pitchFamily="2" charset="-122"/>
                <a:ea typeface="宋体" panose="02010600030101010101" pitchFamily="2" charset="-122"/>
              </a:rPr>
              <a:t>edge[4].next = 1</a:t>
            </a:r>
            <a:r>
              <a:rPr lang="zh-CN" altLang="en-US" sz="4400" dirty="0">
                <a:latin typeface="宋体" panose="02010600030101010101" pitchFamily="2" charset="-122"/>
                <a:ea typeface="宋体" panose="02010600030101010101" pitchFamily="2" charset="-122"/>
              </a:rPr>
              <a:t>；</a:t>
            </a:r>
          </a:p>
          <a:p>
            <a:pPr marL="0" indent="0">
              <a:lnSpc>
                <a:spcPct val="150000"/>
              </a:lnSpc>
              <a:spcBef>
                <a:spcPts val="0"/>
              </a:spcBef>
              <a:buNone/>
            </a:pPr>
            <a:r>
              <a:rPr lang="zh-CN" altLang="en-US" sz="4400" dirty="0">
                <a:latin typeface="宋体" panose="02010600030101010101" pitchFamily="2" charset="-122"/>
                <a:ea typeface="宋体" panose="02010600030101010101" pitchFamily="2" charset="-122"/>
              </a:rPr>
              <a:t>	</a:t>
            </a:r>
            <a:r>
              <a:rPr lang="en-US" altLang="zh-CN" sz="4400" dirty="0">
                <a:latin typeface="宋体" panose="02010600030101010101" pitchFamily="2" charset="-122"/>
                <a:ea typeface="宋体" panose="02010600030101010101" pitchFamily="2" charset="-122"/>
              </a:rPr>
              <a:t>edge[1].next = -1</a:t>
            </a: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-1</a:t>
            </a:r>
            <a:r>
              <a:rPr lang="zh-CN" altLang="en-US" sz="4400" dirty="0">
                <a:latin typeface="宋体" panose="02010600030101010101" pitchFamily="2" charset="-122"/>
                <a:ea typeface="宋体" panose="02010600030101010101" pitchFamily="2" charset="-122"/>
              </a:rPr>
              <a:t>表示结束</a:t>
            </a:r>
            <a:r>
              <a:rPr lang="zh-CN" altLang="en-US" sz="4400" dirty="0" smtClean="0">
                <a:latin typeface="宋体" panose="02010600030101010101" pitchFamily="2" charset="-122"/>
                <a:ea typeface="宋体" panose="02010600030101010101" pitchFamily="2" charset="-122"/>
              </a:rPr>
              <a:t>。</a:t>
            </a:r>
            <a:endParaRPr lang="zh-CN" altLang="en-US" sz="4400" dirty="0">
              <a:latin typeface="宋体" panose="02010600030101010101" pitchFamily="2" charset="-122"/>
              <a:ea typeface="宋体" panose="02010600030101010101" pitchFamily="2" charset="-122"/>
            </a:endParaRPr>
          </a:p>
        </p:txBody>
      </p:sp>
      <p:pic>
        <p:nvPicPr>
          <p:cNvPr id="13" name="Picture 2" descr="C:\Users\luo\AppData\Local\Temp\ksohtml17488\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14060"/>
            <a:ext cx="6856738" cy="3573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Users\luo\AppData\Local\Temp\ksohtml17488\wps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0987" y="449279"/>
            <a:ext cx="12226732" cy="517298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87876835"/>
      </p:ext>
    </p:extLst>
  </p:cSld>
  <p:clrMapOvr>
    <a:masterClrMapping/>
  </p:clrMapOvr>
  <p:transition spd="slow" advClick="0" advTm="1000">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07"/>
              <a:ext cx="33628" cy="1503"/>
            </a:xfrm>
            <a:prstGeom prst="rect">
              <a:avLst/>
            </a:prstGeom>
            <a:noFill/>
          </p:spPr>
          <p:txBody>
            <a:bodyPr wrap="square">
              <a:spAutoFit/>
            </a:bodyPr>
            <a:lstStyle/>
            <a:p>
              <a:pPr algn="l"/>
              <a:r>
                <a:rPr lang="en-US" altLang="zh-CN" sz="5600" b="1" spc="600" dirty="0" smtClean="0">
                  <a:solidFill>
                    <a:schemeClr val="bg1"/>
                  </a:solidFill>
                  <a:latin typeface="思源宋体 CN Heavy" panose="02020900000000000000" charset="-122"/>
                  <a:ea typeface="思源宋体 CN Heavy" panose="02020900000000000000" charset="-122"/>
                </a:rPr>
                <a:t>10.3 </a:t>
              </a:r>
              <a:r>
                <a:rPr lang="zh-CN" altLang="en-US" sz="5600" b="1" spc="600" dirty="0" smtClean="0">
                  <a:solidFill>
                    <a:schemeClr val="bg1"/>
                  </a:solidFill>
                  <a:latin typeface="思源宋体 CN Heavy" panose="02020900000000000000" charset="-122"/>
                  <a:ea typeface="思源宋体 CN Heavy" panose="02020900000000000000" charset="-122"/>
                </a:rPr>
                <a:t>拓扑排序</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970864" y="3574523"/>
            <a:ext cx="21928924" cy="4026487"/>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设有</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c</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等事情，其中</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有最高优先级，</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c</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优先级相同，</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是最低优先级，表示为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 → (b, c) → 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，那么</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abcd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或者</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acbd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都是可行的排序</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事情看成图的点，先后关系看成有向边，问题转化为在图中求一个有先后关系的排序，这就是拓扑排序。</a:t>
            </a:r>
            <a:endParaRPr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026" name="Picture 2" descr="C:\Users\ECUST\AppData\Local\Temp\ksohtml12384\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3025" y="7493000"/>
            <a:ext cx="5467350" cy="356130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4119429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07"/>
              <a:ext cx="33628" cy="1503"/>
            </a:xfrm>
            <a:prstGeom prst="rect">
              <a:avLst/>
            </a:prstGeom>
            <a:noFill/>
          </p:spPr>
          <p:txBody>
            <a:bodyPr wrap="square">
              <a:spAutoFit/>
            </a:bodyPr>
            <a:lstStyle/>
            <a:p>
              <a:pPr algn="l"/>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856563" y="2684998"/>
            <a:ext cx="22641611" cy="5170646"/>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出</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度：以点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u</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为起点的边的数量，称为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u</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的出度。</a:t>
            </a: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入度：以点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为终点的边的数量，称为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的入度。</a:t>
            </a: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一个点的入度和出度，体现了这个点的先后关系。如果一个点的入度等于</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，说明它是起点，是排在最前面的；如果它的出度等于</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，说明它是排在最后面的</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图中</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c</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的入度为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，它们都是优先级最高的事情；</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的出度为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，它的优先级最低。</a:t>
            </a:r>
            <a:endParaRPr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026" name="Picture 2" descr="C:\Users\ECUST\AppData\Local\Temp\ksohtml12384\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4425" y="8169275"/>
            <a:ext cx="5467350" cy="356130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8805649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07"/>
              <a:ext cx="33628" cy="1503"/>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用</a:t>
              </a:r>
              <a:r>
                <a:rPr lang="en-US" altLang="zh-CN" sz="5600" b="1" spc="600" dirty="0" smtClean="0">
                  <a:solidFill>
                    <a:schemeClr val="bg1"/>
                  </a:solidFill>
                  <a:latin typeface="思源宋体 CN Heavy" panose="02020900000000000000" charset="-122"/>
                  <a:ea typeface="思源宋体 CN Heavy" panose="02020900000000000000" charset="-122"/>
                </a:rPr>
                <a:t>DFS</a:t>
              </a:r>
              <a:r>
                <a:rPr lang="zh-CN" altLang="en-US" sz="5600" b="1" spc="600" dirty="0" smtClean="0">
                  <a:solidFill>
                    <a:schemeClr val="bg1"/>
                  </a:solidFill>
                  <a:latin typeface="思源宋体 CN Heavy" panose="02020900000000000000" charset="-122"/>
                  <a:ea typeface="思源宋体 CN Heavy" panose="02020900000000000000" charset="-122"/>
                </a:rPr>
                <a:t>解拓扑排序</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970864" y="3574523"/>
            <a:ext cx="21928924" cy="3010824"/>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DFS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天然适合拓扑排序</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DFS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深度搜索的原理，是沿着一条路径一直搜索到最底层，然后逐层回退</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这个</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过程正好体现了点和点的先后关系，天然符合拓扑排序的原理</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026" name="Picture 2" descr="C:\Users\ECUST\AppData\Local\Temp\ksohtml12384\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3025" y="7493000"/>
            <a:ext cx="5467350" cy="356130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7260208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07"/>
              <a:ext cx="33628" cy="1503"/>
            </a:xfrm>
            <a:prstGeom prst="rect">
              <a:avLst/>
            </a:prstGeom>
            <a:noFill/>
          </p:spPr>
          <p:txBody>
            <a:bodyPr wrap="square">
              <a:spAutoFit/>
            </a:bodyPr>
            <a:lstStyle/>
            <a:p>
              <a:pPr algn="l"/>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770839" y="2621502"/>
            <a:ext cx="21928924" cy="3477875"/>
          </a:xfrm>
          <a:prstGeom prst="rect">
            <a:avLst/>
          </a:prstGeom>
          <a:noFill/>
        </p:spPr>
        <p:txBody>
          <a:bodyPr wrap="square" rtlCol="0">
            <a:spAutoFit/>
          </a:bodyPr>
          <a:lstStyle/>
          <a:p>
            <a:pPr marL="571500" indent="-571500" algn="l">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如果只有一个点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u</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入度的，那么从</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u</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开始</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DFS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DFS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递归返回的顺序就是拓扑排序（是一个逆序）</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DFS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递归返回的首先是最底层的点，它一定是</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出度点，没有后续点，是拓扑排序的最后一个点；然后逐步回退，最后输出的是起点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u</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；输出的顺序是一个逆序</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从</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开始，递归返回的顺序见点旁边的划线数字：</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cdba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，是拓扑排序的逆序。</a:t>
            </a:r>
            <a:endParaRPr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2050" name="Picture 2" descr="C:\Users\ECUST\AppData\Local\Temp\ksohtml12384\wps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3111" y="6960889"/>
            <a:ext cx="3419475" cy="65416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7430851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图片 17"/>
          <p:cNvGrpSpPr/>
          <p:nvPr/>
        </p:nvGrpSpPr>
        <p:grpSpPr>
          <a:xfrm>
            <a:off x="-183621" y="1"/>
            <a:ext cx="7573586" cy="13716002"/>
            <a:chOff x="-82763" y="0"/>
            <a:chExt cx="7573585" cy="13716000"/>
          </a:xfrm>
        </p:grpSpPr>
        <p:sp>
          <p:nvSpPr>
            <p:cNvPr id="3" name="矩形"/>
            <p:cNvSpPr/>
            <p:nvPr/>
          </p:nvSpPr>
          <p:spPr>
            <a:xfrm>
              <a:off x="0" y="0"/>
              <a:ext cx="7490822" cy="13715999"/>
            </a:xfrm>
            <a:prstGeom prst="rect">
              <a:avLst/>
            </a:prstGeom>
            <a:solidFill>
              <a:srgbClr val="277AED"/>
            </a:solidFill>
            <a:ln w="12700" cap="flat">
              <a:noFill/>
              <a:miter lim="400000"/>
            </a:ln>
            <a:effectLst/>
          </p:spPr>
          <p:txBody>
            <a:bodyPr wrap="square" lIns="45719" tIns="45719" rIns="45719" bIns="45719" numCol="1" anchor="ctr">
              <a:noAutofit/>
            </a:body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1700">
                <a:solidFill>
                  <a:srgbClr val="FFFFFF"/>
                </a:solidFill>
                <a:cs typeface="+mn-ea"/>
                <a:sym typeface="+mn-lt"/>
              </a:endParaRPr>
            </a:p>
          </p:txBody>
        </p:sp>
        <p:pic>
          <p:nvPicPr>
            <p:cNvPr id="4" name="image5.png" descr="image5.png"/>
            <p:cNvPicPr>
              <a:picLocks noChangeAspect="1"/>
            </p:cNvPicPr>
            <p:nvPr/>
          </p:nvPicPr>
          <p:blipFill>
            <a:blip r:embed="rId2"/>
            <a:srcRect l="5123" t="28622" r="3501" b="28622"/>
            <a:stretch>
              <a:fillRect/>
            </a:stretch>
          </p:blipFill>
          <p:spPr>
            <a:xfrm>
              <a:off x="-82763" y="0"/>
              <a:ext cx="7490822" cy="13716000"/>
            </a:xfrm>
            <a:prstGeom prst="rect">
              <a:avLst/>
            </a:prstGeom>
            <a:ln w="12700" cap="flat">
              <a:noFill/>
              <a:miter lim="400000"/>
              <a:headEnd/>
              <a:tailEnd/>
            </a:ln>
            <a:effectLst/>
          </p:spPr>
        </p:pic>
      </p:grpSp>
      <p:sp>
        <p:nvSpPr>
          <p:cNvPr id="40" name="文本框 39"/>
          <p:cNvSpPr txBox="1"/>
          <p:nvPr/>
        </p:nvSpPr>
        <p:spPr>
          <a:xfrm>
            <a:off x="673442" y="5402586"/>
            <a:ext cx="5576885" cy="3108945"/>
          </a:xfrm>
          <a:prstGeom prst="rect">
            <a:avLst/>
          </a:prstGeom>
          <a:noFill/>
        </p:spPr>
        <p:txBody>
          <a:bodyPr wrap="square" rtlCol="0">
            <a:spAutoFit/>
          </a:bodyPr>
          <a:lstStyle/>
          <a:p>
            <a:pPr algn="l" fontAlgn="base">
              <a:spcBef>
                <a:spcPct val="0"/>
              </a:spcBef>
              <a:spcAft>
                <a:spcPct val="0"/>
              </a:spcAft>
            </a:pPr>
            <a:r>
              <a:rPr lang="zh-CN" altLang="en-US" sz="19600" b="1" kern="1200" dirty="0">
                <a:solidFill>
                  <a:srgbClr val="FFFFFF"/>
                </a:solidFill>
                <a:cs typeface="+mn-ea"/>
                <a:sym typeface="+mn-lt"/>
              </a:rPr>
              <a:t>目录</a:t>
            </a:r>
          </a:p>
        </p:txBody>
      </p:sp>
      <p:grpSp>
        <p:nvGrpSpPr>
          <p:cNvPr id="63" name="成组"/>
          <p:cNvGrpSpPr/>
          <p:nvPr/>
        </p:nvGrpSpPr>
        <p:grpSpPr>
          <a:xfrm>
            <a:off x="9771292" y="2300158"/>
            <a:ext cx="11747134" cy="1270000"/>
            <a:chOff x="0" y="0"/>
            <a:chExt cx="11747134" cy="1270000"/>
          </a:xfrm>
          <a:effectLst>
            <a:outerShdw blurRad="50800" dist="38100" dir="5400000" algn="t" rotWithShape="0">
              <a:prstClr val="black">
                <a:alpha val="40000"/>
              </a:prstClr>
            </a:outerShdw>
          </a:effectLst>
        </p:grpSpPr>
        <p:grpSp>
          <p:nvGrpSpPr>
            <p:cNvPr id="99" name="椭圆 23"/>
            <p:cNvGrpSpPr/>
            <p:nvPr/>
          </p:nvGrpSpPr>
          <p:grpSpPr>
            <a:xfrm>
              <a:off x="0" y="0"/>
              <a:ext cx="1270000" cy="1270000"/>
              <a:chOff x="0" y="0"/>
              <a:chExt cx="1270000" cy="1270000"/>
            </a:xfrm>
          </p:grpSpPr>
          <p:sp>
            <p:nvSpPr>
              <p:cNvPr id="103"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104"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100" name="矩形: 圆角 28"/>
            <p:cNvGrpSpPr/>
            <p:nvPr/>
          </p:nvGrpSpPr>
          <p:grpSpPr>
            <a:xfrm>
              <a:off x="1824925" y="0"/>
              <a:ext cx="9922209" cy="1270000"/>
              <a:chOff x="0" y="0"/>
              <a:chExt cx="9922208" cy="1270000"/>
            </a:xfrm>
          </p:grpSpPr>
          <p:sp>
            <p:nvSpPr>
              <p:cNvPr id="101"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102"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zh-CN" altLang="en-US" sz="5400" dirty="0" smtClean="0">
                    <a:solidFill>
                      <a:srgbClr val="FFFFFF"/>
                    </a:solidFill>
                    <a:latin typeface="+mn-lt"/>
                    <a:ea typeface="+mn-ea"/>
                    <a:cs typeface="+mn-ea"/>
                    <a:sym typeface="+mn-lt"/>
                  </a:rPr>
                  <a:t>图的存储</a:t>
                </a:r>
                <a:endParaRPr lang="en-US" altLang="zh-CN" sz="5400" dirty="0">
                  <a:solidFill>
                    <a:srgbClr val="FFFFFF"/>
                  </a:solidFill>
                  <a:latin typeface="+mn-lt"/>
                  <a:ea typeface="+mn-ea"/>
                  <a:cs typeface="+mn-ea"/>
                  <a:sym typeface="+mn-lt"/>
                </a:endParaRPr>
              </a:p>
            </p:txBody>
          </p:sp>
        </p:grpSp>
      </p:grpSp>
      <p:grpSp>
        <p:nvGrpSpPr>
          <p:cNvPr id="64" name="成组"/>
          <p:cNvGrpSpPr/>
          <p:nvPr/>
        </p:nvGrpSpPr>
        <p:grpSpPr>
          <a:xfrm>
            <a:off x="9758508" y="3877662"/>
            <a:ext cx="11792024" cy="1270000"/>
            <a:chOff x="0" y="0"/>
            <a:chExt cx="11792024" cy="1270000"/>
          </a:xfrm>
          <a:effectLst>
            <a:outerShdw blurRad="50800" dist="38100" dir="5400000" algn="t" rotWithShape="0">
              <a:prstClr val="black">
                <a:alpha val="40000"/>
              </a:prstClr>
            </a:outerShdw>
          </a:effectLst>
        </p:grpSpPr>
        <p:grpSp>
          <p:nvGrpSpPr>
            <p:cNvPr id="93" name="椭圆 23"/>
            <p:cNvGrpSpPr/>
            <p:nvPr/>
          </p:nvGrpSpPr>
          <p:grpSpPr>
            <a:xfrm>
              <a:off x="0" y="0"/>
              <a:ext cx="1270000" cy="1270000"/>
              <a:chOff x="0" y="0"/>
              <a:chExt cx="1270000" cy="1270000"/>
            </a:xfrm>
          </p:grpSpPr>
          <p:sp>
            <p:nvSpPr>
              <p:cNvPr id="97"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98" name="2"/>
              <p:cNvSpPr txBox="1"/>
              <p:nvPr/>
            </p:nvSpPr>
            <p:spPr>
              <a:xfrm>
                <a:off x="233030" y="181428"/>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94" name="矩形: 圆角 28"/>
            <p:cNvGrpSpPr/>
            <p:nvPr/>
          </p:nvGrpSpPr>
          <p:grpSpPr>
            <a:xfrm>
              <a:off x="1824925" y="0"/>
              <a:ext cx="9967099" cy="1270000"/>
              <a:chOff x="0" y="0"/>
              <a:chExt cx="9967098" cy="1270000"/>
            </a:xfrm>
          </p:grpSpPr>
          <p:sp>
            <p:nvSpPr>
              <p:cNvPr id="95"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96" name="第二部分"/>
              <p:cNvSpPr txBox="1"/>
              <p:nvPr/>
            </p:nvSpPr>
            <p:spPr>
              <a:xfrm>
                <a:off x="1457677" y="235143"/>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zh-CN" altLang="en-US" sz="5400" dirty="0" smtClean="0">
                    <a:solidFill>
                      <a:srgbClr val="FFFFFF"/>
                    </a:solidFill>
                    <a:latin typeface="+mn-lt"/>
                    <a:ea typeface="+mn-ea"/>
                    <a:cs typeface="+mn-ea"/>
                    <a:sym typeface="+mn-lt"/>
                  </a:rPr>
                  <a:t>拓扑排序</a:t>
                </a:r>
                <a:endParaRPr lang="zh-CN" altLang="en-US" sz="5400" dirty="0">
                  <a:solidFill>
                    <a:srgbClr val="FFFFFF"/>
                  </a:solidFill>
                  <a:latin typeface="+mn-lt"/>
                  <a:ea typeface="+mn-ea"/>
                  <a:cs typeface="+mn-ea"/>
                  <a:sym typeface="+mn-lt"/>
                </a:endParaRPr>
              </a:p>
            </p:txBody>
          </p:sp>
        </p:grpSp>
      </p:grpSp>
      <p:grpSp>
        <p:nvGrpSpPr>
          <p:cNvPr id="65" name="成组"/>
          <p:cNvGrpSpPr/>
          <p:nvPr/>
        </p:nvGrpSpPr>
        <p:grpSpPr>
          <a:xfrm>
            <a:off x="9771292" y="5450800"/>
            <a:ext cx="11747134" cy="1270000"/>
            <a:chOff x="0" y="0"/>
            <a:chExt cx="11747134" cy="1270000"/>
          </a:xfrm>
          <a:effectLst>
            <a:outerShdw blurRad="50800" dist="38100" dir="5400000" algn="t" rotWithShape="0">
              <a:prstClr val="black">
                <a:alpha val="40000"/>
              </a:prstClr>
            </a:outerShdw>
          </a:effectLst>
        </p:grpSpPr>
        <p:grpSp>
          <p:nvGrpSpPr>
            <p:cNvPr id="87" name="椭圆 23"/>
            <p:cNvGrpSpPr/>
            <p:nvPr/>
          </p:nvGrpSpPr>
          <p:grpSpPr>
            <a:xfrm>
              <a:off x="0" y="0"/>
              <a:ext cx="1270000" cy="1270000"/>
              <a:chOff x="0" y="0"/>
              <a:chExt cx="1270000" cy="1270000"/>
            </a:xfrm>
          </p:grpSpPr>
          <p:sp>
            <p:nvSpPr>
              <p:cNvPr id="91"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92"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88" name="矩形: 圆角 28"/>
            <p:cNvGrpSpPr/>
            <p:nvPr/>
          </p:nvGrpSpPr>
          <p:grpSpPr>
            <a:xfrm>
              <a:off x="1824925" y="0"/>
              <a:ext cx="9922209" cy="1270000"/>
              <a:chOff x="0" y="0"/>
              <a:chExt cx="9922208" cy="1270000"/>
            </a:xfrm>
          </p:grpSpPr>
          <p:sp>
            <p:nvSpPr>
              <p:cNvPr id="89"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90"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en-US" altLang="zh-CN" sz="5400" dirty="0" smtClean="0">
                    <a:solidFill>
                      <a:srgbClr val="FFFFFF"/>
                    </a:solidFill>
                    <a:latin typeface="+mn-lt"/>
                    <a:ea typeface="+mn-ea"/>
                    <a:cs typeface="+mn-ea"/>
                    <a:sym typeface="+mn-lt"/>
                  </a:rPr>
                  <a:t>Floyd</a:t>
                </a:r>
                <a:r>
                  <a:rPr lang="zh-CN" altLang="en-US" sz="5400" dirty="0" smtClean="0">
                    <a:solidFill>
                      <a:srgbClr val="FFFFFF"/>
                    </a:solidFill>
                    <a:latin typeface="+mn-lt"/>
                    <a:ea typeface="+mn-ea"/>
                    <a:cs typeface="+mn-ea"/>
                    <a:sym typeface="+mn-lt"/>
                  </a:rPr>
                  <a:t>算法</a:t>
                </a:r>
                <a:endParaRPr lang="zh-CN" altLang="en-US" sz="5400" dirty="0">
                  <a:solidFill>
                    <a:srgbClr val="FFFFFF"/>
                  </a:solidFill>
                  <a:latin typeface="+mn-lt"/>
                  <a:ea typeface="+mn-ea"/>
                  <a:cs typeface="+mn-ea"/>
                  <a:sym typeface="+mn-lt"/>
                </a:endParaRPr>
              </a:p>
            </p:txBody>
          </p:sp>
        </p:grpSp>
      </p:grpSp>
      <p:grpSp>
        <p:nvGrpSpPr>
          <p:cNvPr id="68" name="成组"/>
          <p:cNvGrpSpPr/>
          <p:nvPr/>
        </p:nvGrpSpPr>
        <p:grpSpPr>
          <a:xfrm>
            <a:off x="9771292" y="758833"/>
            <a:ext cx="11747134" cy="1270000"/>
            <a:chOff x="0" y="0"/>
            <a:chExt cx="11747134" cy="1270000"/>
          </a:xfrm>
          <a:effectLst>
            <a:outerShdw blurRad="50800" dist="38100" dir="5400000" algn="t" rotWithShape="0">
              <a:prstClr val="black">
                <a:alpha val="40000"/>
              </a:prstClr>
            </a:outerShdw>
          </a:effectLst>
        </p:grpSpPr>
        <p:grpSp>
          <p:nvGrpSpPr>
            <p:cNvPr id="69" name="椭圆 23"/>
            <p:cNvGrpSpPr/>
            <p:nvPr/>
          </p:nvGrpSpPr>
          <p:grpSpPr>
            <a:xfrm>
              <a:off x="0" y="0"/>
              <a:ext cx="1270000" cy="1270000"/>
              <a:chOff x="0" y="0"/>
              <a:chExt cx="1270000" cy="1270000"/>
            </a:xfrm>
          </p:grpSpPr>
          <p:sp>
            <p:nvSpPr>
              <p:cNvPr id="73"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74"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70" name="矩形: 圆角 28"/>
            <p:cNvGrpSpPr/>
            <p:nvPr/>
          </p:nvGrpSpPr>
          <p:grpSpPr>
            <a:xfrm>
              <a:off x="1824925" y="0"/>
              <a:ext cx="9922209" cy="1270000"/>
              <a:chOff x="0" y="0"/>
              <a:chExt cx="9922208" cy="1270000"/>
            </a:xfrm>
          </p:grpSpPr>
          <p:sp>
            <p:nvSpPr>
              <p:cNvPr id="71"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72"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zh-CN" altLang="en-US" sz="5400" dirty="0" smtClean="0">
                    <a:solidFill>
                      <a:srgbClr val="FFFFFF"/>
                    </a:solidFill>
                    <a:latin typeface="+mn-lt"/>
                    <a:ea typeface="+mn-ea"/>
                    <a:cs typeface="+mn-ea"/>
                    <a:sym typeface="+mn-lt"/>
                  </a:rPr>
                  <a:t>图的基本概念</a:t>
                </a:r>
                <a:endParaRPr lang="zh-CN" altLang="en-US" sz="5400" dirty="0">
                  <a:solidFill>
                    <a:srgbClr val="FFFFFF"/>
                  </a:solidFill>
                  <a:latin typeface="+mn-lt"/>
                  <a:ea typeface="+mn-ea"/>
                  <a:cs typeface="+mn-ea"/>
                  <a:sym typeface="+mn-lt"/>
                </a:endParaRPr>
              </a:p>
            </p:txBody>
          </p:sp>
        </p:grpSp>
      </p:grpSp>
      <p:grpSp>
        <p:nvGrpSpPr>
          <p:cNvPr id="119" name="成组"/>
          <p:cNvGrpSpPr/>
          <p:nvPr/>
        </p:nvGrpSpPr>
        <p:grpSpPr>
          <a:xfrm>
            <a:off x="9771292" y="8657416"/>
            <a:ext cx="11747134" cy="1270000"/>
            <a:chOff x="0" y="0"/>
            <a:chExt cx="11747134" cy="1270000"/>
          </a:xfrm>
          <a:effectLst>
            <a:outerShdw blurRad="50800" dist="38100" dir="5400000" algn="t" rotWithShape="0">
              <a:prstClr val="black">
                <a:alpha val="40000"/>
              </a:prstClr>
            </a:outerShdw>
          </a:effectLst>
        </p:grpSpPr>
        <p:grpSp>
          <p:nvGrpSpPr>
            <p:cNvPr id="120" name="椭圆 23"/>
            <p:cNvGrpSpPr/>
            <p:nvPr/>
          </p:nvGrpSpPr>
          <p:grpSpPr>
            <a:xfrm>
              <a:off x="0" y="0"/>
              <a:ext cx="1270000" cy="1270000"/>
              <a:chOff x="0" y="0"/>
              <a:chExt cx="1270000" cy="1270000"/>
            </a:xfrm>
          </p:grpSpPr>
          <p:sp>
            <p:nvSpPr>
              <p:cNvPr id="124"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125"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121" name="矩形: 圆角 28"/>
            <p:cNvGrpSpPr/>
            <p:nvPr/>
          </p:nvGrpSpPr>
          <p:grpSpPr>
            <a:xfrm>
              <a:off x="1824925" y="0"/>
              <a:ext cx="9922209" cy="1270000"/>
              <a:chOff x="0" y="0"/>
              <a:chExt cx="9922208" cy="1270000"/>
            </a:xfrm>
          </p:grpSpPr>
          <p:sp>
            <p:nvSpPr>
              <p:cNvPr id="122"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123"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en-US" altLang="zh-CN" sz="5400" dirty="0" smtClean="0">
                    <a:solidFill>
                      <a:srgbClr val="FFFFFF"/>
                    </a:solidFill>
                    <a:latin typeface="+mn-lt"/>
                    <a:ea typeface="+mn-ea"/>
                    <a:cs typeface="+mn-ea"/>
                    <a:sym typeface="+mn-lt"/>
                  </a:rPr>
                  <a:t>Bellman-ford</a:t>
                </a:r>
                <a:endParaRPr lang="en-US" altLang="zh-CN" sz="5400" dirty="0">
                  <a:solidFill>
                    <a:srgbClr val="FFFFFF"/>
                  </a:solidFill>
                  <a:latin typeface="+mn-lt"/>
                  <a:ea typeface="+mn-ea"/>
                  <a:cs typeface="+mn-ea"/>
                  <a:sym typeface="+mn-lt"/>
                </a:endParaRPr>
              </a:p>
            </p:txBody>
          </p:sp>
        </p:grpSp>
      </p:grpSp>
      <p:grpSp>
        <p:nvGrpSpPr>
          <p:cNvPr id="126" name="成组"/>
          <p:cNvGrpSpPr/>
          <p:nvPr/>
        </p:nvGrpSpPr>
        <p:grpSpPr>
          <a:xfrm>
            <a:off x="9758508" y="10234920"/>
            <a:ext cx="11792024" cy="1270000"/>
            <a:chOff x="0" y="0"/>
            <a:chExt cx="11792024" cy="1270000"/>
          </a:xfrm>
          <a:effectLst>
            <a:outerShdw blurRad="50800" dist="38100" dir="5400000" algn="t" rotWithShape="0">
              <a:prstClr val="black">
                <a:alpha val="40000"/>
              </a:prstClr>
            </a:outerShdw>
          </a:effectLst>
        </p:grpSpPr>
        <p:grpSp>
          <p:nvGrpSpPr>
            <p:cNvPr id="127" name="椭圆 23"/>
            <p:cNvGrpSpPr/>
            <p:nvPr/>
          </p:nvGrpSpPr>
          <p:grpSpPr>
            <a:xfrm>
              <a:off x="0" y="0"/>
              <a:ext cx="1270000" cy="1270000"/>
              <a:chOff x="0" y="0"/>
              <a:chExt cx="1270000" cy="1270000"/>
            </a:xfrm>
          </p:grpSpPr>
          <p:sp>
            <p:nvSpPr>
              <p:cNvPr id="131"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132" name="2"/>
              <p:cNvSpPr txBox="1"/>
              <p:nvPr/>
            </p:nvSpPr>
            <p:spPr>
              <a:xfrm>
                <a:off x="233030" y="181428"/>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128" name="矩形: 圆角 28"/>
            <p:cNvGrpSpPr/>
            <p:nvPr/>
          </p:nvGrpSpPr>
          <p:grpSpPr>
            <a:xfrm>
              <a:off x="1824925" y="0"/>
              <a:ext cx="9967099" cy="1270000"/>
              <a:chOff x="0" y="0"/>
              <a:chExt cx="9967098" cy="1270000"/>
            </a:xfrm>
          </p:grpSpPr>
          <p:sp>
            <p:nvSpPr>
              <p:cNvPr id="129"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130" name="第二部分"/>
              <p:cNvSpPr txBox="1"/>
              <p:nvPr/>
            </p:nvSpPr>
            <p:spPr>
              <a:xfrm>
                <a:off x="1457677" y="235143"/>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en-US" altLang="zh-CN" sz="5400" dirty="0" smtClean="0">
                    <a:solidFill>
                      <a:srgbClr val="FFFFFF"/>
                    </a:solidFill>
                    <a:latin typeface="+mn-lt"/>
                    <a:ea typeface="+mn-ea"/>
                    <a:cs typeface="+mn-ea"/>
                    <a:sym typeface="+mn-lt"/>
                  </a:rPr>
                  <a:t>SPFA</a:t>
                </a:r>
                <a:endParaRPr lang="zh-CN" altLang="en-US" sz="5400" dirty="0">
                  <a:solidFill>
                    <a:srgbClr val="FFFFFF"/>
                  </a:solidFill>
                  <a:latin typeface="+mn-lt"/>
                  <a:ea typeface="+mn-ea"/>
                  <a:cs typeface="+mn-ea"/>
                  <a:sym typeface="+mn-lt"/>
                </a:endParaRPr>
              </a:p>
            </p:txBody>
          </p:sp>
        </p:grpSp>
      </p:grpSp>
      <p:grpSp>
        <p:nvGrpSpPr>
          <p:cNvPr id="133" name="成组"/>
          <p:cNvGrpSpPr/>
          <p:nvPr/>
        </p:nvGrpSpPr>
        <p:grpSpPr>
          <a:xfrm>
            <a:off x="9771292" y="11808058"/>
            <a:ext cx="11747134" cy="1270000"/>
            <a:chOff x="0" y="0"/>
            <a:chExt cx="11747134" cy="1270000"/>
          </a:xfrm>
          <a:effectLst>
            <a:outerShdw blurRad="50800" dist="38100" dir="5400000" algn="t" rotWithShape="0">
              <a:prstClr val="black">
                <a:alpha val="40000"/>
              </a:prstClr>
            </a:outerShdw>
          </a:effectLst>
        </p:grpSpPr>
        <p:grpSp>
          <p:nvGrpSpPr>
            <p:cNvPr id="134" name="椭圆 23"/>
            <p:cNvGrpSpPr/>
            <p:nvPr/>
          </p:nvGrpSpPr>
          <p:grpSpPr>
            <a:xfrm>
              <a:off x="0" y="0"/>
              <a:ext cx="1270000" cy="1270000"/>
              <a:chOff x="0" y="0"/>
              <a:chExt cx="1270000" cy="1270000"/>
            </a:xfrm>
          </p:grpSpPr>
          <p:sp>
            <p:nvSpPr>
              <p:cNvPr id="138"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139"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135" name="矩形: 圆角 28"/>
            <p:cNvGrpSpPr/>
            <p:nvPr/>
          </p:nvGrpSpPr>
          <p:grpSpPr>
            <a:xfrm>
              <a:off x="1824925" y="0"/>
              <a:ext cx="9922209" cy="1270000"/>
              <a:chOff x="0" y="0"/>
              <a:chExt cx="9922208" cy="1270000"/>
            </a:xfrm>
          </p:grpSpPr>
          <p:sp>
            <p:nvSpPr>
              <p:cNvPr id="136"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137"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zh-CN" altLang="en-US" sz="5400" dirty="0" smtClean="0">
                    <a:solidFill>
                      <a:srgbClr val="FFFFFF"/>
                    </a:solidFill>
                    <a:latin typeface="+mn-lt"/>
                    <a:ea typeface="+mn-ea"/>
                    <a:cs typeface="+mn-ea"/>
                    <a:sym typeface="+mn-lt"/>
                  </a:rPr>
                  <a:t>最小生成树</a:t>
                </a:r>
                <a:endParaRPr lang="zh-CN" altLang="en-US" sz="5400" dirty="0">
                  <a:solidFill>
                    <a:srgbClr val="FFFFFF"/>
                  </a:solidFill>
                  <a:latin typeface="+mn-lt"/>
                  <a:ea typeface="+mn-ea"/>
                  <a:cs typeface="+mn-ea"/>
                  <a:sym typeface="+mn-lt"/>
                </a:endParaRPr>
              </a:p>
            </p:txBody>
          </p:sp>
        </p:grpSp>
      </p:grpSp>
      <p:grpSp>
        <p:nvGrpSpPr>
          <p:cNvPr id="140" name="成组"/>
          <p:cNvGrpSpPr/>
          <p:nvPr/>
        </p:nvGrpSpPr>
        <p:grpSpPr>
          <a:xfrm>
            <a:off x="9771292" y="7116091"/>
            <a:ext cx="11747134" cy="1270000"/>
            <a:chOff x="0" y="0"/>
            <a:chExt cx="11747134" cy="1270000"/>
          </a:xfrm>
          <a:effectLst>
            <a:outerShdw blurRad="50800" dist="38100" dir="5400000" algn="t" rotWithShape="0">
              <a:prstClr val="black">
                <a:alpha val="40000"/>
              </a:prstClr>
            </a:outerShdw>
          </a:effectLst>
        </p:grpSpPr>
        <p:grpSp>
          <p:nvGrpSpPr>
            <p:cNvPr id="141" name="椭圆 23"/>
            <p:cNvGrpSpPr/>
            <p:nvPr/>
          </p:nvGrpSpPr>
          <p:grpSpPr>
            <a:xfrm>
              <a:off x="0" y="0"/>
              <a:ext cx="1270000" cy="1270000"/>
              <a:chOff x="0" y="0"/>
              <a:chExt cx="1270000" cy="1270000"/>
            </a:xfrm>
          </p:grpSpPr>
          <p:sp>
            <p:nvSpPr>
              <p:cNvPr id="145"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146"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endParaRPr sz="5400" dirty="0">
                  <a:cs typeface="+mn-ea"/>
                  <a:sym typeface="+mn-lt"/>
                </a:endParaRPr>
              </a:p>
            </p:txBody>
          </p:sp>
        </p:grpSp>
        <p:grpSp>
          <p:nvGrpSpPr>
            <p:cNvPr id="142" name="矩形: 圆角 28"/>
            <p:cNvGrpSpPr/>
            <p:nvPr/>
          </p:nvGrpSpPr>
          <p:grpSpPr>
            <a:xfrm>
              <a:off x="1824925" y="0"/>
              <a:ext cx="9922209" cy="1270000"/>
              <a:chOff x="0" y="0"/>
              <a:chExt cx="9922208" cy="1270000"/>
            </a:xfrm>
          </p:grpSpPr>
          <p:sp>
            <p:nvSpPr>
              <p:cNvPr id="143"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144"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algn="l"/>
                <a:r>
                  <a:rPr lang="en-US" altLang="zh-CN" sz="5400" dirty="0" err="1" smtClean="0">
                    <a:solidFill>
                      <a:srgbClr val="FFFFFF"/>
                    </a:solidFill>
                    <a:latin typeface="+mn-lt"/>
                    <a:ea typeface="+mn-ea"/>
                    <a:cs typeface="+mn-ea"/>
                    <a:sym typeface="+mn-lt"/>
                  </a:rPr>
                  <a:t>Dijkstra</a:t>
                </a:r>
                <a:endParaRPr lang="zh-CN" altLang="en-US" sz="5400" dirty="0">
                  <a:solidFill>
                    <a:srgbClr val="FFFFFF"/>
                  </a:solidFill>
                  <a:latin typeface="+mn-lt"/>
                  <a:ea typeface="+mn-ea"/>
                  <a:cs typeface="+mn-ea"/>
                  <a:sym typeface="+mn-lt"/>
                </a:endParaRPr>
              </a:p>
            </p:txBody>
          </p:sp>
        </p:grpSp>
      </p:grpSp>
    </p:spTree>
    <p:extLst>
      <p:ext uri="{BB962C8B-B14F-4D97-AF65-F5344CB8AC3E}">
        <p14:creationId xmlns:p14="http://schemas.microsoft.com/office/powerpoint/2010/main" val="401029931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07"/>
              <a:ext cx="33628" cy="1503"/>
            </a:xfrm>
            <a:prstGeom prst="rect">
              <a:avLst/>
            </a:prstGeom>
            <a:noFill/>
          </p:spPr>
          <p:txBody>
            <a:bodyPr wrap="square">
              <a:spAutoFit/>
            </a:bodyPr>
            <a:lstStyle/>
            <a:p>
              <a:pPr algn="l"/>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770839" y="2621502"/>
            <a:ext cx="21928924" cy="4832092"/>
          </a:xfrm>
          <a:prstGeom prst="rect">
            <a:avLst/>
          </a:prstGeom>
          <a:noFill/>
        </p:spPr>
        <p:txBody>
          <a:bodyPr wrap="square" rtlCol="0">
            <a:spAutoFit/>
          </a:bodyPr>
          <a:lstStyle/>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有多个入度为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点？</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想象</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有一个虚拟的点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，它单向连接到所有其他点。这个点就是图中唯一的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入度点，图中所有其他的点都是它的下一层递归；而且它不会把原图变成环路。从这个虚拟点开始</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DFS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，就完成了拓扑排序</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图</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有</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入度点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f</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图</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想象有个虚拟点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，递归</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返回的顺序见点旁边划线数字，返回的是拓扑排序的逆序。</a:t>
            </a:r>
            <a:endParaRPr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5122" name="Picture 2" descr="C:\Users\ECUST\AppData\Local\Temp\ksohtml12384\wps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2186" y="7198193"/>
            <a:ext cx="11136286" cy="617150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4275262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190473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992"/>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最短路问题</a:t>
              </a:r>
            </a:p>
          </p:txBody>
        </p:sp>
      </p:grpSp>
      <p:sp>
        <p:nvSpPr>
          <p:cNvPr id="2" name="文本框 1" descr="7b0a202020202262756c6c6574223a20227b5c2263617465676f727949645c223a31303030352c5c2274656d706c61746549645c223a32303233313332387d220a7d0a"/>
          <p:cNvSpPr txBox="1"/>
          <p:nvPr/>
        </p:nvSpPr>
        <p:spPr>
          <a:xfrm>
            <a:off x="1106598" y="3296473"/>
            <a:ext cx="21909045" cy="7201972"/>
          </a:xfrm>
          <a:prstGeom prst="rect">
            <a:avLst/>
          </a:prstGeom>
          <a:noFill/>
        </p:spPr>
        <p:txBody>
          <a:bodyPr wrap="square" rtlCol="0">
            <a:spAutoFit/>
          </a:bodyPr>
          <a:lstStyle/>
          <a:p>
            <a:pPr marL="571508" indent="-571508"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最广为人知的图论问题。</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8" indent="-571508"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简单图的最短路径</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5" indent="0" algn="l">
              <a:lnSpc>
                <a:spcPct val="15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树上的路径：任意</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点之间只有一条路径</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5" indent="0" algn="l">
              <a:lnSpc>
                <a:spcPct val="15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所有边长都为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的图：用</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BFS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搜最短路径，复杂度</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O(</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n+m</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8" lvl="5" indent="-571508"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普通图的最短路径</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5" indent="0" algn="l">
              <a:lnSpc>
                <a:spcPct val="15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边长：不一定等于</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，而且可能为负数</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5" indent="0" algn="l">
              <a:lnSpc>
                <a:spcPct val="15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算法：</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Floyd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Dijkstra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SPFA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等，各有应用场景，不可互相替代</a:t>
            </a:r>
          </a:p>
        </p:txBody>
      </p:sp>
    </p:spTree>
    <p:custDataLst>
      <p:tags r:id="rId1"/>
    </p:custDataLst>
    <p:extLst>
      <p:ext uri="{BB962C8B-B14F-4D97-AF65-F5344CB8AC3E}">
        <p14:creationId xmlns:p14="http://schemas.microsoft.com/office/powerpoint/2010/main" val="382894624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190473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992"/>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最短路算法比较</a:t>
              </a:r>
            </a:p>
          </p:txBody>
        </p:sp>
      </p:grpSp>
      <p:sp>
        <p:nvSpPr>
          <p:cNvPr id="10" name="标题 1"/>
          <p:cNvSpPr txBox="1">
            <a:spLocks noChangeArrowheads="1"/>
          </p:cNvSpPr>
          <p:nvPr/>
        </p:nvSpPr>
        <p:spPr>
          <a:xfrm>
            <a:off x="2145248" y="3359151"/>
            <a:ext cx="8064501"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graphicFrame>
        <p:nvGraphicFramePr>
          <p:cNvPr id="2" name="表格 1"/>
          <p:cNvGraphicFramePr>
            <a:graphicFrameLocks noGrp="1"/>
          </p:cNvGraphicFramePr>
          <p:nvPr>
            <p:extLst/>
          </p:nvPr>
        </p:nvGraphicFramePr>
        <p:xfrm>
          <a:off x="1622291" y="3359151"/>
          <a:ext cx="21355160" cy="8658490"/>
        </p:xfrm>
        <a:graphic>
          <a:graphicData uri="http://schemas.openxmlformats.org/drawingml/2006/table">
            <a:tbl>
              <a:tblPr>
                <a:tableStyleId>{5C22544A-7EE6-4342-B048-85BDC9FD1C3A}</a:tableStyleId>
              </a:tblPr>
              <a:tblGrid>
                <a:gridCol w="3729888">
                  <a:extLst>
                    <a:ext uri="{9D8B030D-6E8A-4147-A177-3AD203B41FA5}">
                      <a16:colId xmlns:a16="http://schemas.microsoft.com/office/drawing/2014/main" val="1894973411"/>
                    </a:ext>
                  </a:extLst>
                </a:gridCol>
                <a:gridCol w="7336011">
                  <a:extLst>
                    <a:ext uri="{9D8B030D-6E8A-4147-A177-3AD203B41FA5}">
                      <a16:colId xmlns:a16="http://schemas.microsoft.com/office/drawing/2014/main" val="389353915"/>
                    </a:ext>
                  </a:extLst>
                </a:gridCol>
                <a:gridCol w="6081301">
                  <a:extLst>
                    <a:ext uri="{9D8B030D-6E8A-4147-A177-3AD203B41FA5}">
                      <a16:colId xmlns:a16="http://schemas.microsoft.com/office/drawing/2014/main" val="3320994815"/>
                    </a:ext>
                  </a:extLst>
                </a:gridCol>
                <a:gridCol w="4207960">
                  <a:extLst>
                    <a:ext uri="{9D8B030D-6E8A-4147-A177-3AD203B41FA5}">
                      <a16:colId xmlns:a16="http://schemas.microsoft.com/office/drawing/2014/main" val="183581644"/>
                    </a:ext>
                  </a:extLst>
                </a:gridCol>
              </a:tblGrid>
              <a:tr h="932672">
                <a:tc>
                  <a:txBody>
                    <a:bodyPr/>
                    <a:lstStyle/>
                    <a:p>
                      <a:pPr algn="ctr">
                        <a:lnSpc>
                          <a:spcPct val="107000"/>
                        </a:lnSpc>
                        <a:spcAft>
                          <a:spcPts val="0"/>
                        </a:spcAft>
                      </a:pPr>
                      <a:r>
                        <a:rPr lang="zh-CN" altLang="en-US" sz="4000" kern="100" dirty="0">
                          <a:effectLst/>
                          <a:latin typeface="宋体" panose="02010600030101010101" pitchFamily="2" charset="-122"/>
                          <a:ea typeface="宋体" panose="02010600030101010101" pitchFamily="2" charset="-122"/>
                        </a:rPr>
                        <a:t>问题</a:t>
                      </a: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a:effectLst/>
                          <a:latin typeface="宋体" panose="02010600030101010101" pitchFamily="2" charset="-122"/>
                          <a:ea typeface="宋体" panose="02010600030101010101" pitchFamily="2" charset="-122"/>
                        </a:rPr>
                        <a:t>边权</a:t>
                      </a:r>
                      <a:endParaRPr lang="zh-CN" alt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a:effectLst/>
                          <a:latin typeface="宋体" panose="02010600030101010101" pitchFamily="2" charset="-122"/>
                          <a:ea typeface="宋体" panose="02010600030101010101" pitchFamily="2" charset="-122"/>
                        </a:rPr>
                        <a:t>算法</a:t>
                      </a:r>
                      <a:endParaRPr lang="zh-CN" alt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a:effectLst/>
                          <a:latin typeface="宋体" panose="02010600030101010101" pitchFamily="2" charset="-122"/>
                          <a:ea typeface="宋体" panose="02010600030101010101" pitchFamily="2" charset="-122"/>
                        </a:rPr>
                        <a:t>时间复杂度</a:t>
                      </a:r>
                      <a:endParaRPr lang="zh-CN" altLang="en-US" sz="450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57816148"/>
                  </a:ext>
                </a:extLst>
              </a:tr>
              <a:tr h="1531229">
                <a:tc>
                  <a:txBody>
                    <a:bodyPr/>
                    <a:lstStyle/>
                    <a:p>
                      <a:pPr algn="ctr">
                        <a:lnSpc>
                          <a:spcPct val="107000"/>
                        </a:lnSpc>
                        <a:spcAft>
                          <a:spcPts val="0"/>
                        </a:spcAft>
                      </a:pPr>
                      <a:r>
                        <a:rPr lang="zh-CN" altLang="en-US" sz="4000" kern="100">
                          <a:effectLst/>
                          <a:latin typeface="宋体" panose="02010600030101010101" pitchFamily="2" charset="-122"/>
                          <a:ea typeface="宋体" panose="02010600030101010101" pitchFamily="2" charset="-122"/>
                        </a:rPr>
                        <a:t>一个起点，一个终点</a:t>
                      </a:r>
                      <a:endParaRPr lang="zh-CN" alt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dirty="0">
                          <a:effectLst/>
                          <a:latin typeface="宋体" panose="02010600030101010101" pitchFamily="2" charset="-122"/>
                          <a:ea typeface="宋体" panose="02010600030101010101" pitchFamily="2" charset="-122"/>
                        </a:rPr>
                        <a:t>非负数</a:t>
                      </a:r>
                      <a:r>
                        <a:rPr lang="zh-CN" altLang="en-US" sz="4000" kern="100" dirty="0" smtClean="0">
                          <a:effectLst/>
                          <a:latin typeface="宋体" panose="02010600030101010101" pitchFamily="2" charset="-122"/>
                          <a:ea typeface="宋体" panose="02010600030101010101" pitchFamily="2" charset="-122"/>
                        </a:rPr>
                        <a:t>；</a:t>
                      </a:r>
                      <a:endParaRPr lang="en-US" altLang="zh-CN" sz="4000" kern="100" dirty="0" smtClean="0">
                        <a:effectLst/>
                        <a:latin typeface="宋体" panose="02010600030101010101" pitchFamily="2" charset="-122"/>
                        <a:ea typeface="宋体" panose="02010600030101010101" pitchFamily="2" charset="-122"/>
                      </a:endParaRPr>
                    </a:p>
                    <a:p>
                      <a:pPr algn="ctr">
                        <a:lnSpc>
                          <a:spcPct val="107000"/>
                        </a:lnSpc>
                        <a:spcAft>
                          <a:spcPts val="0"/>
                        </a:spcAft>
                      </a:pPr>
                      <a:r>
                        <a:rPr lang="zh-CN" altLang="en-US" sz="4000" kern="100" dirty="0" smtClean="0">
                          <a:effectLst/>
                          <a:latin typeface="宋体" panose="02010600030101010101" pitchFamily="2" charset="-122"/>
                          <a:ea typeface="宋体" panose="02010600030101010101" pitchFamily="2" charset="-122"/>
                        </a:rPr>
                        <a:t>无边</a:t>
                      </a:r>
                      <a:r>
                        <a:rPr lang="zh-CN" altLang="en-US" sz="4000" kern="100" dirty="0">
                          <a:effectLst/>
                          <a:latin typeface="宋体" panose="02010600030101010101" pitchFamily="2" charset="-122"/>
                          <a:ea typeface="宋体" panose="02010600030101010101" pitchFamily="2" charset="-122"/>
                        </a:rPr>
                        <a:t>权（或边权为</a:t>
                      </a:r>
                      <a:r>
                        <a:rPr lang="en-US" altLang="zh-CN" sz="4000" kern="100" dirty="0">
                          <a:effectLst/>
                          <a:latin typeface="宋体" panose="02010600030101010101" pitchFamily="2" charset="-122"/>
                          <a:ea typeface="宋体" panose="02010600030101010101" pitchFamily="2" charset="-122"/>
                        </a:rPr>
                        <a:t>1</a:t>
                      </a:r>
                      <a:r>
                        <a:rPr lang="zh-CN" altLang="en-US" sz="4000" kern="100" dirty="0">
                          <a:effectLst/>
                          <a:latin typeface="宋体" panose="02010600030101010101" pitchFamily="2" charset="-122"/>
                          <a:ea typeface="宋体" panose="02010600030101010101" pitchFamily="2" charset="-122"/>
                        </a:rPr>
                        <a:t>）</a:t>
                      </a: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a:effectLst/>
                          <a:latin typeface="宋体" panose="02010600030101010101" pitchFamily="2" charset="-122"/>
                          <a:ea typeface="宋体" panose="02010600030101010101" pitchFamily="2" charset="-122"/>
                        </a:rPr>
                        <a:t>A*</a:t>
                      </a:r>
                      <a:endParaRPr 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a:effectLst/>
                          <a:latin typeface="宋体" panose="02010600030101010101" pitchFamily="2" charset="-122"/>
                          <a:ea typeface="宋体" panose="02010600030101010101" pitchFamily="2" charset="-122"/>
                        </a:rPr>
                        <a:t>&lt; O((m+n)logn)</a:t>
                      </a:r>
                      <a:endParaRPr lang="en-US" sz="450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1880752124"/>
                  </a:ext>
                </a:extLst>
              </a:tr>
              <a:tr h="932672">
                <a:tc>
                  <a:txBody>
                    <a:bodyPr/>
                    <a:lstStyle/>
                    <a:p>
                      <a:pPr algn="ctr">
                        <a:lnSpc>
                          <a:spcPct val="107000"/>
                        </a:lnSpc>
                        <a:spcAft>
                          <a:spcPts val="800"/>
                        </a:spcAft>
                      </a:pPr>
                      <a:r>
                        <a:rPr lang="zh-CN" altLang="en-US" sz="4000">
                          <a:effectLst/>
                          <a:latin typeface="宋体" panose="02010600030101010101" pitchFamily="2" charset="-122"/>
                          <a:ea typeface="宋体" panose="02010600030101010101" pitchFamily="2" charset="-122"/>
                        </a:rPr>
                        <a:t> </a:t>
                      </a:r>
                      <a:endParaRPr lang="zh-CN" alt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800"/>
                        </a:spcAft>
                      </a:pPr>
                      <a:r>
                        <a:rPr lang="zh-CN" altLang="en-US" sz="4000" dirty="0">
                          <a:effectLst/>
                          <a:latin typeface="宋体" panose="02010600030101010101" pitchFamily="2" charset="-122"/>
                          <a:ea typeface="宋体" panose="02010600030101010101" pitchFamily="2" charset="-122"/>
                        </a:rPr>
                        <a:t> </a:t>
                      </a: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a:effectLst/>
                          <a:latin typeface="宋体" panose="02010600030101010101" pitchFamily="2" charset="-122"/>
                          <a:ea typeface="宋体" panose="02010600030101010101" pitchFamily="2" charset="-122"/>
                        </a:rPr>
                        <a:t>双向广搜</a:t>
                      </a:r>
                      <a:endParaRPr lang="zh-CN" alt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a:effectLst/>
                          <a:latin typeface="宋体" panose="02010600030101010101" pitchFamily="2" charset="-122"/>
                          <a:ea typeface="宋体" panose="02010600030101010101" pitchFamily="2" charset="-122"/>
                        </a:rPr>
                        <a:t>&lt; O((m+n)logn)</a:t>
                      </a:r>
                      <a:endParaRPr lang="en-US" sz="450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361356981"/>
                  </a:ext>
                </a:extLst>
              </a:tr>
              <a:tr h="932672">
                <a:tc>
                  <a:txBody>
                    <a:bodyPr/>
                    <a:lstStyle/>
                    <a:p>
                      <a:pPr algn="ctr">
                        <a:lnSpc>
                          <a:spcPct val="107000"/>
                        </a:lnSpc>
                        <a:spcAft>
                          <a:spcPts val="800"/>
                        </a:spcAft>
                      </a:pPr>
                      <a:r>
                        <a:rPr lang="zh-CN" altLang="en-US" sz="4000">
                          <a:effectLst/>
                          <a:latin typeface="宋体" panose="02010600030101010101" pitchFamily="2" charset="-122"/>
                          <a:ea typeface="宋体" panose="02010600030101010101" pitchFamily="2" charset="-122"/>
                        </a:rPr>
                        <a:t> </a:t>
                      </a:r>
                      <a:endParaRPr lang="zh-CN" alt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800"/>
                        </a:spcAft>
                      </a:pPr>
                      <a:r>
                        <a:rPr lang="zh-CN" altLang="en-US" sz="4000" dirty="0">
                          <a:effectLst/>
                          <a:latin typeface="宋体" panose="02010600030101010101" pitchFamily="2" charset="-122"/>
                          <a:ea typeface="宋体" panose="02010600030101010101" pitchFamily="2" charset="-122"/>
                        </a:rPr>
                        <a:t> </a:t>
                      </a: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dirty="0">
                          <a:effectLst/>
                          <a:latin typeface="宋体" panose="02010600030101010101" pitchFamily="2" charset="-122"/>
                          <a:ea typeface="宋体" panose="02010600030101010101" pitchFamily="2" charset="-122"/>
                        </a:rPr>
                        <a:t>贪心最优搜索</a:t>
                      </a: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a:effectLst/>
                          <a:latin typeface="宋体" panose="02010600030101010101" pitchFamily="2" charset="-122"/>
                          <a:ea typeface="宋体" panose="02010600030101010101" pitchFamily="2" charset="-122"/>
                        </a:rPr>
                        <a:t>&lt; O(m+n)</a:t>
                      </a:r>
                      <a:endParaRPr lang="en-US" sz="450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646635249"/>
                  </a:ext>
                </a:extLst>
              </a:tr>
              <a:tr h="1531229">
                <a:tc>
                  <a:txBody>
                    <a:bodyPr/>
                    <a:lstStyle/>
                    <a:p>
                      <a:pPr algn="ctr">
                        <a:lnSpc>
                          <a:spcPct val="107000"/>
                        </a:lnSpc>
                        <a:spcAft>
                          <a:spcPts val="0"/>
                        </a:spcAft>
                      </a:pPr>
                      <a:endParaRPr lang="zh-CN" altLang="en-US" sz="4500" dirty="0">
                        <a:effectLst/>
                        <a:latin typeface="宋体" panose="02010600030101010101" pitchFamily="2" charset="-122"/>
                        <a:ea typeface="宋体" panose="02010600030101010101" pitchFamily="2" charset="-122"/>
                      </a:endParaRPr>
                    </a:p>
                  </a:txBody>
                  <a:tcPr marL="68581" marR="68581" anchor="ctr"/>
                </a:tc>
                <a:tc>
                  <a:txBody>
                    <a:bodyPr/>
                    <a:lstStyle/>
                    <a:p>
                      <a:pPr algn="ctr">
                        <a:lnSpc>
                          <a:spcPct val="107000"/>
                        </a:lnSpc>
                        <a:spcAft>
                          <a:spcPts val="0"/>
                        </a:spcAft>
                      </a:pP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endParaRPr 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endParaRPr lang="en-US" sz="4500" dirty="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649475139"/>
                  </a:ext>
                </a:extLst>
              </a:tr>
              <a:tr h="932672">
                <a:tc>
                  <a:txBody>
                    <a:bodyPr/>
                    <a:lstStyle/>
                    <a:p>
                      <a:pPr algn="ctr">
                        <a:lnSpc>
                          <a:spcPct val="107000"/>
                        </a:lnSpc>
                        <a:spcAft>
                          <a:spcPts val="800"/>
                        </a:spcAft>
                      </a:pPr>
                      <a:endParaRPr lang="zh-CN" altLang="en-US" sz="4500">
                        <a:effectLst/>
                        <a:latin typeface="宋体" panose="02010600030101010101" pitchFamily="2" charset="-122"/>
                        <a:ea typeface="宋体" panose="02010600030101010101" pitchFamily="2" charset="-122"/>
                      </a:endParaRPr>
                    </a:p>
                  </a:txBody>
                  <a:tcPr marL="68581" marR="68581" anchor="ctr"/>
                </a:tc>
                <a:tc>
                  <a:txBody>
                    <a:bodyPr/>
                    <a:lstStyle/>
                    <a:p>
                      <a:pPr algn="ctr">
                        <a:lnSpc>
                          <a:spcPct val="107000"/>
                        </a:lnSpc>
                        <a:spcAft>
                          <a:spcPts val="0"/>
                        </a:spcAft>
                      </a:pP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endParaRPr lang="en-US" sz="4500" dirty="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3046934763"/>
                  </a:ext>
                </a:extLst>
              </a:tr>
              <a:tr h="932672">
                <a:tc>
                  <a:txBody>
                    <a:bodyPr/>
                    <a:lstStyle/>
                    <a:p>
                      <a:pPr algn="ctr">
                        <a:lnSpc>
                          <a:spcPct val="107000"/>
                        </a:lnSpc>
                        <a:spcAft>
                          <a:spcPts val="800"/>
                        </a:spcAft>
                      </a:pPr>
                      <a:endParaRPr lang="zh-CN" altLang="en-US" sz="4500">
                        <a:effectLst/>
                        <a:latin typeface="宋体" panose="02010600030101010101" pitchFamily="2" charset="-122"/>
                        <a:ea typeface="宋体" panose="02010600030101010101" pitchFamily="2" charset="-122"/>
                      </a:endParaRPr>
                    </a:p>
                  </a:txBody>
                  <a:tcPr marL="68581" marR="68581" anchor="ctr"/>
                </a:tc>
                <a:tc>
                  <a:txBody>
                    <a:bodyPr/>
                    <a:lstStyle/>
                    <a:p>
                      <a:pPr algn="ctr">
                        <a:lnSpc>
                          <a:spcPct val="107000"/>
                        </a:lnSpc>
                        <a:spcAft>
                          <a:spcPts val="0"/>
                        </a:spcAft>
                      </a:pPr>
                      <a:endParaRPr lang="zh-CN" alt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endParaRPr 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endParaRPr lang="en-US" sz="4500" dirty="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996819498"/>
                  </a:ext>
                </a:extLst>
              </a:tr>
              <a:tr h="932672">
                <a:tc>
                  <a:txBody>
                    <a:bodyPr/>
                    <a:lstStyle/>
                    <a:p>
                      <a:pPr algn="ctr">
                        <a:lnSpc>
                          <a:spcPct val="107000"/>
                        </a:lnSpc>
                        <a:spcAft>
                          <a:spcPts val="0"/>
                        </a:spcAft>
                      </a:pP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endParaRPr 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endParaRPr lang="en-US" sz="4500" dirty="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533229737"/>
                  </a:ext>
                </a:extLst>
              </a:tr>
            </a:tbl>
          </a:graphicData>
        </a:graphic>
      </p:graphicFrame>
    </p:spTree>
    <p:custDataLst>
      <p:tags r:id="rId1"/>
    </p:custDataLst>
    <p:extLst>
      <p:ext uri="{BB962C8B-B14F-4D97-AF65-F5344CB8AC3E}">
        <p14:creationId xmlns:p14="http://schemas.microsoft.com/office/powerpoint/2010/main" val="2963392991"/>
      </p:ext>
    </p:extLst>
  </p:cSld>
  <p:clrMapOvr>
    <a:masterClrMapping/>
  </p:clrMapOvr>
  <p:transition spd="slow" advClick="0" advTm="1000">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190473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992"/>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最短路算法比较</a:t>
              </a:r>
            </a:p>
          </p:txBody>
        </p:sp>
      </p:grpSp>
      <p:sp>
        <p:nvSpPr>
          <p:cNvPr id="10" name="标题 1"/>
          <p:cNvSpPr txBox="1">
            <a:spLocks noChangeArrowheads="1"/>
          </p:cNvSpPr>
          <p:nvPr/>
        </p:nvSpPr>
        <p:spPr>
          <a:xfrm>
            <a:off x="2145248" y="3359151"/>
            <a:ext cx="8064501"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graphicFrame>
        <p:nvGraphicFramePr>
          <p:cNvPr id="2" name="表格 1"/>
          <p:cNvGraphicFramePr>
            <a:graphicFrameLocks noGrp="1"/>
          </p:cNvGraphicFramePr>
          <p:nvPr>
            <p:extLst/>
          </p:nvPr>
        </p:nvGraphicFramePr>
        <p:xfrm>
          <a:off x="1622291" y="3359151"/>
          <a:ext cx="21355160" cy="8658490"/>
        </p:xfrm>
        <a:graphic>
          <a:graphicData uri="http://schemas.openxmlformats.org/drawingml/2006/table">
            <a:tbl>
              <a:tblPr>
                <a:tableStyleId>{5C22544A-7EE6-4342-B048-85BDC9FD1C3A}</a:tableStyleId>
              </a:tblPr>
              <a:tblGrid>
                <a:gridCol w="3729888">
                  <a:extLst>
                    <a:ext uri="{9D8B030D-6E8A-4147-A177-3AD203B41FA5}">
                      <a16:colId xmlns:a16="http://schemas.microsoft.com/office/drawing/2014/main" val="1894973411"/>
                    </a:ext>
                  </a:extLst>
                </a:gridCol>
                <a:gridCol w="7336011">
                  <a:extLst>
                    <a:ext uri="{9D8B030D-6E8A-4147-A177-3AD203B41FA5}">
                      <a16:colId xmlns:a16="http://schemas.microsoft.com/office/drawing/2014/main" val="389353915"/>
                    </a:ext>
                  </a:extLst>
                </a:gridCol>
                <a:gridCol w="6081301">
                  <a:extLst>
                    <a:ext uri="{9D8B030D-6E8A-4147-A177-3AD203B41FA5}">
                      <a16:colId xmlns:a16="http://schemas.microsoft.com/office/drawing/2014/main" val="3320994815"/>
                    </a:ext>
                  </a:extLst>
                </a:gridCol>
                <a:gridCol w="4207960">
                  <a:extLst>
                    <a:ext uri="{9D8B030D-6E8A-4147-A177-3AD203B41FA5}">
                      <a16:colId xmlns:a16="http://schemas.microsoft.com/office/drawing/2014/main" val="183581644"/>
                    </a:ext>
                  </a:extLst>
                </a:gridCol>
              </a:tblGrid>
              <a:tr h="932672">
                <a:tc>
                  <a:txBody>
                    <a:bodyPr/>
                    <a:lstStyle/>
                    <a:p>
                      <a:pPr algn="ctr">
                        <a:lnSpc>
                          <a:spcPct val="107000"/>
                        </a:lnSpc>
                        <a:spcAft>
                          <a:spcPts val="0"/>
                        </a:spcAft>
                      </a:pPr>
                      <a:r>
                        <a:rPr lang="zh-CN" altLang="en-US" sz="4000" kern="100" dirty="0">
                          <a:solidFill>
                            <a:schemeClr val="bg1">
                              <a:lumMod val="65000"/>
                            </a:schemeClr>
                          </a:solidFill>
                          <a:effectLst/>
                          <a:latin typeface="宋体" panose="02010600030101010101" pitchFamily="2" charset="-122"/>
                          <a:ea typeface="宋体" panose="02010600030101010101" pitchFamily="2" charset="-122"/>
                        </a:rPr>
                        <a:t>问题</a:t>
                      </a:r>
                      <a:endParaRPr lang="zh-CN" altLang="en-US" sz="4500" dirty="0">
                        <a:solidFill>
                          <a:schemeClr val="bg1">
                            <a:lumMod val="65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dirty="0">
                          <a:solidFill>
                            <a:schemeClr val="bg1">
                              <a:lumMod val="65000"/>
                            </a:schemeClr>
                          </a:solidFill>
                          <a:effectLst/>
                          <a:latin typeface="宋体" panose="02010600030101010101" pitchFamily="2" charset="-122"/>
                          <a:ea typeface="宋体" panose="02010600030101010101" pitchFamily="2" charset="-122"/>
                        </a:rPr>
                        <a:t>边权</a:t>
                      </a:r>
                      <a:endParaRPr lang="zh-CN" altLang="en-US" sz="4500" dirty="0">
                        <a:solidFill>
                          <a:schemeClr val="bg1">
                            <a:lumMod val="65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a:solidFill>
                            <a:schemeClr val="bg1">
                              <a:lumMod val="65000"/>
                            </a:schemeClr>
                          </a:solidFill>
                          <a:effectLst/>
                          <a:latin typeface="宋体" panose="02010600030101010101" pitchFamily="2" charset="-122"/>
                          <a:ea typeface="宋体" panose="02010600030101010101" pitchFamily="2" charset="-122"/>
                        </a:rPr>
                        <a:t>算法</a:t>
                      </a:r>
                      <a:endParaRPr lang="zh-CN" altLang="en-US" sz="4500">
                        <a:solidFill>
                          <a:schemeClr val="bg1">
                            <a:lumMod val="65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a:solidFill>
                            <a:schemeClr val="bg1">
                              <a:lumMod val="65000"/>
                            </a:schemeClr>
                          </a:solidFill>
                          <a:effectLst/>
                          <a:latin typeface="宋体" panose="02010600030101010101" pitchFamily="2" charset="-122"/>
                          <a:ea typeface="宋体" panose="02010600030101010101" pitchFamily="2" charset="-122"/>
                        </a:rPr>
                        <a:t>时间复杂度</a:t>
                      </a:r>
                      <a:endParaRPr lang="zh-CN" altLang="en-US" sz="4500">
                        <a:solidFill>
                          <a:schemeClr val="bg1">
                            <a:lumMod val="65000"/>
                          </a:schemeClr>
                        </a:solidFill>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57816148"/>
                  </a:ext>
                </a:extLst>
              </a:tr>
              <a:tr h="1531229">
                <a:tc>
                  <a:txBody>
                    <a:bodyPr/>
                    <a:lstStyle/>
                    <a:p>
                      <a:pPr algn="ctr">
                        <a:lnSpc>
                          <a:spcPct val="107000"/>
                        </a:lnSpc>
                        <a:spcAft>
                          <a:spcPts val="0"/>
                        </a:spcAft>
                      </a:pPr>
                      <a:r>
                        <a:rPr lang="zh-CN" altLang="en-US" sz="4000" kern="100">
                          <a:solidFill>
                            <a:schemeClr val="bg1">
                              <a:lumMod val="65000"/>
                            </a:schemeClr>
                          </a:solidFill>
                          <a:effectLst/>
                          <a:latin typeface="宋体" panose="02010600030101010101" pitchFamily="2" charset="-122"/>
                          <a:ea typeface="宋体" panose="02010600030101010101" pitchFamily="2" charset="-122"/>
                        </a:rPr>
                        <a:t>一个起点，一个终点</a:t>
                      </a:r>
                      <a:endParaRPr lang="zh-CN" altLang="en-US" sz="4500">
                        <a:solidFill>
                          <a:schemeClr val="bg1">
                            <a:lumMod val="65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dirty="0">
                          <a:solidFill>
                            <a:schemeClr val="bg1">
                              <a:lumMod val="65000"/>
                            </a:schemeClr>
                          </a:solidFill>
                          <a:effectLst/>
                          <a:latin typeface="宋体" panose="02010600030101010101" pitchFamily="2" charset="-122"/>
                          <a:ea typeface="宋体" panose="02010600030101010101" pitchFamily="2" charset="-122"/>
                        </a:rPr>
                        <a:t>非负数</a:t>
                      </a:r>
                      <a:r>
                        <a:rPr lang="zh-CN" altLang="en-US" sz="4000" kern="100" dirty="0" smtClean="0">
                          <a:solidFill>
                            <a:schemeClr val="bg1">
                              <a:lumMod val="65000"/>
                            </a:schemeClr>
                          </a:solidFill>
                          <a:effectLst/>
                          <a:latin typeface="宋体" panose="02010600030101010101" pitchFamily="2" charset="-122"/>
                          <a:ea typeface="宋体" panose="02010600030101010101" pitchFamily="2" charset="-122"/>
                        </a:rPr>
                        <a:t>；</a:t>
                      </a:r>
                      <a:endParaRPr lang="en-US" altLang="zh-CN" sz="4000" kern="100" dirty="0" smtClean="0">
                        <a:solidFill>
                          <a:schemeClr val="bg1">
                            <a:lumMod val="65000"/>
                          </a:schemeClr>
                        </a:solidFill>
                        <a:effectLst/>
                        <a:latin typeface="宋体" panose="02010600030101010101" pitchFamily="2" charset="-122"/>
                        <a:ea typeface="宋体" panose="02010600030101010101" pitchFamily="2" charset="-122"/>
                      </a:endParaRPr>
                    </a:p>
                    <a:p>
                      <a:pPr algn="ctr">
                        <a:lnSpc>
                          <a:spcPct val="107000"/>
                        </a:lnSpc>
                        <a:spcAft>
                          <a:spcPts val="0"/>
                        </a:spcAft>
                      </a:pPr>
                      <a:r>
                        <a:rPr lang="zh-CN" altLang="en-US" sz="4000" kern="100" dirty="0" smtClean="0">
                          <a:solidFill>
                            <a:schemeClr val="bg1">
                              <a:lumMod val="65000"/>
                            </a:schemeClr>
                          </a:solidFill>
                          <a:effectLst/>
                          <a:latin typeface="宋体" panose="02010600030101010101" pitchFamily="2" charset="-122"/>
                          <a:ea typeface="宋体" panose="02010600030101010101" pitchFamily="2" charset="-122"/>
                        </a:rPr>
                        <a:t>无边</a:t>
                      </a:r>
                      <a:r>
                        <a:rPr lang="zh-CN" altLang="en-US" sz="4000" kern="100" dirty="0">
                          <a:solidFill>
                            <a:schemeClr val="bg1">
                              <a:lumMod val="65000"/>
                            </a:schemeClr>
                          </a:solidFill>
                          <a:effectLst/>
                          <a:latin typeface="宋体" panose="02010600030101010101" pitchFamily="2" charset="-122"/>
                          <a:ea typeface="宋体" panose="02010600030101010101" pitchFamily="2" charset="-122"/>
                        </a:rPr>
                        <a:t>权（或边权为</a:t>
                      </a:r>
                      <a:r>
                        <a:rPr lang="en-US" altLang="zh-CN" sz="4000" kern="100" dirty="0">
                          <a:solidFill>
                            <a:schemeClr val="bg1">
                              <a:lumMod val="65000"/>
                            </a:schemeClr>
                          </a:solidFill>
                          <a:effectLst/>
                          <a:latin typeface="宋体" panose="02010600030101010101" pitchFamily="2" charset="-122"/>
                          <a:ea typeface="宋体" panose="02010600030101010101" pitchFamily="2" charset="-122"/>
                        </a:rPr>
                        <a:t>1</a:t>
                      </a:r>
                      <a:r>
                        <a:rPr lang="zh-CN" altLang="en-US" sz="4000" kern="100" dirty="0">
                          <a:solidFill>
                            <a:schemeClr val="bg1">
                              <a:lumMod val="65000"/>
                            </a:schemeClr>
                          </a:solidFill>
                          <a:effectLst/>
                          <a:latin typeface="宋体" panose="02010600030101010101" pitchFamily="2" charset="-122"/>
                          <a:ea typeface="宋体" panose="02010600030101010101" pitchFamily="2" charset="-122"/>
                        </a:rPr>
                        <a:t>）</a:t>
                      </a:r>
                      <a:endParaRPr lang="zh-CN" altLang="en-US" sz="4500" dirty="0">
                        <a:solidFill>
                          <a:schemeClr val="bg1">
                            <a:lumMod val="65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a:solidFill>
                            <a:schemeClr val="bg1">
                              <a:lumMod val="65000"/>
                            </a:schemeClr>
                          </a:solidFill>
                          <a:effectLst/>
                          <a:latin typeface="宋体" panose="02010600030101010101" pitchFamily="2" charset="-122"/>
                          <a:ea typeface="宋体" panose="02010600030101010101" pitchFamily="2" charset="-122"/>
                        </a:rPr>
                        <a:t>A*</a:t>
                      </a:r>
                      <a:endParaRPr lang="en-US" sz="4500" dirty="0">
                        <a:solidFill>
                          <a:schemeClr val="bg1">
                            <a:lumMod val="65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a:solidFill>
                            <a:schemeClr val="bg1">
                              <a:lumMod val="65000"/>
                            </a:schemeClr>
                          </a:solidFill>
                          <a:effectLst/>
                          <a:latin typeface="宋体" panose="02010600030101010101" pitchFamily="2" charset="-122"/>
                          <a:ea typeface="宋体" panose="02010600030101010101" pitchFamily="2" charset="-122"/>
                        </a:rPr>
                        <a:t>&lt; O((m+n)logn)</a:t>
                      </a:r>
                      <a:endParaRPr lang="en-US" sz="4500">
                        <a:solidFill>
                          <a:schemeClr val="bg1">
                            <a:lumMod val="65000"/>
                          </a:schemeClr>
                        </a:solidFill>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1880752124"/>
                  </a:ext>
                </a:extLst>
              </a:tr>
              <a:tr h="932672">
                <a:tc>
                  <a:txBody>
                    <a:bodyPr/>
                    <a:lstStyle/>
                    <a:p>
                      <a:pPr algn="ctr">
                        <a:lnSpc>
                          <a:spcPct val="107000"/>
                        </a:lnSpc>
                        <a:spcAft>
                          <a:spcPts val="800"/>
                        </a:spcAft>
                      </a:pPr>
                      <a:r>
                        <a:rPr lang="zh-CN" altLang="en-US" sz="4000">
                          <a:solidFill>
                            <a:schemeClr val="bg1">
                              <a:lumMod val="65000"/>
                            </a:schemeClr>
                          </a:solidFill>
                          <a:effectLst/>
                          <a:latin typeface="宋体" panose="02010600030101010101" pitchFamily="2" charset="-122"/>
                          <a:ea typeface="宋体" panose="02010600030101010101" pitchFamily="2" charset="-122"/>
                        </a:rPr>
                        <a:t> </a:t>
                      </a:r>
                      <a:endParaRPr lang="zh-CN" altLang="en-US" sz="4500">
                        <a:solidFill>
                          <a:schemeClr val="bg1">
                            <a:lumMod val="65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800"/>
                        </a:spcAft>
                      </a:pPr>
                      <a:r>
                        <a:rPr lang="zh-CN" altLang="en-US" sz="4000" dirty="0">
                          <a:solidFill>
                            <a:schemeClr val="bg1">
                              <a:lumMod val="65000"/>
                            </a:schemeClr>
                          </a:solidFill>
                          <a:effectLst/>
                          <a:latin typeface="宋体" panose="02010600030101010101" pitchFamily="2" charset="-122"/>
                          <a:ea typeface="宋体" panose="02010600030101010101" pitchFamily="2" charset="-122"/>
                        </a:rPr>
                        <a:t> </a:t>
                      </a:r>
                      <a:endParaRPr lang="zh-CN" altLang="en-US" sz="4500" dirty="0">
                        <a:solidFill>
                          <a:schemeClr val="bg1">
                            <a:lumMod val="65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dirty="0">
                          <a:solidFill>
                            <a:schemeClr val="bg1">
                              <a:lumMod val="65000"/>
                            </a:schemeClr>
                          </a:solidFill>
                          <a:effectLst/>
                          <a:latin typeface="宋体" panose="02010600030101010101" pitchFamily="2" charset="-122"/>
                          <a:ea typeface="宋体" panose="02010600030101010101" pitchFamily="2" charset="-122"/>
                        </a:rPr>
                        <a:t>双向广搜</a:t>
                      </a:r>
                      <a:endParaRPr lang="zh-CN" altLang="en-US" sz="4500" dirty="0">
                        <a:solidFill>
                          <a:schemeClr val="bg1">
                            <a:lumMod val="65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a:solidFill>
                            <a:schemeClr val="bg1">
                              <a:lumMod val="65000"/>
                            </a:schemeClr>
                          </a:solidFill>
                          <a:effectLst/>
                          <a:latin typeface="宋体" panose="02010600030101010101" pitchFamily="2" charset="-122"/>
                          <a:ea typeface="宋体" panose="02010600030101010101" pitchFamily="2" charset="-122"/>
                        </a:rPr>
                        <a:t>&lt; O((</a:t>
                      </a:r>
                      <a:r>
                        <a:rPr lang="en-US" sz="4000" kern="100" dirty="0" err="1">
                          <a:solidFill>
                            <a:schemeClr val="bg1">
                              <a:lumMod val="65000"/>
                            </a:schemeClr>
                          </a:solidFill>
                          <a:effectLst/>
                          <a:latin typeface="宋体" panose="02010600030101010101" pitchFamily="2" charset="-122"/>
                          <a:ea typeface="宋体" panose="02010600030101010101" pitchFamily="2" charset="-122"/>
                        </a:rPr>
                        <a:t>m+n</a:t>
                      </a:r>
                      <a:r>
                        <a:rPr lang="en-US" sz="4000" kern="100" dirty="0">
                          <a:solidFill>
                            <a:schemeClr val="bg1">
                              <a:lumMod val="65000"/>
                            </a:schemeClr>
                          </a:solidFill>
                          <a:effectLst/>
                          <a:latin typeface="宋体" panose="02010600030101010101" pitchFamily="2" charset="-122"/>
                          <a:ea typeface="宋体" panose="02010600030101010101" pitchFamily="2" charset="-122"/>
                        </a:rPr>
                        <a:t>)</a:t>
                      </a:r>
                      <a:r>
                        <a:rPr lang="en-US" sz="4000" kern="100" dirty="0" err="1">
                          <a:solidFill>
                            <a:schemeClr val="bg1">
                              <a:lumMod val="65000"/>
                            </a:schemeClr>
                          </a:solidFill>
                          <a:effectLst/>
                          <a:latin typeface="宋体" panose="02010600030101010101" pitchFamily="2" charset="-122"/>
                          <a:ea typeface="宋体" panose="02010600030101010101" pitchFamily="2" charset="-122"/>
                        </a:rPr>
                        <a:t>logn</a:t>
                      </a:r>
                      <a:r>
                        <a:rPr lang="en-US" sz="4000" kern="100" dirty="0">
                          <a:solidFill>
                            <a:schemeClr val="bg1">
                              <a:lumMod val="65000"/>
                            </a:schemeClr>
                          </a:solidFill>
                          <a:effectLst/>
                          <a:latin typeface="宋体" panose="02010600030101010101" pitchFamily="2" charset="-122"/>
                          <a:ea typeface="宋体" panose="02010600030101010101" pitchFamily="2" charset="-122"/>
                        </a:rPr>
                        <a:t>)</a:t>
                      </a:r>
                      <a:endParaRPr lang="en-US" sz="4500" dirty="0">
                        <a:solidFill>
                          <a:schemeClr val="bg1">
                            <a:lumMod val="65000"/>
                          </a:schemeClr>
                        </a:solidFill>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361356981"/>
                  </a:ext>
                </a:extLst>
              </a:tr>
              <a:tr h="932672">
                <a:tc>
                  <a:txBody>
                    <a:bodyPr/>
                    <a:lstStyle/>
                    <a:p>
                      <a:pPr algn="ctr">
                        <a:lnSpc>
                          <a:spcPct val="107000"/>
                        </a:lnSpc>
                        <a:spcAft>
                          <a:spcPts val="800"/>
                        </a:spcAft>
                      </a:pPr>
                      <a:r>
                        <a:rPr lang="zh-CN" altLang="en-US" sz="4000">
                          <a:solidFill>
                            <a:schemeClr val="bg1">
                              <a:lumMod val="65000"/>
                            </a:schemeClr>
                          </a:solidFill>
                          <a:effectLst/>
                          <a:latin typeface="宋体" panose="02010600030101010101" pitchFamily="2" charset="-122"/>
                          <a:ea typeface="宋体" panose="02010600030101010101" pitchFamily="2" charset="-122"/>
                        </a:rPr>
                        <a:t> </a:t>
                      </a:r>
                      <a:endParaRPr lang="zh-CN" altLang="en-US" sz="4500">
                        <a:solidFill>
                          <a:schemeClr val="bg1">
                            <a:lumMod val="65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800"/>
                        </a:spcAft>
                      </a:pPr>
                      <a:r>
                        <a:rPr lang="zh-CN" altLang="en-US" sz="4000" dirty="0">
                          <a:solidFill>
                            <a:schemeClr val="bg1">
                              <a:lumMod val="65000"/>
                            </a:schemeClr>
                          </a:solidFill>
                          <a:effectLst/>
                          <a:latin typeface="宋体" panose="02010600030101010101" pitchFamily="2" charset="-122"/>
                          <a:ea typeface="宋体" panose="02010600030101010101" pitchFamily="2" charset="-122"/>
                        </a:rPr>
                        <a:t> </a:t>
                      </a:r>
                      <a:endParaRPr lang="zh-CN" altLang="en-US" sz="4500" dirty="0">
                        <a:solidFill>
                          <a:schemeClr val="bg1">
                            <a:lumMod val="65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dirty="0">
                          <a:solidFill>
                            <a:schemeClr val="bg1">
                              <a:lumMod val="65000"/>
                            </a:schemeClr>
                          </a:solidFill>
                          <a:effectLst/>
                          <a:latin typeface="宋体" panose="02010600030101010101" pitchFamily="2" charset="-122"/>
                          <a:ea typeface="宋体" panose="02010600030101010101" pitchFamily="2" charset="-122"/>
                        </a:rPr>
                        <a:t>贪心最优搜索</a:t>
                      </a:r>
                      <a:endParaRPr lang="zh-CN" altLang="en-US" sz="4500" dirty="0">
                        <a:solidFill>
                          <a:schemeClr val="bg1">
                            <a:lumMod val="65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a:solidFill>
                            <a:schemeClr val="bg1">
                              <a:lumMod val="65000"/>
                            </a:schemeClr>
                          </a:solidFill>
                          <a:effectLst/>
                          <a:latin typeface="宋体" panose="02010600030101010101" pitchFamily="2" charset="-122"/>
                          <a:ea typeface="宋体" panose="02010600030101010101" pitchFamily="2" charset="-122"/>
                        </a:rPr>
                        <a:t>&lt; O(</a:t>
                      </a:r>
                      <a:r>
                        <a:rPr lang="en-US" sz="4000" kern="100" dirty="0" err="1">
                          <a:solidFill>
                            <a:schemeClr val="bg1">
                              <a:lumMod val="65000"/>
                            </a:schemeClr>
                          </a:solidFill>
                          <a:effectLst/>
                          <a:latin typeface="宋体" panose="02010600030101010101" pitchFamily="2" charset="-122"/>
                          <a:ea typeface="宋体" panose="02010600030101010101" pitchFamily="2" charset="-122"/>
                        </a:rPr>
                        <a:t>m+n</a:t>
                      </a:r>
                      <a:r>
                        <a:rPr lang="en-US" sz="4000" kern="100" dirty="0">
                          <a:solidFill>
                            <a:schemeClr val="bg1">
                              <a:lumMod val="65000"/>
                            </a:schemeClr>
                          </a:solidFill>
                          <a:effectLst/>
                          <a:latin typeface="宋体" panose="02010600030101010101" pitchFamily="2" charset="-122"/>
                          <a:ea typeface="宋体" panose="02010600030101010101" pitchFamily="2" charset="-122"/>
                        </a:rPr>
                        <a:t>)</a:t>
                      </a:r>
                      <a:endParaRPr lang="en-US" sz="4500" dirty="0">
                        <a:solidFill>
                          <a:schemeClr val="bg1">
                            <a:lumMod val="65000"/>
                          </a:schemeClr>
                        </a:solidFill>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646635249"/>
                  </a:ext>
                </a:extLst>
              </a:tr>
              <a:tr h="1531229">
                <a:tc>
                  <a:txBody>
                    <a:bodyPr/>
                    <a:lstStyle/>
                    <a:p>
                      <a:pPr algn="ctr">
                        <a:lnSpc>
                          <a:spcPct val="107000"/>
                        </a:lnSpc>
                        <a:spcAft>
                          <a:spcPts val="0"/>
                        </a:spcAft>
                      </a:pPr>
                      <a:r>
                        <a:rPr lang="zh-CN" altLang="en-US" sz="4000" kern="100" dirty="0">
                          <a:effectLst/>
                          <a:latin typeface="宋体" panose="02010600030101010101" pitchFamily="2" charset="-122"/>
                          <a:ea typeface="宋体" panose="02010600030101010101" pitchFamily="2" charset="-122"/>
                        </a:rPr>
                        <a:t>一个起点到其他所有点</a:t>
                      </a:r>
                      <a:endParaRPr lang="zh-CN" altLang="en-US" sz="4500" dirty="0">
                        <a:effectLst/>
                        <a:latin typeface="宋体" panose="02010600030101010101" pitchFamily="2" charset="-122"/>
                        <a:ea typeface="宋体" panose="02010600030101010101" pitchFamily="2" charset="-122"/>
                      </a:endParaRPr>
                    </a:p>
                  </a:txBody>
                  <a:tcPr marL="68581" marR="68581" anchor="ctr"/>
                </a:tc>
                <a:tc>
                  <a:txBody>
                    <a:bodyPr/>
                    <a:lstStyle/>
                    <a:p>
                      <a:pPr algn="ctr">
                        <a:lnSpc>
                          <a:spcPct val="107000"/>
                        </a:lnSpc>
                        <a:spcAft>
                          <a:spcPts val="0"/>
                        </a:spcAft>
                      </a:pPr>
                      <a:r>
                        <a:rPr lang="zh-CN" altLang="en-US" sz="4000" kern="100" dirty="0">
                          <a:effectLst/>
                          <a:latin typeface="宋体" panose="02010600030101010101" pitchFamily="2" charset="-122"/>
                          <a:ea typeface="宋体" panose="02010600030101010101" pitchFamily="2" charset="-122"/>
                        </a:rPr>
                        <a:t>无边权（或边权为</a:t>
                      </a:r>
                      <a:r>
                        <a:rPr lang="en-US" altLang="zh-CN" sz="4000" kern="100" dirty="0">
                          <a:effectLst/>
                          <a:latin typeface="宋体" panose="02010600030101010101" pitchFamily="2" charset="-122"/>
                          <a:ea typeface="宋体" panose="02010600030101010101" pitchFamily="2" charset="-122"/>
                        </a:rPr>
                        <a:t>1</a:t>
                      </a:r>
                      <a:r>
                        <a:rPr lang="zh-CN" altLang="en-US" sz="4000" kern="100" dirty="0">
                          <a:effectLst/>
                          <a:latin typeface="宋体" panose="02010600030101010101" pitchFamily="2" charset="-122"/>
                          <a:ea typeface="宋体" panose="02010600030101010101" pitchFamily="2" charset="-122"/>
                        </a:rPr>
                        <a:t>）</a:t>
                      </a: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a:effectLst/>
                          <a:latin typeface="宋体" panose="02010600030101010101" pitchFamily="2" charset="-122"/>
                          <a:ea typeface="宋体" panose="02010600030101010101" pitchFamily="2" charset="-122"/>
                        </a:rPr>
                        <a:t>BFS</a:t>
                      </a:r>
                      <a:endParaRPr 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a:effectLst/>
                          <a:latin typeface="宋体" panose="02010600030101010101" pitchFamily="2" charset="-122"/>
                          <a:ea typeface="宋体" panose="02010600030101010101" pitchFamily="2" charset="-122"/>
                        </a:rPr>
                        <a:t>O(</a:t>
                      </a:r>
                      <a:r>
                        <a:rPr lang="en-US" sz="4000" kern="100" dirty="0" err="1">
                          <a:effectLst/>
                          <a:latin typeface="宋体" panose="02010600030101010101" pitchFamily="2" charset="-122"/>
                          <a:ea typeface="宋体" panose="02010600030101010101" pitchFamily="2" charset="-122"/>
                        </a:rPr>
                        <a:t>m+n</a:t>
                      </a:r>
                      <a:r>
                        <a:rPr lang="en-US" sz="4000" kern="100" dirty="0">
                          <a:effectLst/>
                          <a:latin typeface="宋体" panose="02010600030101010101" pitchFamily="2" charset="-122"/>
                          <a:ea typeface="宋体" panose="02010600030101010101" pitchFamily="2" charset="-122"/>
                        </a:rPr>
                        <a:t>)</a:t>
                      </a:r>
                      <a:endParaRPr lang="en-US" sz="4500" dirty="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649475139"/>
                  </a:ext>
                </a:extLst>
              </a:tr>
              <a:tr h="932672">
                <a:tc>
                  <a:txBody>
                    <a:bodyPr/>
                    <a:lstStyle/>
                    <a:p>
                      <a:pPr algn="ctr">
                        <a:lnSpc>
                          <a:spcPct val="107000"/>
                        </a:lnSpc>
                        <a:spcAft>
                          <a:spcPts val="800"/>
                        </a:spcAft>
                      </a:pPr>
                      <a:r>
                        <a:rPr lang="zh-CN" altLang="en-US" sz="4000">
                          <a:effectLst/>
                          <a:latin typeface="宋体" panose="02010600030101010101" pitchFamily="2" charset="-122"/>
                          <a:ea typeface="宋体" panose="02010600030101010101" pitchFamily="2" charset="-122"/>
                        </a:rPr>
                        <a:t> </a:t>
                      </a:r>
                      <a:endParaRPr lang="zh-CN" altLang="en-US" sz="4500">
                        <a:effectLst/>
                        <a:latin typeface="宋体" panose="02010600030101010101" pitchFamily="2" charset="-122"/>
                        <a:ea typeface="宋体" panose="02010600030101010101" pitchFamily="2" charset="-122"/>
                      </a:endParaRPr>
                    </a:p>
                  </a:txBody>
                  <a:tcPr marL="68581" marR="68581" anchor="ctr"/>
                </a:tc>
                <a:tc>
                  <a:txBody>
                    <a:bodyPr/>
                    <a:lstStyle/>
                    <a:p>
                      <a:pPr algn="ctr">
                        <a:lnSpc>
                          <a:spcPct val="107000"/>
                        </a:lnSpc>
                        <a:spcAft>
                          <a:spcPts val="0"/>
                        </a:spcAft>
                      </a:pPr>
                      <a:r>
                        <a:rPr lang="zh-CN" altLang="en-US" sz="4000" kern="100">
                          <a:effectLst/>
                          <a:latin typeface="宋体" panose="02010600030101010101" pitchFamily="2" charset="-122"/>
                          <a:ea typeface="宋体" panose="02010600030101010101" pitchFamily="2" charset="-122"/>
                        </a:rPr>
                        <a:t>非负数</a:t>
                      </a:r>
                      <a:endParaRPr lang="zh-CN" alt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err="1">
                          <a:effectLst/>
                          <a:latin typeface="宋体" panose="02010600030101010101" pitchFamily="2" charset="-122"/>
                          <a:ea typeface="宋体" panose="02010600030101010101" pitchFamily="2" charset="-122"/>
                        </a:rPr>
                        <a:t>Dijkstra</a:t>
                      </a:r>
                      <a:r>
                        <a:rPr lang="en-US" sz="4000" kern="100" dirty="0">
                          <a:effectLst/>
                          <a:latin typeface="宋体" panose="02010600030101010101" pitchFamily="2" charset="-122"/>
                          <a:ea typeface="宋体" panose="02010600030101010101" pitchFamily="2" charset="-122"/>
                        </a:rPr>
                        <a:t>(</a:t>
                      </a:r>
                      <a:r>
                        <a:rPr lang="zh-CN" altLang="en-US" sz="4000" kern="100" dirty="0">
                          <a:effectLst/>
                          <a:latin typeface="宋体" panose="02010600030101010101" pitchFamily="2" charset="-122"/>
                          <a:ea typeface="宋体" panose="02010600030101010101" pitchFamily="2" charset="-122"/>
                        </a:rPr>
                        <a:t>堆优化优先队列</a:t>
                      </a:r>
                      <a:r>
                        <a:rPr lang="en-US" altLang="zh-CN" sz="4000" kern="100" dirty="0">
                          <a:effectLst/>
                          <a:latin typeface="宋体" panose="02010600030101010101" pitchFamily="2" charset="-122"/>
                          <a:ea typeface="宋体" panose="02010600030101010101" pitchFamily="2" charset="-122"/>
                        </a:rPr>
                        <a:t>)</a:t>
                      </a: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a:effectLst/>
                          <a:latin typeface="宋体" panose="02010600030101010101" pitchFamily="2" charset="-122"/>
                          <a:ea typeface="宋体" panose="02010600030101010101" pitchFamily="2" charset="-122"/>
                        </a:rPr>
                        <a:t>O((</a:t>
                      </a:r>
                      <a:r>
                        <a:rPr lang="en-US" sz="4000" kern="100" dirty="0" err="1">
                          <a:effectLst/>
                          <a:latin typeface="宋体" panose="02010600030101010101" pitchFamily="2" charset="-122"/>
                          <a:ea typeface="宋体" panose="02010600030101010101" pitchFamily="2" charset="-122"/>
                        </a:rPr>
                        <a:t>m+n</a:t>
                      </a:r>
                      <a:r>
                        <a:rPr lang="en-US" sz="4000" kern="100" dirty="0">
                          <a:effectLst/>
                          <a:latin typeface="宋体" panose="02010600030101010101" pitchFamily="2" charset="-122"/>
                          <a:ea typeface="宋体" panose="02010600030101010101" pitchFamily="2" charset="-122"/>
                        </a:rPr>
                        <a:t>)</a:t>
                      </a:r>
                      <a:r>
                        <a:rPr lang="en-US" sz="4000" kern="100" dirty="0" err="1">
                          <a:effectLst/>
                          <a:latin typeface="宋体" panose="02010600030101010101" pitchFamily="2" charset="-122"/>
                          <a:ea typeface="宋体" panose="02010600030101010101" pitchFamily="2" charset="-122"/>
                        </a:rPr>
                        <a:t>logn</a:t>
                      </a:r>
                      <a:r>
                        <a:rPr lang="en-US" sz="4000" kern="100" dirty="0">
                          <a:effectLst/>
                          <a:latin typeface="宋体" panose="02010600030101010101" pitchFamily="2" charset="-122"/>
                          <a:ea typeface="宋体" panose="02010600030101010101" pitchFamily="2" charset="-122"/>
                        </a:rPr>
                        <a:t>)</a:t>
                      </a:r>
                      <a:endParaRPr lang="en-US" sz="4500" dirty="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3046934763"/>
                  </a:ext>
                </a:extLst>
              </a:tr>
              <a:tr h="932672">
                <a:tc>
                  <a:txBody>
                    <a:bodyPr/>
                    <a:lstStyle/>
                    <a:p>
                      <a:pPr algn="ctr">
                        <a:lnSpc>
                          <a:spcPct val="107000"/>
                        </a:lnSpc>
                        <a:spcAft>
                          <a:spcPts val="800"/>
                        </a:spcAft>
                      </a:pPr>
                      <a:r>
                        <a:rPr lang="zh-CN" altLang="en-US" sz="4000">
                          <a:effectLst/>
                          <a:latin typeface="宋体" panose="02010600030101010101" pitchFamily="2" charset="-122"/>
                          <a:ea typeface="宋体" panose="02010600030101010101" pitchFamily="2" charset="-122"/>
                        </a:rPr>
                        <a:t> </a:t>
                      </a:r>
                      <a:endParaRPr lang="zh-CN" altLang="en-US" sz="4500">
                        <a:effectLst/>
                        <a:latin typeface="宋体" panose="02010600030101010101" pitchFamily="2" charset="-122"/>
                        <a:ea typeface="宋体" panose="02010600030101010101" pitchFamily="2" charset="-122"/>
                      </a:endParaRPr>
                    </a:p>
                  </a:txBody>
                  <a:tcPr marL="68581" marR="68581" anchor="ctr"/>
                </a:tc>
                <a:tc>
                  <a:txBody>
                    <a:bodyPr/>
                    <a:lstStyle/>
                    <a:p>
                      <a:pPr algn="ctr">
                        <a:lnSpc>
                          <a:spcPct val="107000"/>
                        </a:lnSpc>
                        <a:spcAft>
                          <a:spcPts val="0"/>
                        </a:spcAft>
                      </a:pPr>
                      <a:r>
                        <a:rPr lang="zh-CN" altLang="en-US" sz="4000" kern="100">
                          <a:effectLst/>
                          <a:latin typeface="宋体" panose="02010600030101010101" pitchFamily="2" charset="-122"/>
                          <a:ea typeface="宋体" panose="02010600030101010101" pitchFamily="2" charset="-122"/>
                        </a:rPr>
                        <a:t>允许有负数</a:t>
                      </a:r>
                      <a:endParaRPr lang="zh-CN" alt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a:effectLst/>
                          <a:latin typeface="宋体" panose="02010600030101010101" pitchFamily="2" charset="-122"/>
                          <a:ea typeface="宋体" panose="02010600030101010101" pitchFamily="2" charset="-122"/>
                        </a:rPr>
                        <a:t>SPFA</a:t>
                      </a:r>
                      <a:endParaRPr 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a:effectLst/>
                          <a:latin typeface="宋体" panose="02010600030101010101" pitchFamily="2" charset="-122"/>
                          <a:ea typeface="宋体" panose="02010600030101010101" pitchFamily="2" charset="-122"/>
                        </a:rPr>
                        <a:t>&lt; O(</a:t>
                      </a:r>
                      <a:r>
                        <a:rPr lang="en-US" sz="4000" kern="100" dirty="0" err="1">
                          <a:effectLst/>
                          <a:latin typeface="宋体" panose="02010600030101010101" pitchFamily="2" charset="-122"/>
                          <a:ea typeface="宋体" panose="02010600030101010101" pitchFamily="2" charset="-122"/>
                        </a:rPr>
                        <a:t>mn</a:t>
                      </a:r>
                      <a:r>
                        <a:rPr lang="en-US" sz="4000" kern="100" dirty="0">
                          <a:effectLst/>
                          <a:latin typeface="宋体" panose="02010600030101010101" pitchFamily="2" charset="-122"/>
                          <a:ea typeface="宋体" panose="02010600030101010101" pitchFamily="2" charset="-122"/>
                        </a:rPr>
                        <a:t>)</a:t>
                      </a:r>
                      <a:endParaRPr lang="en-US" sz="4500" dirty="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996819498"/>
                  </a:ext>
                </a:extLst>
              </a:tr>
              <a:tr h="932672">
                <a:tc>
                  <a:txBody>
                    <a:bodyPr/>
                    <a:lstStyle/>
                    <a:p>
                      <a:pPr algn="ctr">
                        <a:lnSpc>
                          <a:spcPct val="107000"/>
                        </a:lnSpc>
                        <a:spcAft>
                          <a:spcPts val="0"/>
                        </a:spcAft>
                      </a:pP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endParaRPr 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endParaRPr lang="en-US" sz="4500" dirty="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533229737"/>
                  </a:ext>
                </a:extLst>
              </a:tr>
            </a:tbl>
          </a:graphicData>
        </a:graphic>
      </p:graphicFrame>
    </p:spTree>
    <p:custDataLst>
      <p:tags r:id="rId1"/>
    </p:custDataLst>
    <p:extLst>
      <p:ext uri="{BB962C8B-B14F-4D97-AF65-F5344CB8AC3E}">
        <p14:creationId xmlns:p14="http://schemas.microsoft.com/office/powerpoint/2010/main" val="557791891"/>
      </p:ext>
    </p:extLst>
  </p:cSld>
  <p:clrMapOvr>
    <a:masterClrMapping/>
  </p:clrMapOvr>
  <p:transition spd="slow" advClick="0" advTm="1000">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190473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992"/>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最短路算法比较</a:t>
              </a:r>
            </a:p>
          </p:txBody>
        </p:sp>
      </p:grpSp>
      <p:sp>
        <p:nvSpPr>
          <p:cNvPr id="10" name="标题 1"/>
          <p:cNvSpPr txBox="1">
            <a:spLocks noChangeArrowheads="1"/>
          </p:cNvSpPr>
          <p:nvPr/>
        </p:nvSpPr>
        <p:spPr>
          <a:xfrm>
            <a:off x="2145248" y="3359151"/>
            <a:ext cx="8064501"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graphicFrame>
        <p:nvGraphicFramePr>
          <p:cNvPr id="2" name="表格 1"/>
          <p:cNvGraphicFramePr>
            <a:graphicFrameLocks noGrp="1"/>
          </p:cNvGraphicFramePr>
          <p:nvPr>
            <p:extLst/>
          </p:nvPr>
        </p:nvGraphicFramePr>
        <p:xfrm>
          <a:off x="1622291" y="3359151"/>
          <a:ext cx="21355160" cy="8658490"/>
        </p:xfrm>
        <a:graphic>
          <a:graphicData uri="http://schemas.openxmlformats.org/drawingml/2006/table">
            <a:tbl>
              <a:tblPr>
                <a:tableStyleId>{5C22544A-7EE6-4342-B048-85BDC9FD1C3A}</a:tableStyleId>
              </a:tblPr>
              <a:tblGrid>
                <a:gridCol w="3729888">
                  <a:extLst>
                    <a:ext uri="{9D8B030D-6E8A-4147-A177-3AD203B41FA5}">
                      <a16:colId xmlns:a16="http://schemas.microsoft.com/office/drawing/2014/main" val="1894973411"/>
                    </a:ext>
                  </a:extLst>
                </a:gridCol>
                <a:gridCol w="7336011">
                  <a:extLst>
                    <a:ext uri="{9D8B030D-6E8A-4147-A177-3AD203B41FA5}">
                      <a16:colId xmlns:a16="http://schemas.microsoft.com/office/drawing/2014/main" val="389353915"/>
                    </a:ext>
                  </a:extLst>
                </a:gridCol>
                <a:gridCol w="6081301">
                  <a:extLst>
                    <a:ext uri="{9D8B030D-6E8A-4147-A177-3AD203B41FA5}">
                      <a16:colId xmlns:a16="http://schemas.microsoft.com/office/drawing/2014/main" val="3320994815"/>
                    </a:ext>
                  </a:extLst>
                </a:gridCol>
                <a:gridCol w="4207960">
                  <a:extLst>
                    <a:ext uri="{9D8B030D-6E8A-4147-A177-3AD203B41FA5}">
                      <a16:colId xmlns:a16="http://schemas.microsoft.com/office/drawing/2014/main" val="183581644"/>
                    </a:ext>
                  </a:extLst>
                </a:gridCol>
              </a:tblGrid>
              <a:tr h="932672">
                <a:tc>
                  <a:txBody>
                    <a:bodyPr/>
                    <a:lstStyle/>
                    <a:p>
                      <a:pPr algn="ctr">
                        <a:lnSpc>
                          <a:spcPct val="107000"/>
                        </a:lnSpc>
                        <a:spcAft>
                          <a:spcPts val="0"/>
                        </a:spcAft>
                      </a:pPr>
                      <a:r>
                        <a:rPr lang="zh-CN" altLang="en-US" sz="4000" kern="100" dirty="0">
                          <a:effectLst/>
                          <a:latin typeface="宋体" panose="02010600030101010101" pitchFamily="2" charset="-122"/>
                          <a:ea typeface="宋体" panose="02010600030101010101" pitchFamily="2" charset="-122"/>
                        </a:rPr>
                        <a:t>问题</a:t>
                      </a: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a:effectLst/>
                          <a:latin typeface="宋体" panose="02010600030101010101" pitchFamily="2" charset="-122"/>
                          <a:ea typeface="宋体" panose="02010600030101010101" pitchFamily="2" charset="-122"/>
                        </a:rPr>
                        <a:t>边权</a:t>
                      </a:r>
                      <a:endParaRPr lang="zh-CN" alt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a:effectLst/>
                          <a:latin typeface="宋体" panose="02010600030101010101" pitchFamily="2" charset="-122"/>
                          <a:ea typeface="宋体" panose="02010600030101010101" pitchFamily="2" charset="-122"/>
                        </a:rPr>
                        <a:t>算法</a:t>
                      </a:r>
                      <a:endParaRPr lang="zh-CN" altLang="en-US" sz="450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a:effectLst/>
                          <a:latin typeface="宋体" panose="02010600030101010101" pitchFamily="2" charset="-122"/>
                          <a:ea typeface="宋体" panose="02010600030101010101" pitchFamily="2" charset="-122"/>
                        </a:rPr>
                        <a:t>时间复杂度</a:t>
                      </a:r>
                      <a:endParaRPr lang="zh-CN" altLang="en-US" sz="450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57816148"/>
                  </a:ext>
                </a:extLst>
              </a:tr>
              <a:tr h="1531229">
                <a:tc>
                  <a:txBody>
                    <a:bodyPr/>
                    <a:lstStyle/>
                    <a:p>
                      <a:pPr algn="ctr">
                        <a:lnSpc>
                          <a:spcPct val="107000"/>
                        </a:lnSpc>
                        <a:spcAft>
                          <a:spcPts val="0"/>
                        </a:spcAft>
                      </a:pPr>
                      <a:r>
                        <a:rPr lang="zh-CN" altLang="en-US" sz="4000" kern="100" dirty="0">
                          <a:solidFill>
                            <a:schemeClr val="bg1">
                              <a:lumMod val="50000"/>
                            </a:schemeClr>
                          </a:solidFill>
                          <a:effectLst/>
                          <a:latin typeface="宋体" panose="02010600030101010101" pitchFamily="2" charset="-122"/>
                          <a:ea typeface="宋体" panose="02010600030101010101" pitchFamily="2" charset="-122"/>
                        </a:rPr>
                        <a:t>一个起点，一个终点</a:t>
                      </a:r>
                      <a:endParaRPr lang="zh-CN" altLang="en-US" sz="4500" dirty="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dirty="0">
                          <a:solidFill>
                            <a:schemeClr val="bg1">
                              <a:lumMod val="50000"/>
                            </a:schemeClr>
                          </a:solidFill>
                          <a:effectLst/>
                          <a:latin typeface="宋体" panose="02010600030101010101" pitchFamily="2" charset="-122"/>
                          <a:ea typeface="宋体" panose="02010600030101010101" pitchFamily="2" charset="-122"/>
                        </a:rPr>
                        <a:t>非负数</a:t>
                      </a:r>
                      <a:r>
                        <a:rPr lang="zh-CN" altLang="en-US" sz="4000" kern="100" dirty="0" smtClean="0">
                          <a:solidFill>
                            <a:schemeClr val="bg1">
                              <a:lumMod val="50000"/>
                            </a:schemeClr>
                          </a:solidFill>
                          <a:effectLst/>
                          <a:latin typeface="宋体" panose="02010600030101010101" pitchFamily="2" charset="-122"/>
                          <a:ea typeface="宋体" panose="02010600030101010101" pitchFamily="2" charset="-122"/>
                        </a:rPr>
                        <a:t>；</a:t>
                      </a:r>
                      <a:endParaRPr lang="en-US" altLang="zh-CN" sz="4000" kern="100" dirty="0" smtClean="0">
                        <a:solidFill>
                          <a:schemeClr val="bg1">
                            <a:lumMod val="50000"/>
                          </a:schemeClr>
                        </a:solidFill>
                        <a:effectLst/>
                        <a:latin typeface="宋体" panose="02010600030101010101" pitchFamily="2" charset="-122"/>
                        <a:ea typeface="宋体" panose="02010600030101010101" pitchFamily="2" charset="-122"/>
                      </a:endParaRPr>
                    </a:p>
                    <a:p>
                      <a:pPr algn="ctr">
                        <a:lnSpc>
                          <a:spcPct val="107000"/>
                        </a:lnSpc>
                        <a:spcAft>
                          <a:spcPts val="0"/>
                        </a:spcAft>
                      </a:pPr>
                      <a:r>
                        <a:rPr lang="zh-CN" altLang="en-US" sz="4000" kern="100" dirty="0" smtClean="0">
                          <a:solidFill>
                            <a:schemeClr val="bg1">
                              <a:lumMod val="50000"/>
                            </a:schemeClr>
                          </a:solidFill>
                          <a:effectLst/>
                          <a:latin typeface="宋体" panose="02010600030101010101" pitchFamily="2" charset="-122"/>
                          <a:ea typeface="宋体" panose="02010600030101010101" pitchFamily="2" charset="-122"/>
                        </a:rPr>
                        <a:t>无边</a:t>
                      </a:r>
                      <a:r>
                        <a:rPr lang="zh-CN" altLang="en-US" sz="4000" kern="100" dirty="0">
                          <a:solidFill>
                            <a:schemeClr val="bg1">
                              <a:lumMod val="50000"/>
                            </a:schemeClr>
                          </a:solidFill>
                          <a:effectLst/>
                          <a:latin typeface="宋体" panose="02010600030101010101" pitchFamily="2" charset="-122"/>
                          <a:ea typeface="宋体" panose="02010600030101010101" pitchFamily="2" charset="-122"/>
                        </a:rPr>
                        <a:t>权（或边权为</a:t>
                      </a:r>
                      <a:r>
                        <a:rPr lang="en-US" altLang="zh-CN" sz="4000" kern="100" dirty="0">
                          <a:solidFill>
                            <a:schemeClr val="bg1">
                              <a:lumMod val="50000"/>
                            </a:schemeClr>
                          </a:solidFill>
                          <a:effectLst/>
                          <a:latin typeface="宋体" panose="02010600030101010101" pitchFamily="2" charset="-122"/>
                          <a:ea typeface="宋体" panose="02010600030101010101" pitchFamily="2" charset="-122"/>
                        </a:rPr>
                        <a:t>1</a:t>
                      </a:r>
                      <a:r>
                        <a:rPr lang="zh-CN" altLang="en-US" sz="4000" kern="100" dirty="0">
                          <a:solidFill>
                            <a:schemeClr val="bg1">
                              <a:lumMod val="50000"/>
                            </a:schemeClr>
                          </a:solidFill>
                          <a:effectLst/>
                          <a:latin typeface="宋体" panose="02010600030101010101" pitchFamily="2" charset="-122"/>
                          <a:ea typeface="宋体" panose="02010600030101010101" pitchFamily="2" charset="-122"/>
                        </a:rPr>
                        <a:t>）</a:t>
                      </a:r>
                      <a:endParaRPr lang="zh-CN" altLang="en-US" sz="4500" dirty="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a:solidFill>
                            <a:schemeClr val="bg1">
                              <a:lumMod val="50000"/>
                            </a:schemeClr>
                          </a:solidFill>
                          <a:effectLst/>
                          <a:latin typeface="宋体" panose="02010600030101010101" pitchFamily="2" charset="-122"/>
                          <a:ea typeface="宋体" panose="02010600030101010101" pitchFamily="2" charset="-122"/>
                        </a:rPr>
                        <a:t>A*</a:t>
                      </a:r>
                      <a:endParaRPr lang="en-US" sz="450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a:solidFill>
                            <a:schemeClr val="bg1">
                              <a:lumMod val="50000"/>
                            </a:schemeClr>
                          </a:solidFill>
                          <a:effectLst/>
                          <a:latin typeface="宋体" panose="02010600030101010101" pitchFamily="2" charset="-122"/>
                          <a:ea typeface="宋体" panose="02010600030101010101" pitchFamily="2" charset="-122"/>
                        </a:rPr>
                        <a:t>&lt; O((m+n)logn)</a:t>
                      </a:r>
                      <a:endParaRPr lang="en-US" sz="4500">
                        <a:solidFill>
                          <a:schemeClr val="bg1">
                            <a:lumMod val="50000"/>
                          </a:schemeClr>
                        </a:solidFill>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1880752124"/>
                  </a:ext>
                </a:extLst>
              </a:tr>
              <a:tr h="932672">
                <a:tc>
                  <a:txBody>
                    <a:bodyPr/>
                    <a:lstStyle/>
                    <a:p>
                      <a:pPr algn="ctr">
                        <a:lnSpc>
                          <a:spcPct val="107000"/>
                        </a:lnSpc>
                        <a:spcAft>
                          <a:spcPts val="800"/>
                        </a:spcAft>
                      </a:pPr>
                      <a:r>
                        <a:rPr lang="zh-CN" altLang="en-US" sz="4000">
                          <a:solidFill>
                            <a:schemeClr val="bg1">
                              <a:lumMod val="50000"/>
                            </a:schemeClr>
                          </a:solidFill>
                          <a:effectLst/>
                          <a:latin typeface="宋体" panose="02010600030101010101" pitchFamily="2" charset="-122"/>
                          <a:ea typeface="宋体" panose="02010600030101010101" pitchFamily="2" charset="-122"/>
                        </a:rPr>
                        <a:t> </a:t>
                      </a:r>
                      <a:endParaRPr lang="zh-CN" altLang="en-US" sz="450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800"/>
                        </a:spcAft>
                      </a:pPr>
                      <a:r>
                        <a:rPr lang="zh-CN" altLang="en-US" sz="4000" dirty="0">
                          <a:solidFill>
                            <a:schemeClr val="bg1">
                              <a:lumMod val="50000"/>
                            </a:schemeClr>
                          </a:solidFill>
                          <a:effectLst/>
                          <a:latin typeface="宋体" panose="02010600030101010101" pitchFamily="2" charset="-122"/>
                          <a:ea typeface="宋体" panose="02010600030101010101" pitchFamily="2" charset="-122"/>
                        </a:rPr>
                        <a:t> </a:t>
                      </a:r>
                      <a:endParaRPr lang="zh-CN" altLang="en-US" sz="4500" dirty="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dirty="0">
                          <a:solidFill>
                            <a:schemeClr val="bg1">
                              <a:lumMod val="50000"/>
                            </a:schemeClr>
                          </a:solidFill>
                          <a:effectLst/>
                          <a:latin typeface="宋体" panose="02010600030101010101" pitchFamily="2" charset="-122"/>
                          <a:ea typeface="宋体" panose="02010600030101010101" pitchFamily="2" charset="-122"/>
                        </a:rPr>
                        <a:t>双向广搜</a:t>
                      </a:r>
                      <a:endParaRPr lang="zh-CN" altLang="en-US" sz="4500" dirty="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a:solidFill>
                            <a:schemeClr val="bg1">
                              <a:lumMod val="50000"/>
                            </a:schemeClr>
                          </a:solidFill>
                          <a:effectLst/>
                          <a:latin typeface="宋体" panose="02010600030101010101" pitchFamily="2" charset="-122"/>
                          <a:ea typeface="宋体" panose="02010600030101010101" pitchFamily="2" charset="-122"/>
                        </a:rPr>
                        <a:t>&lt; O((m+n)logn)</a:t>
                      </a:r>
                      <a:endParaRPr lang="en-US" sz="4500">
                        <a:solidFill>
                          <a:schemeClr val="bg1">
                            <a:lumMod val="50000"/>
                          </a:schemeClr>
                        </a:solidFill>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361356981"/>
                  </a:ext>
                </a:extLst>
              </a:tr>
              <a:tr h="932672">
                <a:tc>
                  <a:txBody>
                    <a:bodyPr/>
                    <a:lstStyle/>
                    <a:p>
                      <a:pPr algn="ctr">
                        <a:lnSpc>
                          <a:spcPct val="107000"/>
                        </a:lnSpc>
                        <a:spcAft>
                          <a:spcPts val="800"/>
                        </a:spcAft>
                      </a:pPr>
                      <a:r>
                        <a:rPr lang="zh-CN" altLang="en-US" sz="4000">
                          <a:solidFill>
                            <a:schemeClr val="bg1">
                              <a:lumMod val="50000"/>
                            </a:schemeClr>
                          </a:solidFill>
                          <a:effectLst/>
                          <a:latin typeface="宋体" panose="02010600030101010101" pitchFamily="2" charset="-122"/>
                          <a:ea typeface="宋体" panose="02010600030101010101" pitchFamily="2" charset="-122"/>
                        </a:rPr>
                        <a:t> </a:t>
                      </a:r>
                      <a:endParaRPr lang="zh-CN" altLang="en-US" sz="450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800"/>
                        </a:spcAft>
                      </a:pPr>
                      <a:r>
                        <a:rPr lang="zh-CN" altLang="en-US" sz="4000" dirty="0">
                          <a:solidFill>
                            <a:schemeClr val="bg1">
                              <a:lumMod val="50000"/>
                            </a:schemeClr>
                          </a:solidFill>
                          <a:effectLst/>
                          <a:latin typeface="宋体" panose="02010600030101010101" pitchFamily="2" charset="-122"/>
                          <a:ea typeface="宋体" panose="02010600030101010101" pitchFamily="2" charset="-122"/>
                        </a:rPr>
                        <a:t> </a:t>
                      </a:r>
                      <a:endParaRPr lang="zh-CN" altLang="en-US" sz="4500" dirty="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dirty="0">
                          <a:solidFill>
                            <a:schemeClr val="bg1">
                              <a:lumMod val="50000"/>
                            </a:schemeClr>
                          </a:solidFill>
                          <a:effectLst/>
                          <a:latin typeface="宋体" panose="02010600030101010101" pitchFamily="2" charset="-122"/>
                          <a:ea typeface="宋体" panose="02010600030101010101" pitchFamily="2" charset="-122"/>
                        </a:rPr>
                        <a:t>贪心最优搜索</a:t>
                      </a:r>
                      <a:endParaRPr lang="zh-CN" altLang="en-US" sz="4500" dirty="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a:solidFill>
                            <a:schemeClr val="bg1">
                              <a:lumMod val="50000"/>
                            </a:schemeClr>
                          </a:solidFill>
                          <a:effectLst/>
                          <a:latin typeface="宋体" panose="02010600030101010101" pitchFamily="2" charset="-122"/>
                          <a:ea typeface="宋体" panose="02010600030101010101" pitchFamily="2" charset="-122"/>
                        </a:rPr>
                        <a:t>&lt; O(m+n)</a:t>
                      </a:r>
                      <a:endParaRPr lang="en-US" sz="4500">
                        <a:solidFill>
                          <a:schemeClr val="bg1">
                            <a:lumMod val="50000"/>
                          </a:schemeClr>
                        </a:solidFill>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646635249"/>
                  </a:ext>
                </a:extLst>
              </a:tr>
              <a:tr h="1531229">
                <a:tc>
                  <a:txBody>
                    <a:bodyPr/>
                    <a:lstStyle/>
                    <a:p>
                      <a:pPr algn="ctr">
                        <a:lnSpc>
                          <a:spcPct val="107000"/>
                        </a:lnSpc>
                        <a:spcAft>
                          <a:spcPts val="0"/>
                        </a:spcAft>
                      </a:pPr>
                      <a:r>
                        <a:rPr lang="zh-CN" altLang="en-US" sz="4000" kern="100" dirty="0">
                          <a:solidFill>
                            <a:schemeClr val="bg1">
                              <a:lumMod val="50000"/>
                            </a:schemeClr>
                          </a:solidFill>
                          <a:effectLst/>
                          <a:latin typeface="宋体" panose="02010600030101010101" pitchFamily="2" charset="-122"/>
                          <a:ea typeface="宋体" panose="02010600030101010101" pitchFamily="2" charset="-122"/>
                        </a:rPr>
                        <a:t>一个起点到其他所有点</a:t>
                      </a:r>
                      <a:endParaRPr lang="zh-CN" altLang="en-US" sz="4500" dirty="0">
                        <a:solidFill>
                          <a:schemeClr val="bg1">
                            <a:lumMod val="50000"/>
                          </a:schemeClr>
                        </a:solidFill>
                        <a:effectLst/>
                        <a:latin typeface="宋体" panose="02010600030101010101" pitchFamily="2" charset="-122"/>
                        <a:ea typeface="宋体" panose="02010600030101010101" pitchFamily="2" charset="-122"/>
                      </a:endParaRPr>
                    </a:p>
                  </a:txBody>
                  <a:tcPr marL="68581" marR="68581" anchor="ctr"/>
                </a:tc>
                <a:tc>
                  <a:txBody>
                    <a:bodyPr/>
                    <a:lstStyle/>
                    <a:p>
                      <a:pPr algn="ctr">
                        <a:lnSpc>
                          <a:spcPct val="107000"/>
                        </a:lnSpc>
                        <a:spcAft>
                          <a:spcPts val="0"/>
                        </a:spcAft>
                      </a:pPr>
                      <a:r>
                        <a:rPr lang="zh-CN" altLang="en-US" sz="4000" kern="100" dirty="0">
                          <a:solidFill>
                            <a:schemeClr val="bg1">
                              <a:lumMod val="50000"/>
                            </a:schemeClr>
                          </a:solidFill>
                          <a:effectLst/>
                          <a:latin typeface="宋体" panose="02010600030101010101" pitchFamily="2" charset="-122"/>
                          <a:ea typeface="宋体" panose="02010600030101010101" pitchFamily="2" charset="-122"/>
                        </a:rPr>
                        <a:t>无边权（或边权为</a:t>
                      </a:r>
                      <a:r>
                        <a:rPr lang="en-US" altLang="zh-CN" sz="4000" kern="100" dirty="0">
                          <a:solidFill>
                            <a:schemeClr val="bg1">
                              <a:lumMod val="50000"/>
                            </a:schemeClr>
                          </a:solidFill>
                          <a:effectLst/>
                          <a:latin typeface="宋体" panose="02010600030101010101" pitchFamily="2" charset="-122"/>
                          <a:ea typeface="宋体" panose="02010600030101010101" pitchFamily="2" charset="-122"/>
                        </a:rPr>
                        <a:t>1</a:t>
                      </a:r>
                      <a:r>
                        <a:rPr lang="zh-CN" altLang="en-US" sz="4000" kern="100" dirty="0">
                          <a:solidFill>
                            <a:schemeClr val="bg1">
                              <a:lumMod val="50000"/>
                            </a:schemeClr>
                          </a:solidFill>
                          <a:effectLst/>
                          <a:latin typeface="宋体" panose="02010600030101010101" pitchFamily="2" charset="-122"/>
                          <a:ea typeface="宋体" panose="02010600030101010101" pitchFamily="2" charset="-122"/>
                        </a:rPr>
                        <a:t>）</a:t>
                      </a:r>
                      <a:endParaRPr lang="zh-CN" altLang="en-US" sz="4500" dirty="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a:solidFill>
                            <a:schemeClr val="bg1">
                              <a:lumMod val="50000"/>
                            </a:schemeClr>
                          </a:solidFill>
                          <a:effectLst/>
                          <a:latin typeface="宋体" panose="02010600030101010101" pitchFamily="2" charset="-122"/>
                          <a:ea typeface="宋体" panose="02010600030101010101" pitchFamily="2" charset="-122"/>
                        </a:rPr>
                        <a:t>BFS</a:t>
                      </a:r>
                      <a:endParaRPr lang="en-US" sz="4500" dirty="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a:solidFill>
                            <a:schemeClr val="bg1">
                              <a:lumMod val="50000"/>
                            </a:schemeClr>
                          </a:solidFill>
                          <a:effectLst/>
                          <a:latin typeface="宋体" panose="02010600030101010101" pitchFamily="2" charset="-122"/>
                          <a:ea typeface="宋体" panose="02010600030101010101" pitchFamily="2" charset="-122"/>
                        </a:rPr>
                        <a:t>O(</a:t>
                      </a:r>
                      <a:r>
                        <a:rPr lang="en-US" sz="4000" kern="100" dirty="0" err="1">
                          <a:solidFill>
                            <a:schemeClr val="bg1">
                              <a:lumMod val="50000"/>
                            </a:schemeClr>
                          </a:solidFill>
                          <a:effectLst/>
                          <a:latin typeface="宋体" panose="02010600030101010101" pitchFamily="2" charset="-122"/>
                          <a:ea typeface="宋体" panose="02010600030101010101" pitchFamily="2" charset="-122"/>
                        </a:rPr>
                        <a:t>m+n</a:t>
                      </a:r>
                      <a:r>
                        <a:rPr lang="en-US" sz="4000" kern="100" dirty="0">
                          <a:solidFill>
                            <a:schemeClr val="bg1">
                              <a:lumMod val="50000"/>
                            </a:schemeClr>
                          </a:solidFill>
                          <a:effectLst/>
                          <a:latin typeface="宋体" panose="02010600030101010101" pitchFamily="2" charset="-122"/>
                          <a:ea typeface="宋体" panose="02010600030101010101" pitchFamily="2" charset="-122"/>
                        </a:rPr>
                        <a:t>)</a:t>
                      </a:r>
                      <a:endParaRPr lang="en-US" sz="4500" dirty="0">
                        <a:solidFill>
                          <a:schemeClr val="bg1">
                            <a:lumMod val="50000"/>
                          </a:schemeClr>
                        </a:solidFill>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649475139"/>
                  </a:ext>
                </a:extLst>
              </a:tr>
              <a:tr h="932672">
                <a:tc>
                  <a:txBody>
                    <a:bodyPr/>
                    <a:lstStyle/>
                    <a:p>
                      <a:pPr algn="ctr">
                        <a:lnSpc>
                          <a:spcPct val="107000"/>
                        </a:lnSpc>
                        <a:spcAft>
                          <a:spcPts val="800"/>
                        </a:spcAft>
                      </a:pPr>
                      <a:r>
                        <a:rPr lang="zh-CN" altLang="en-US" sz="4000">
                          <a:solidFill>
                            <a:schemeClr val="bg1">
                              <a:lumMod val="50000"/>
                            </a:schemeClr>
                          </a:solidFill>
                          <a:effectLst/>
                          <a:latin typeface="宋体" panose="02010600030101010101" pitchFamily="2" charset="-122"/>
                          <a:ea typeface="宋体" panose="02010600030101010101" pitchFamily="2" charset="-122"/>
                        </a:rPr>
                        <a:t> </a:t>
                      </a:r>
                      <a:endParaRPr lang="zh-CN" altLang="en-US" sz="4500">
                        <a:solidFill>
                          <a:schemeClr val="bg1">
                            <a:lumMod val="50000"/>
                          </a:schemeClr>
                        </a:solidFill>
                        <a:effectLst/>
                        <a:latin typeface="宋体" panose="02010600030101010101" pitchFamily="2" charset="-122"/>
                        <a:ea typeface="宋体" panose="02010600030101010101" pitchFamily="2" charset="-122"/>
                      </a:endParaRPr>
                    </a:p>
                  </a:txBody>
                  <a:tcPr marL="68581" marR="68581" anchor="ctr"/>
                </a:tc>
                <a:tc>
                  <a:txBody>
                    <a:bodyPr/>
                    <a:lstStyle/>
                    <a:p>
                      <a:pPr algn="ctr">
                        <a:lnSpc>
                          <a:spcPct val="107000"/>
                        </a:lnSpc>
                        <a:spcAft>
                          <a:spcPts val="0"/>
                        </a:spcAft>
                      </a:pPr>
                      <a:r>
                        <a:rPr lang="zh-CN" altLang="en-US" sz="4000" kern="100">
                          <a:solidFill>
                            <a:schemeClr val="bg1">
                              <a:lumMod val="50000"/>
                            </a:schemeClr>
                          </a:solidFill>
                          <a:effectLst/>
                          <a:latin typeface="宋体" panose="02010600030101010101" pitchFamily="2" charset="-122"/>
                          <a:ea typeface="宋体" panose="02010600030101010101" pitchFamily="2" charset="-122"/>
                        </a:rPr>
                        <a:t>非负数</a:t>
                      </a:r>
                      <a:endParaRPr lang="zh-CN" altLang="en-US" sz="450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err="1">
                          <a:solidFill>
                            <a:schemeClr val="bg1">
                              <a:lumMod val="50000"/>
                            </a:schemeClr>
                          </a:solidFill>
                          <a:effectLst/>
                          <a:latin typeface="宋体" panose="02010600030101010101" pitchFamily="2" charset="-122"/>
                          <a:ea typeface="宋体" panose="02010600030101010101" pitchFamily="2" charset="-122"/>
                        </a:rPr>
                        <a:t>Dijkstra</a:t>
                      </a:r>
                      <a:r>
                        <a:rPr lang="en-US" sz="4000" kern="100" dirty="0">
                          <a:solidFill>
                            <a:schemeClr val="bg1">
                              <a:lumMod val="50000"/>
                            </a:schemeClr>
                          </a:solidFill>
                          <a:effectLst/>
                          <a:latin typeface="宋体" panose="02010600030101010101" pitchFamily="2" charset="-122"/>
                          <a:ea typeface="宋体" panose="02010600030101010101" pitchFamily="2" charset="-122"/>
                        </a:rPr>
                        <a:t>(</a:t>
                      </a:r>
                      <a:r>
                        <a:rPr lang="zh-CN" altLang="en-US" sz="4000" kern="100" dirty="0">
                          <a:solidFill>
                            <a:schemeClr val="bg1">
                              <a:lumMod val="50000"/>
                            </a:schemeClr>
                          </a:solidFill>
                          <a:effectLst/>
                          <a:latin typeface="宋体" panose="02010600030101010101" pitchFamily="2" charset="-122"/>
                          <a:ea typeface="宋体" panose="02010600030101010101" pitchFamily="2" charset="-122"/>
                        </a:rPr>
                        <a:t>堆优化优先队列</a:t>
                      </a:r>
                      <a:r>
                        <a:rPr lang="en-US" altLang="zh-CN" sz="4000" kern="100" dirty="0">
                          <a:solidFill>
                            <a:schemeClr val="bg1">
                              <a:lumMod val="50000"/>
                            </a:schemeClr>
                          </a:solidFill>
                          <a:effectLst/>
                          <a:latin typeface="宋体" panose="02010600030101010101" pitchFamily="2" charset="-122"/>
                          <a:ea typeface="宋体" panose="02010600030101010101" pitchFamily="2" charset="-122"/>
                        </a:rPr>
                        <a:t>)</a:t>
                      </a:r>
                      <a:endParaRPr lang="zh-CN" altLang="en-US" sz="4500" dirty="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a:solidFill>
                            <a:schemeClr val="bg1">
                              <a:lumMod val="50000"/>
                            </a:schemeClr>
                          </a:solidFill>
                          <a:effectLst/>
                          <a:latin typeface="宋体" panose="02010600030101010101" pitchFamily="2" charset="-122"/>
                          <a:ea typeface="宋体" panose="02010600030101010101" pitchFamily="2" charset="-122"/>
                        </a:rPr>
                        <a:t>O((</a:t>
                      </a:r>
                      <a:r>
                        <a:rPr lang="en-US" sz="4000" kern="100" dirty="0" err="1">
                          <a:solidFill>
                            <a:schemeClr val="bg1">
                              <a:lumMod val="50000"/>
                            </a:schemeClr>
                          </a:solidFill>
                          <a:effectLst/>
                          <a:latin typeface="宋体" panose="02010600030101010101" pitchFamily="2" charset="-122"/>
                          <a:ea typeface="宋体" panose="02010600030101010101" pitchFamily="2" charset="-122"/>
                        </a:rPr>
                        <a:t>m+n</a:t>
                      </a:r>
                      <a:r>
                        <a:rPr lang="en-US" sz="4000" kern="100" dirty="0">
                          <a:solidFill>
                            <a:schemeClr val="bg1">
                              <a:lumMod val="50000"/>
                            </a:schemeClr>
                          </a:solidFill>
                          <a:effectLst/>
                          <a:latin typeface="宋体" panose="02010600030101010101" pitchFamily="2" charset="-122"/>
                          <a:ea typeface="宋体" panose="02010600030101010101" pitchFamily="2" charset="-122"/>
                        </a:rPr>
                        <a:t>)</a:t>
                      </a:r>
                      <a:r>
                        <a:rPr lang="en-US" sz="4000" kern="100" dirty="0" err="1">
                          <a:solidFill>
                            <a:schemeClr val="bg1">
                              <a:lumMod val="50000"/>
                            </a:schemeClr>
                          </a:solidFill>
                          <a:effectLst/>
                          <a:latin typeface="宋体" panose="02010600030101010101" pitchFamily="2" charset="-122"/>
                          <a:ea typeface="宋体" panose="02010600030101010101" pitchFamily="2" charset="-122"/>
                        </a:rPr>
                        <a:t>logn</a:t>
                      </a:r>
                      <a:r>
                        <a:rPr lang="en-US" sz="4000" kern="100" dirty="0">
                          <a:solidFill>
                            <a:schemeClr val="bg1">
                              <a:lumMod val="50000"/>
                            </a:schemeClr>
                          </a:solidFill>
                          <a:effectLst/>
                          <a:latin typeface="宋体" panose="02010600030101010101" pitchFamily="2" charset="-122"/>
                          <a:ea typeface="宋体" panose="02010600030101010101" pitchFamily="2" charset="-122"/>
                        </a:rPr>
                        <a:t>)</a:t>
                      </a:r>
                      <a:endParaRPr lang="en-US" sz="4500" dirty="0">
                        <a:solidFill>
                          <a:schemeClr val="bg1">
                            <a:lumMod val="50000"/>
                          </a:schemeClr>
                        </a:solidFill>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3046934763"/>
                  </a:ext>
                </a:extLst>
              </a:tr>
              <a:tr h="932672">
                <a:tc>
                  <a:txBody>
                    <a:bodyPr/>
                    <a:lstStyle/>
                    <a:p>
                      <a:pPr algn="ctr">
                        <a:lnSpc>
                          <a:spcPct val="107000"/>
                        </a:lnSpc>
                        <a:spcAft>
                          <a:spcPts val="800"/>
                        </a:spcAft>
                      </a:pPr>
                      <a:r>
                        <a:rPr lang="zh-CN" altLang="en-US" sz="4000">
                          <a:solidFill>
                            <a:schemeClr val="bg1">
                              <a:lumMod val="50000"/>
                            </a:schemeClr>
                          </a:solidFill>
                          <a:effectLst/>
                          <a:latin typeface="宋体" panose="02010600030101010101" pitchFamily="2" charset="-122"/>
                          <a:ea typeface="宋体" panose="02010600030101010101" pitchFamily="2" charset="-122"/>
                        </a:rPr>
                        <a:t> </a:t>
                      </a:r>
                      <a:endParaRPr lang="zh-CN" altLang="en-US" sz="4500">
                        <a:solidFill>
                          <a:schemeClr val="bg1">
                            <a:lumMod val="50000"/>
                          </a:schemeClr>
                        </a:solidFill>
                        <a:effectLst/>
                        <a:latin typeface="宋体" panose="02010600030101010101" pitchFamily="2" charset="-122"/>
                        <a:ea typeface="宋体" panose="02010600030101010101" pitchFamily="2" charset="-122"/>
                      </a:endParaRPr>
                    </a:p>
                  </a:txBody>
                  <a:tcPr marL="68581" marR="68581" anchor="ctr"/>
                </a:tc>
                <a:tc>
                  <a:txBody>
                    <a:bodyPr/>
                    <a:lstStyle/>
                    <a:p>
                      <a:pPr algn="ctr">
                        <a:lnSpc>
                          <a:spcPct val="107000"/>
                        </a:lnSpc>
                        <a:spcAft>
                          <a:spcPts val="0"/>
                        </a:spcAft>
                      </a:pPr>
                      <a:r>
                        <a:rPr lang="zh-CN" altLang="en-US" sz="4000" kern="100">
                          <a:solidFill>
                            <a:schemeClr val="bg1">
                              <a:lumMod val="50000"/>
                            </a:schemeClr>
                          </a:solidFill>
                          <a:effectLst/>
                          <a:latin typeface="宋体" panose="02010600030101010101" pitchFamily="2" charset="-122"/>
                          <a:ea typeface="宋体" panose="02010600030101010101" pitchFamily="2" charset="-122"/>
                        </a:rPr>
                        <a:t>允许有负数</a:t>
                      </a:r>
                      <a:endParaRPr lang="zh-CN" altLang="en-US" sz="450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a:solidFill>
                            <a:schemeClr val="bg1">
                              <a:lumMod val="50000"/>
                            </a:schemeClr>
                          </a:solidFill>
                          <a:effectLst/>
                          <a:latin typeface="宋体" panose="02010600030101010101" pitchFamily="2" charset="-122"/>
                          <a:ea typeface="宋体" panose="02010600030101010101" pitchFamily="2" charset="-122"/>
                        </a:rPr>
                        <a:t>SPFA</a:t>
                      </a:r>
                      <a:endParaRPr lang="en-US" sz="4500">
                        <a:solidFill>
                          <a:schemeClr val="bg1">
                            <a:lumMod val="50000"/>
                          </a:schemeClr>
                        </a:solidFill>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a:solidFill>
                            <a:schemeClr val="bg1">
                              <a:lumMod val="50000"/>
                            </a:schemeClr>
                          </a:solidFill>
                          <a:effectLst/>
                          <a:latin typeface="宋体" panose="02010600030101010101" pitchFamily="2" charset="-122"/>
                          <a:ea typeface="宋体" panose="02010600030101010101" pitchFamily="2" charset="-122"/>
                        </a:rPr>
                        <a:t>&lt; O(</a:t>
                      </a:r>
                      <a:r>
                        <a:rPr lang="en-US" sz="4000" kern="100" dirty="0" err="1">
                          <a:solidFill>
                            <a:schemeClr val="bg1">
                              <a:lumMod val="50000"/>
                            </a:schemeClr>
                          </a:solidFill>
                          <a:effectLst/>
                          <a:latin typeface="宋体" panose="02010600030101010101" pitchFamily="2" charset="-122"/>
                          <a:ea typeface="宋体" panose="02010600030101010101" pitchFamily="2" charset="-122"/>
                        </a:rPr>
                        <a:t>mn</a:t>
                      </a:r>
                      <a:r>
                        <a:rPr lang="en-US" sz="4000" kern="100" dirty="0">
                          <a:solidFill>
                            <a:schemeClr val="bg1">
                              <a:lumMod val="50000"/>
                            </a:schemeClr>
                          </a:solidFill>
                          <a:effectLst/>
                          <a:latin typeface="宋体" panose="02010600030101010101" pitchFamily="2" charset="-122"/>
                          <a:ea typeface="宋体" panose="02010600030101010101" pitchFamily="2" charset="-122"/>
                        </a:rPr>
                        <a:t>)</a:t>
                      </a:r>
                      <a:endParaRPr lang="en-US" sz="4500" dirty="0">
                        <a:solidFill>
                          <a:schemeClr val="bg1">
                            <a:lumMod val="50000"/>
                          </a:schemeClr>
                        </a:solidFill>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2996819498"/>
                  </a:ext>
                </a:extLst>
              </a:tr>
              <a:tr h="932672">
                <a:tc>
                  <a:txBody>
                    <a:bodyPr/>
                    <a:lstStyle/>
                    <a:p>
                      <a:pPr algn="ctr">
                        <a:lnSpc>
                          <a:spcPct val="107000"/>
                        </a:lnSpc>
                        <a:spcAft>
                          <a:spcPts val="0"/>
                        </a:spcAft>
                      </a:pPr>
                      <a:r>
                        <a:rPr lang="zh-CN" altLang="en-US" sz="4000" kern="100" dirty="0">
                          <a:effectLst/>
                          <a:latin typeface="宋体" panose="02010600030101010101" pitchFamily="2" charset="-122"/>
                          <a:ea typeface="宋体" panose="02010600030101010101" pitchFamily="2" charset="-122"/>
                        </a:rPr>
                        <a:t>所有点对之间</a:t>
                      </a: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zh-CN" altLang="en-US" sz="4000" kern="100" dirty="0">
                          <a:effectLst/>
                          <a:latin typeface="宋体" panose="02010600030101010101" pitchFamily="2" charset="-122"/>
                          <a:ea typeface="宋体" panose="02010600030101010101" pitchFamily="2" charset="-122"/>
                        </a:rPr>
                        <a:t>允许有负数</a:t>
                      </a:r>
                      <a:endParaRPr lang="zh-CN" alt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a:effectLst/>
                          <a:latin typeface="宋体" panose="02010600030101010101" pitchFamily="2" charset="-122"/>
                          <a:ea typeface="宋体" panose="02010600030101010101" pitchFamily="2" charset="-122"/>
                        </a:rPr>
                        <a:t>Floyd-</a:t>
                      </a:r>
                      <a:r>
                        <a:rPr lang="en-US" sz="4000" kern="100" dirty="0" err="1">
                          <a:effectLst/>
                          <a:latin typeface="宋体" panose="02010600030101010101" pitchFamily="2" charset="-122"/>
                          <a:ea typeface="宋体" panose="02010600030101010101" pitchFamily="2" charset="-122"/>
                        </a:rPr>
                        <a:t>Warshall</a:t>
                      </a:r>
                      <a:endParaRPr lang="en-US" sz="4500" dirty="0">
                        <a:effectLst/>
                        <a:latin typeface="宋体" panose="02010600030101010101" pitchFamily="2" charset="-122"/>
                        <a:ea typeface="宋体" panose="02010600030101010101" pitchFamily="2" charset="-122"/>
                      </a:endParaRPr>
                    </a:p>
                  </a:txBody>
                  <a:tcPr marL="68581" marR="68581"/>
                </a:tc>
                <a:tc>
                  <a:txBody>
                    <a:bodyPr/>
                    <a:lstStyle/>
                    <a:p>
                      <a:pPr algn="ctr">
                        <a:lnSpc>
                          <a:spcPct val="107000"/>
                        </a:lnSpc>
                        <a:spcAft>
                          <a:spcPts val="0"/>
                        </a:spcAft>
                      </a:pPr>
                      <a:r>
                        <a:rPr lang="en-US" sz="4000" kern="100" dirty="0">
                          <a:effectLst/>
                          <a:latin typeface="宋体" panose="02010600030101010101" pitchFamily="2" charset="-122"/>
                          <a:ea typeface="宋体" panose="02010600030101010101" pitchFamily="2" charset="-122"/>
                        </a:rPr>
                        <a:t>O(n</a:t>
                      </a:r>
                      <a:r>
                        <a:rPr lang="en-US" sz="4000" kern="100" baseline="30000" dirty="0">
                          <a:effectLst/>
                          <a:latin typeface="宋体" panose="02010600030101010101" pitchFamily="2" charset="-122"/>
                          <a:ea typeface="宋体" panose="02010600030101010101" pitchFamily="2" charset="-122"/>
                        </a:rPr>
                        <a:t>3</a:t>
                      </a:r>
                      <a:r>
                        <a:rPr lang="en-US" sz="4000" kern="100" dirty="0">
                          <a:effectLst/>
                          <a:latin typeface="宋体" panose="02010600030101010101" pitchFamily="2" charset="-122"/>
                          <a:ea typeface="宋体" panose="02010600030101010101" pitchFamily="2" charset="-122"/>
                        </a:rPr>
                        <a:t>)</a:t>
                      </a:r>
                      <a:endParaRPr lang="en-US" sz="4500" dirty="0">
                        <a:effectLst/>
                        <a:latin typeface="宋体" panose="02010600030101010101" pitchFamily="2" charset="-122"/>
                        <a:ea typeface="宋体" panose="02010600030101010101" pitchFamily="2" charset="-122"/>
                      </a:endParaRPr>
                    </a:p>
                  </a:txBody>
                  <a:tcPr marL="68581" marR="68581"/>
                </a:tc>
                <a:extLst>
                  <a:ext uri="{0D108BD9-81ED-4DB2-BD59-A6C34878D82A}">
                    <a16:rowId xmlns:a16="http://schemas.microsoft.com/office/drawing/2014/main" val="533229737"/>
                  </a:ext>
                </a:extLst>
              </a:tr>
            </a:tbl>
          </a:graphicData>
        </a:graphic>
      </p:graphicFrame>
    </p:spTree>
    <p:custDataLst>
      <p:tags r:id="rId1"/>
    </p:custDataLst>
    <p:extLst>
      <p:ext uri="{BB962C8B-B14F-4D97-AF65-F5344CB8AC3E}">
        <p14:creationId xmlns:p14="http://schemas.microsoft.com/office/powerpoint/2010/main" val="532207658"/>
      </p:ext>
    </p:extLst>
  </p:cSld>
  <p:clrMapOvr>
    <a:masterClrMapping/>
  </p:clrMapOvr>
  <p:transition spd="slow" advClick="0" advTm="1000">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190473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992"/>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10.4 Floyd</a:t>
              </a:r>
              <a:r>
                <a:rPr lang="zh-CN" altLang="en-US" sz="5600" b="1" spc="600" dirty="0">
                  <a:solidFill>
                    <a:schemeClr val="bg1"/>
                  </a:solidFill>
                  <a:latin typeface="宋体" panose="02010600030101010101" pitchFamily="2" charset="-122"/>
                  <a:ea typeface="宋体" panose="02010600030101010101" pitchFamily="2" charset="-122"/>
                </a:rPr>
                <a:t>算法</a:t>
              </a:r>
            </a:p>
          </p:txBody>
        </p:sp>
      </p:grpSp>
      <p:sp>
        <p:nvSpPr>
          <p:cNvPr id="10" name="内容占位符 2"/>
          <p:cNvSpPr txBox="1">
            <a:spLocks/>
          </p:cNvSpPr>
          <p:nvPr/>
        </p:nvSpPr>
        <p:spPr>
          <a:xfrm>
            <a:off x="1304926" y="2973911"/>
            <a:ext cx="20684245" cy="4925032"/>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buFont typeface="Wingdings" panose="05000000000000000000" pitchFamily="2" charset="2"/>
              <a:buChar char="l"/>
            </a:pPr>
            <a:r>
              <a:rPr lang="zh-CN" altLang="en-US" sz="4000" dirty="0"/>
              <a:t>最简单的最短路径算法，代码仅有</a:t>
            </a:r>
            <a:r>
              <a:rPr lang="en-US" altLang="zh-CN" sz="4000" dirty="0"/>
              <a:t>5</a:t>
            </a:r>
            <a:r>
              <a:rPr lang="zh-CN" altLang="en-US" sz="4000" dirty="0"/>
              <a:t>行</a:t>
            </a:r>
            <a:endParaRPr lang="en-US" altLang="zh-CN" sz="4000" dirty="0"/>
          </a:p>
          <a:p>
            <a:pPr>
              <a:lnSpc>
                <a:spcPct val="150000"/>
              </a:lnSpc>
              <a:spcBef>
                <a:spcPts val="0"/>
              </a:spcBef>
              <a:buFont typeface="Wingdings" panose="05000000000000000000" pitchFamily="2" charset="2"/>
              <a:buChar char="l"/>
            </a:pPr>
            <a:r>
              <a:rPr lang="zh-CN" altLang="en-US" sz="4000" dirty="0"/>
              <a:t>存图：最简单的矩阵存图</a:t>
            </a:r>
            <a:endParaRPr lang="en-US" altLang="zh-CN" sz="4000" dirty="0"/>
          </a:p>
          <a:p>
            <a:pPr>
              <a:lnSpc>
                <a:spcPct val="150000"/>
              </a:lnSpc>
              <a:spcBef>
                <a:spcPts val="0"/>
              </a:spcBef>
              <a:buFont typeface="Wingdings" panose="05000000000000000000" pitchFamily="2" charset="2"/>
              <a:buChar char="l"/>
            </a:pPr>
            <a:r>
              <a:rPr lang="zh-CN" altLang="en-US" sz="4000" dirty="0"/>
              <a:t>易懂，比暴力的搜索更简单易懂。</a:t>
            </a:r>
            <a:endParaRPr lang="en-US" altLang="zh-CN" sz="4000" dirty="0"/>
          </a:p>
          <a:p>
            <a:pPr>
              <a:lnSpc>
                <a:spcPct val="150000"/>
              </a:lnSpc>
              <a:spcBef>
                <a:spcPts val="0"/>
              </a:spcBef>
              <a:buFont typeface="Wingdings" panose="05000000000000000000" pitchFamily="2" charset="2"/>
              <a:buChar char="l"/>
            </a:pPr>
            <a:r>
              <a:rPr lang="zh-CN" altLang="en-US" sz="4000" dirty="0"/>
              <a:t>效率不高，不能用于大图</a:t>
            </a:r>
            <a:endParaRPr lang="en-US" altLang="zh-CN" sz="4000" dirty="0"/>
          </a:p>
          <a:p>
            <a:pPr>
              <a:lnSpc>
                <a:spcPct val="150000"/>
              </a:lnSpc>
              <a:spcBef>
                <a:spcPts val="0"/>
              </a:spcBef>
              <a:buFont typeface="Wingdings" panose="05000000000000000000" pitchFamily="2" charset="2"/>
              <a:buChar char="l"/>
            </a:pPr>
            <a:r>
              <a:rPr lang="zh-CN" altLang="en-US" sz="4000" dirty="0"/>
              <a:t>在某些场景下有自己的优势，难以替代。</a:t>
            </a:r>
          </a:p>
        </p:txBody>
      </p:sp>
      <p:pic>
        <p:nvPicPr>
          <p:cNvPr id="9" name="图片 8"/>
          <p:cNvPicPr/>
          <p:nvPr/>
        </p:nvPicPr>
        <p:blipFill>
          <a:blip r:embed="rId5">
            <a:lum bright="34000" contrast="-8000"/>
          </a:blip>
          <a:srcRect l="20046" t="6270" r="19548" b="5808"/>
          <a:stretch>
            <a:fillRect/>
          </a:stretch>
        </p:blipFill>
        <p:spPr>
          <a:xfrm rot="5400000">
            <a:off x="10260285" y="2796301"/>
            <a:ext cx="5029200" cy="15648155"/>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5873093" y="8439468"/>
            <a:ext cx="14091307" cy="4154984"/>
          </a:xfrm>
          <a:prstGeom prst="rect">
            <a:avLst/>
          </a:prstGeom>
          <a:noFill/>
          <a:ln>
            <a:noFill/>
          </a:ln>
        </p:spPr>
        <p:txBody>
          <a:bodyPr wrap="square" rtlCol="0">
            <a:spAutoFit/>
          </a:bodyPr>
          <a:lstStyle/>
          <a:p>
            <a:pPr algn="l"/>
            <a:r>
              <a:rPr lang="en-US" altLang="zh-CN" sz="4400" dirty="0" err="1">
                <a:solidFill>
                  <a:schemeClr val="tx1"/>
                </a:solidFill>
                <a:latin typeface="宋体" panose="02010600030101010101" pitchFamily="2" charset="-122"/>
                <a:ea typeface="宋体" panose="02010600030101010101" pitchFamily="2" charset="-122"/>
              </a:rPr>
              <a:t>def</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floyd</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for k in range(1, n + 1):</a:t>
            </a:r>
          </a:p>
          <a:p>
            <a:pPr algn="l"/>
            <a:r>
              <a:rPr lang="en-US" altLang="zh-CN" sz="4400" dirty="0">
                <a:solidFill>
                  <a:schemeClr val="tx1"/>
                </a:solidFill>
                <a:latin typeface="宋体" panose="02010600030101010101" pitchFamily="2" charset="-122"/>
                <a:ea typeface="宋体" panose="02010600030101010101" pitchFamily="2" charset="-122"/>
              </a:rPr>
              <a:t>        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range(1, n + 1):</a:t>
            </a:r>
          </a:p>
          <a:p>
            <a:pPr algn="l"/>
            <a:r>
              <a:rPr lang="en-US" altLang="zh-CN" sz="4400" dirty="0">
                <a:solidFill>
                  <a:schemeClr val="tx1"/>
                </a:solidFill>
                <a:latin typeface="宋体" panose="02010600030101010101" pitchFamily="2" charset="-122"/>
                <a:ea typeface="宋体" panose="02010600030101010101" pitchFamily="2" charset="-122"/>
              </a:rPr>
              <a:t>            for j in range(1, n + 1):</a:t>
            </a:r>
          </a:p>
          <a:p>
            <a:pPr algn="l"/>
            <a:r>
              <a:rPr lang="en-US" altLang="zh-CN" sz="4400" dirty="0">
                <a:solidFill>
                  <a:schemeClr val="tx1"/>
                </a:solidFill>
                <a:latin typeface="宋体" panose="02010600030101010101" pitchFamily="2" charset="-122"/>
                <a:ea typeface="宋体" panose="02010600030101010101" pitchFamily="2" charset="-122"/>
              </a:rPr>
              <a:t>                if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][k]+</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[k][j]&lt;</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][j]:</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][j] =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][k]+</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[k][j]</a:t>
            </a:r>
          </a:p>
        </p:txBody>
      </p:sp>
    </p:spTree>
    <p:custDataLst>
      <p:tags r:id="rId1"/>
    </p:custDataLst>
    <p:extLst>
      <p:ext uri="{BB962C8B-B14F-4D97-AF65-F5344CB8AC3E}">
        <p14:creationId xmlns:p14="http://schemas.microsoft.com/office/powerpoint/2010/main" val="113936184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Effect transition="in" filter="fade">
                                      <p:cBhvr>
                                        <p:cTn id="19" dur="500"/>
                                        <p:tgtEl>
                                          <p:spTgt spid="10">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xEl>
                                              <p:pRg st="2" end="2"/>
                                            </p:txEl>
                                          </p:spTgt>
                                        </p:tgtEl>
                                        <p:attrNameLst>
                                          <p:attrName>style.visibility</p:attrName>
                                        </p:attrNameLst>
                                      </p:cBhvr>
                                      <p:to>
                                        <p:strVal val="visible"/>
                                      </p:to>
                                    </p:set>
                                    <p:animEffect transition="in" filter="fade">
                                      <p:cBhvr>
                                        <p:cTn id="24" dur="500"/>
                                        <p:tgtEl>
                                          <p:spTgt spid="10">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xEl>
                                              <p:pRg st="3" end="3"/>
                                            </p:txEl>
                                          </p:spTgt>
                                        </p:tgtEl>
                                        <p:attrNameLst>
                                          <p:attrName>style.visibility</p:attrName>
                                        </p:attrNameLst>
                                      </p:cBhvr>
                                      <p:to>
                                        <p:strVal val="visible"/>
                                      </p:to>
                                    </p:set>
                                    <p:animEffect transition="in" filter="fade">
                                      <p:cBhvr>
                                        <p:cTn id="29" dur="500"/>
                                        <p:tgtEl>
                                          <p:spTgt spid="10">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xEl>
                                              <p:pRg st="4" end="4"/>
                                            </p:txEl>
                                          </p:spTgt>
                                        </p:tgtEl>
                                        <p:attrNameLst>
                                          <p:attrName>style.visibility</p:attrName>
                                        </p:attrNameLst>
                                      </p:cBhvr>
                                      <p:to>
                                        <p:strVal val="visible"/>
                                      </p:to>
                                    </p:set>
                                    <p:animEffect transition="in" filter="fade">
                                      <p:cBhvr>
                                        <p:cTn id="34"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190473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992"/>
            </a:xfrm>
            <a:prstGeom prst="rect">
              <a:avLst/>
            </a:prstGeom>
            <a:noFill/>
          </p:spPr>
          <p:txBody>
            <a:bodyPr wrap="square">
              <a:spAutoFit/>
            </a:bodyPr>
            <a:lstStyle/>
            <a:p>
              <a:pPr algn="l"/>
              <a:r>
                <a:rPr lang="en-US" altLang="zh-CN" sz="5600" b="1" spc="600" dirty="0">
                  <a:solidFill>
                    <a:schemeClr val="bg1"/>
                  </a:solidFill>
                  <a:latin typeface="宋体" panose="02010600030101010101" pitchFamily="2" charset="-122"/>
                  <a:ea typeface="宋体" panose="02010600030101010101" pitchFamily="2" charset="-122"/>
                </a:rPr>
                <a:t>Floyd</a:t>
              </a:r>
              <a:r>
                <a:rPr lang="zh-CN" altLang="en-US" sz="5600" b="1" spc="600" dirty="0">
                  <a:solidFill>
                    <a:schemeClr val="bg1"/>
                  </a:solidFill>
                  <a:latin typeface="宋体" panose="02010600030101010101" pitchFamily="2" charset="-122"/>
                  <a:ea typeface="宋体" panose="02010600030101010101" pitchFamily="2" charset="-122"/>
                </a:rPr>
                <a:t>的特点</a:t>
              </a:r>
            </a:p>
          </p:txBody>
        </p:sp>
      </p:grpSp>
      <p:sp>
        <p:nvSpPr>
          <p:cNvPr id="10" name="内容占位符 2"/>
          <p:cNvSpPr txBox="1">
            <a:spLocks/>
          </p:cNvSpPr>
          <p:nvPr/>
        </p:nvSpPr>
        <p:spPr>
          <a:xfrm>
            <a:off x="1685323" y="3296473"/>
            <a:ext cx="20684245" cy="8713032"/>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en-US" altLang="zh-CN" sz="4400" dirty="0"/>
              <a:t>Floyd</a:t>
            </a:r>
            <a:r>
              <a:rPr lang="zh-CN" altLang="en-US" sz="4400" dirty="0"/>
              <a:t>算法：“多源”最短路算法，一次计算能得到图中每一对结点之间（多对多）的最短路径。</a:t>
            </a:r>
            <a:endParaRPr lang="en-US" altLang="zh-CN" sz="4400" dirty="0"/>
          </a:p>
          <a:p>
            <a:pPr>
              <a:lnSpc>
                <a:spcPct val="150000"/>
              </a:lnSpc>
              <a:spcBef>
                <a:spcPts val="0"/>
              </a:spcBef>
            </a:pPr>
            <a:r>
              <a:rPr lang="en-US" altLang="zh-CN" sz="4400" dirty="0" err="1"/>
              <a:t>Dijkstra</a:t>
            </a:r>
            <a:r>
              <a:rPr lang="zh-CN" altLang="en-US" sz="4400" dirty="0"/>
              <a:t>、</a:t>
            </a:r>
            <a:r>
              <a:rPr lang="en-US" altLang="zh-CN" sz="4400" dirty="0"/>
              <a:t>Bellman-Ford</a:t>
            </a:r>
            <a:r>
              <a:rPr lang="zh-CN" altLang="en-US" sz="4400" dirty="0"/>
              <a:t>、</a:t>
            </a:r>
            <a:r>
              <a:rPr lang="en-US" altLang="zh-CN" sz="4400" dirty="0"/>
              <a:t>SPFA</a:t>
            </a:r>
            <a:r>
              <a:rPr lang="zh-CN" altLang="en-US" sz="4400" dirty="0"/>
              <a:t>算法：“单源”最短路径算法（</a:t>
            </a:r>
            <a:r>
              <a:rPr lang="en-US" altLang="zh-CN" sz="4400" dirty="0"/>
              <a:t>Single source shortest path algorithm</a:t>
            </a:r>
            <a:r>
              <a:rPr lang="zh-CN" altLang="en-US" sz="4400" dirty="0"/>
              <a:t>），一次计算能得到一个起点到其他所有点（一对多）的最短路径。</a:t>
            </a:r>
          </a:p>
          <a:p>
            <a:pPr>
              <a:lnSpc>
                <a:spcPct val="150000"/>
              </a:lnSpc>
              <a:spcBef>
                <a:spcPts val="0"/>
              </a:spcBef>
            </a:pPr>
            <a:endParaRPr lang="en-US" altLang="zh-CN" sz="4400" dirty="0"/>
          </a:p>
          <a:p>
            <a:pPr>
              <a:lnSpc>
                <a:spcPct val="150000"/>
              </a:lnSpc>
              <a:spcBef>
                <a:spcPts val="0"/>
              </a:spcBef>
            </a:pPr>
            <a:r>
              <a:rPr lang="zh-CN" altLang="en-US" sz="4400" dirty="0"/>
              <a:t>在截止目前的蓝桥杯大赛中，</a:t>
            </a:r>
            <a:r>
              <a:rPr lang="en-US" altLang="zh-CN" sz="4400" dirty="0"/>
              <a:t>Floyd</a:t>
            </a:r>
            <a:r>
              <a:rPr lang="zh-CN" altLang="en-US" sz="4400" dirty="0"/>
              <a:t>算法是最常见的最短路径算法。</a:t>
            </a:r>
          </a:p>
        </p:txBody>
      </p:sp>
    </p:spTree>
    <p:custDataLst>
      <p:tags r:id="rId1"/>
    </p:custDataLst>
    <p:extLst>
      <p:ext uri="{BB962C8B-B14F-4D97-AF65-F5344CB8AC3E}">
        <p14:creationId xmlns:p14="http://schemas.microsoft.com/office/powerpoint/2010/main" val="64035791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fade">
                                      <p:cBhvr>
                                        <p:cTn id="1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1312728"/>
            <a:chOff x="0" y="-48"/>
            <a:chExt cx="38400" cy="4622"/>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3359"/>
            </a:xfrm>
            <a:prstGeom prst="rect">
              <a:avLst/>
            </a:prstGeom>
            <a:noFill/>
          </p:spPr>
          <p:txBody>
            <a:bodyPr wrap="square">
              <a:spAutoFit/>
            </a:bodyPr>
            <a:lstStyle/>
            <a:p>
              <a:pPr algn="l"/>
              <a:r>
                <a:rPr lang="en-US" altLang="zh-CN" sz="5600" b="1" spc="600" dirty="0">
                  <a:solidFill>
                    <a:schemeClr val="bg1"/>
                  </a:solidFill>
                  <a:latin typeface="宋体" panose="02010600030101010101" pitchFamily="2" charset="-122"/>
                  <a:ea typeface="宋体" panose="02010600030101010101" pitchFamily="2" charset="-122"/>
                </a:rPr>
                <a:t>Floyd</a:t>
              </a:r>
              <a:r>
                <a:rPr lang="zh-CN" altLang="en-US" sz="5600" b="1" spc="600" dirty="0">
                  <a:solidFill>
                    <a:schemeClr val="bg1"/>
                  </a:solidFill>
                  <a:latin typeface="宋体" panose="02010600030101010101" pitchFamily="2" charset="-122"/>
                  <a:ea typeface="宋体" panose="02010600030101010101" pitchFamily="2" charset="-122"/>
                </a:rPr>
                <a:t>算法思想：动态规划</a:t>
              </a:r>
            </a:p>
          </p:txBody>
        </p:sp>
      </p:grpSp>
      <p:sp>
        <p:nvSpPr>
          <p:cNvPr id="10" name="内容占位符 2"/>
          <p:cNvSpPr txBox="1">
            <a:spLocks/>
          </p:cNvSpPr>
          <p:nvPr/>
        </p:nvSpPr>
        <p:spPr>
          <a:xfrm>
            <a:off x="1849878" y="3100905"/>
            <a:ext cx="20684245" cy="8713032"/>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sz="4400" dirty="0">
                <a:latin typeface="Times New Roman" panose="02020603050405020304" pitchFamily="18" charset="0"/>
                <a:cs typeface="Times New Roman" panose="02020603050405020304" pitchFamily="18" charset="0"/>
              </a:rPr>
              <a:t>动态规划：求图上两点</a:t>
            </a:r>
            <a:r>
              <a:rPr lang="en-US" altLang="zh-CN" sz="4400" dirty="0" err="1">
                <a:latin typeface="Times New Roman" panose="02020603050405020304" pitchFamily="18" charset="0"/>
                <a:cs typeface="Times New Roman" panose="02020603050405020304" pitchFamily="18" charset="0"/>
              </a:rPr>
              <a:t>i</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之间的最短距离，按“从小图到全图”的步骤，在逐步扩大图的过程中计算和更新最短路。</a:t>
            </a:r>
            <a:endParaRPr lang="en-US" altLang="zh-CN" sz="4400"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sz="4400" dirty="0">
                <a:latin typeface="Times New Roman" panose="02020603050405020304" pitchFamily="18" charset="0"/>
                <a:cs typeface="Times New Roman" panose="02020603050405020304" pitchFamily="18" charset="0"/>
              </a:rPr>
              <a:t>定义状态：</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a:t>
            </a:r>
            <a:r>
              <a:rPr lang="en-US" altLang="zh-CN" sz="4400" dirty="0" err="1">
                <a:latin typeface="Times New Roman" panose="02020603050405020304" pitchFamily="18" charset="0"/>
                <a:cs typeface="Times New Roman" panose="02020603050405020304" pitchFamily="18" charset="0"/>
              </a:rPr>
              <a:t>i</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k</a:t>
            </a:r>
            <a:r>
              <a:rPr lang="zh-CN" altLang="en-US" sz="4400" dirty="0">
                <a:latin typeface="Times New Roman" panose="02020603050405020304" pitchFamily="18" charset="0"/>
                <a:cs typeface="Times New Roman" panose="02020603050405020304" pitchFamily="18" charset="0"/>
              </a:rPr>
              <a:t>是点的编号，范围</a:t>
            </a:r>
            <a:r>
              <a:rPr lang="en-US" altLang="zh-CN" sz="4400" dirty="0">
                <a:latin typeface="Times New Roman" panose="02020603050405020304" pitchFamily="18" charset="0"/>
                <a:cs typeface="Times New Roman" panose="02020603050405020304" pitchFamily="18" charset="0"/>
              </a:rPr>
              <a:t>1 ~ n</a:t>
            </a:r>
            <a:r>
              <a:rPr lang="zh-CN" altLang="en-US" sz="4400" dirty="0">
                <a:latin typeface="Times New Roman" panose="02020603050405020304" pitchFamily="18" charset="0"/>
                <a:cs typeface="Times New Roman" panose="02020603050405020304" pitchFamily="18" charset="0"/>
              </a:rPr>
              <a:t>。状态</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表示在包含</a:t>
            </a:r>
            <a:r>
              <a:rPr lang="en-US" altLang="zh-CN" sz="4400" dirty="0">
                <a:latin typeface="Times New Roman" panose="02020603050405020304" pitchFamily="18" charset="0"/>
                <a:cs typeface="Times New Roman" panose="02020603050405020304" pitchFamily="18" charset="0"/>
              </a:rPr>
              <a:t>1 ~ k</a:t>
            </a:r>
            <a:r>
              <a:rPr lang="zh-CN" altLang="en-US" sz="4400" dirty="0">
                <a:latin typeface="Times New Roman" panose="02020603050405020304" pitchFamily="18" charset="0"/>
                <a:cs typeface="Times New Roman" panose="02020603050405020304" pitchFamily="18" charset="0"/>
              </a:rPr>
              <a:t>点的子图上，点对</a:t>
            </a:r>
            <a:r>
              <a:rPr lang="en-US" altLang="zh-CN" sz="4400" dirty="0" err="1">
                <a:latin typeface="Times New Roman" panose="02020603050405020304" pitchFamily="18" charset="0"/>
                <a:cs typeface="Times New Roman" panose="02020603050405020304" pitchFamily="18" charset="0"/>
              </a:rPr>
              <a:t>i</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之间的最短路。</a:t>
            </a:r>
            <a:endParaRPr lang="en-US" altLang="zh-CN" sz="4400"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sz="4400" dirty="0">
                <a:latin typeface="Times New Roman" panose="02020603050405020304" pitchFamily="18" charset="0"/>
                <a:cs typeface="Times New Roman" panose="02020603050405020304" pitchFamily="18" charset="0"/>
              </a:rPr>
              <a:t>状态转移方程：从子图</a:t>
            </a:r>
            <a:r>
              <a:rPr lang="en-US" altLang="zh-CN" sz="4400" dirty="0">
                <a:latin typeface="Times New Roman" panose="02020603050405020304" pitchFamily="18" charset="0"/>
                <a:cs typeface="Times New Roman" panose="02020603050405020304" pitchFamily="18" charset="0"/>
              </a:rPr>
              <a:t>1 ~ k-1</a:t>
            </a:r>
            <a:r>
              <a:rPr lang="zh-CN" altLang="en-US" sz="4400" dirty="0">
                <a:latin typeface="Times New Roman" panose="02020603050405020304" pitchFamily="18" charset="0"/>
                <a:cs typeface="Times New Roman" panose="02020603050405020304" pitchFamily="18" charset="0"/>
              </a:rPr>
              <a:t>扩展到子图</a:t>
            </a:r>
            <a:r>
              <a:rPr lang="en-US" altLang="zh-CN" sz="4400" dirty="0">
                <a:latin typeface="Times New Roman" panose="02020603050405020304" pitchFamily="18" charset="0"/>
                <a:cs typeface="Times New Roman" panose="02020603050405020304" pitchFamily="18" charset="0"/>
              </a:rPr>
              <a:t>1 ~ k</a:t>
            </a:r>
            <a:endParaRPr lang="zh-CN" altLang="en-US" sz="4400" dirty="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en-US" altLang="zh-CN" sz="4400" dirty="0">
                <a:latin typeface="Times New Roman" panose="02020603050405020304" pitchFamily="18" charset="0"/>
                <a:cs typeface="Times New Roman" panose="02020603050405020304" pitchFamily="18" charset="0"/>
              </a:rPr>
              <a:t>	</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 = min(</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[k-1][</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 </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[k-1][</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][k] + </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[k-1][k][j])</a:t>
            </a:r>
            <a:endParaRPr lang="zh-CN" altLang="en-US" sz="44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93185448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animEffect transition="in" filter="fade">
                                      <p:cBhvr>
                                        <p:cTn id="15"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190473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992"/>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计算过程</a:t>
              </a:r>
            </a:p>
          </p:txBody>
        </p:sp>
      </p:grpSp>
      <p:sp>
        <p:nvSpPr>
          <p:cNvPr id="10" name="内容占位符 2"/>
          <p:cNvSpPr txBox="1">
            <a:spLocks/>
          </p:cNvSpPr>
          <p:nvPr/>
        </p:nvSpPr>
        <p:spPr>
          <a:xfrm>
            <a:off x="1114427" y="2802983"/>
            <a:ext cx="14306549" cy="8713032"/>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 = min(</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[k-1][</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 </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[k-1][</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][k] + </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[k-1][k][j])</a:t>
            </a:r>
          </a:p>
          <a:p>
            <a:pPr marL="0" indent="0">
              <a:lnSpc>
                <a:spcPct val="150000"/>
              </a:lnSpc>
              <a:spcBef>
                <a:spcPts val="0"/>
              </a:spcBef>
              <a:buNone/>
            </a:pPr>
            <a:endParaRPr lang="zh-CN" altLang="en-US" sz="4400"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sz="4400" dirty="0">
                <a:latin typeface="Times New Roman" panose="02020603050405020304" pitchFamily="18" charset="0"/>
                <a:cs typeface="Times New Roman" panose="02020603050405020304" pitchFamily="18" charset="0"/>
              </a:rPr>
              <a:t>虚线圆圈：包含</a:t>
            </a:r>
            <a:r>
              <a:rPr lang="en-US" altLang="zh-CN" sz="4400" dirty="0">
                <a:latin typeface="Times New Roman" panose="02020603050405020304" pitchFamily="18" charset="0"/>
                <a:cs typeface="Times New Roman" panose="02020603050405020304" pitchFamily="18" charset="0"/>
              </a:rPr>
              <a:t>1 ~ k-1</a:t>
            </a:r>
            <a:r>
              <a:rPr lang="zh-CN" altLang="en-US" sz="4400" dirty="0">
                <a:latin typeface="Times New Roman" panose="02020603050405020304" pitchFamily="18" charset="0"/>
                <a:cs typeface="Times New Roman" panose="02020603050405020304" pitchFamily="18" charset="0"/>
              </a:rPr>
              <a:t>点的子图。</a:t>
            </a:r>
            <a:endParaRPr lang="en-US" altLang="zh-CN" sz="4400" dirty="0">
              <a:latin typeface="Times New Roman" panose="02020603050405020304" pitchFamily="18" charset="0"/>
              <a:cs typeface="Times New Roman" panose="02020603050405020304" pitchFamily="18" charset="0"/>
            </a:endParaRPr>
          </a:p>
          <a:p>
            <a:pPr>
              <a:lnSpc>
                <a:spcPct val="150000"/>
              </a:lnSpc>
              <a:spcBef>
                <a:spcPts val="0"/>
              </a:spcBef>
            </a:pP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[k-1][</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：虚线子图内的点对</a:t>
            </a:r>
            <a:r>
              <a:rPr lang="en-US" altLang="zh-CN" sz="4400" dirty="0" err="1">
                <a:latin typeface="Times New Roman" panose="02020603050405020304" pitchFamily="18" charset="0"/>
                <a:cs typeface="Times New Roman" panose="02020603050405020304" pitchFamily="18" charset="0"/>
              </a:rPr>
              <a:t>i</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的最短路；</a:t>
            </a:r>
            <a:endParaRPr lang="en-US" altLang="zh-CN" sz="4400" dirty="0">
              <a:latin typeface="Times New Roman" panose="02020603050405020304" pitchFamily="18" charset="0"/>
              <a:cs typeface="Times New Roman" panose="02020603050405020304" pitchFamily="18" charset="0"/>
            </a:endParaRPr>
          </a:p>
          <a:p>
            <a:pPr>
              <a:lnSpc>
                <a:spcPct val="150000"/>
              </a:lnSpc>
              <a:spcBef>
                <a:spcPts val="0"/>
              </a:spcBef>
            </a:pP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[k-1][</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][k] + </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[k-1][k][j]</a:t>
            </a:r>
            <a:r>
              <a:rPr lang="zh-CN" altLang="en-US" sz="4400" dirty="0">
                <a:latin typeface="Times New Roman" panose="02020603050405020304" pitchFamily="18" charset="0"/>
                <a:cs typeface="Times New Roman" panose="02020603050405020304" pitchFamily="18" charset="0"/>
              </a:rPr>
              <a:t>：经过</a:t>
            </a:r>
            <a:r>
              <a:rPr lang="en-US" altLang="zh-CN" sz="4400" dirty="0">
                <a:latin typeface="Times New Roman" panose="02020603050405020304" pitchFamily="18" charset="0"/>
                <a:cs typeface="Times New Roman" panose="02020603050405020304" pitchFamily="18" charset="0"/>
              </a:rPr>
              <a:t>k</a:t>
            </a:r>
            <a:r>
              <a:rPr lang="zh-CN" altLang="en-US" sz="4400" dirty="0">
                <a:latin typeface="Times New Roman" panose="02020603050405020304" pitchFamily="18" charset="0"/>
                <a:cs typeface="Times New Roman" panose="02020603050405020304" pitchFamily="18" charset="0"/>
              </a:rPr>
              <a:t>点的新路径的长度，即这条路径从</a:t>
            </a:r>
            <a:r>
              <a:rPr lang="en-US" altLang="zh-CN" sz="4400" dirty="0" err="1">
                <a:latin typeface="Times New Roman" panose="02020603050405020304" pitchFamily="18" charset="0"/>
                <a:cs typeface="Times New Roman" panose="02020603050405020304" pitchFamily="18" charset="0"/>
              </a:rPr>
              <a:t>i</a:t>
            </a:r>
            <a:r>
              <a:rPr lang="zh-CN" altLang="en-US" sz="4400" dirty="0">
                <a:latin typeface="Times New Roman" panose="02020603050405020304" pitchFamily="18" charset="0"/>
                <a:cs typeface="Times New Roman" panose="02020603050405020304" pitchFamily="18" charset="0"/>
              </a:rPr>
              <a:t>出发，先到</a:t>
            </a:r>
            <a:r>
              <a:rPr lang="en-US" altLang="zh-CN" sz="4400" dirty="0">
                <a:latin typeface="Times New Roman" panose="02020603050405020304" pitchFamily="18" charset="0"/>
                <a:cs typeface="Times New Roman" panose="02020603050405020304" pitchFamily="18" charset="0"/>
              </a:rPr>
              <a:t>k</a:t>
            </a:r>
            <a:r>
              <a:rPr lang="zh-CN" altLang="en-US" sz="4400" dirty="0">
                <a:latin typeface="Times New Roman" panose="02020603050405020304" pitchFamily="18" charset="0"/>
                <a:cs typeface="Times New Roman" panose="02020603050405020304" pitchFamily="18" charset="0"/>
              </a:rPr>
              <a:t>，再从</a:t>
            </a:r>
            <a:r>
              <a:rPr lang="en-US" altLang="zh-CN" sz="4400" dirty="0">
                <a:latin typeface="Times New Roman" panose="02020603050405020304" pitchFamily="18" charset="0"/>
                <a:cs typeface="Times New Roman" panose="02020603050405020304" pitchFamily="18" charset="0"/>
              </a:rPr>
              <a:t>k</a:t>
            </a:r>
            <a:r>
              <a:rPr lang="zh-CN" altLang="en-US" sz="4400" dirty="0">
                <a:latin typeface="Times New Roman" panose="02020603050405020304" pitchFamily="18" charset="0"/>
                <a:cs typeface="Times New Roman" panose="02020603050405020304" pitchFamily="18" charset="0"/>
              </a:rPr>
              <a:t>到终点</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a:t>
            </a:r>
            <a:endParaRPr lang="en-US" altLang="zh-CN" sz="4400"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sz="4400" dirty="0">
                <a:latin typeface="Times New Roman" panose="02020603050405020304" pitchFamily="18" charset="0"/>
                <a:cs typeface="Times New Roman" panose="02020603050405020304" pitchFamily="18" charset="0"/>
              </a:rPr>
              <a:t>比较：不经过</a:t>
            </a:r>
            <a:r>
              <a:rPr lang="en-US" altLang="zh-CN" sz="4400" dirty="0">
                <a:latin typeface="Times New Roman" panose="02020603050405020304" pitchFamily="18" charset="0"/>
                <a:cs typeface="Times New Roman" panose="02020603050405020304" pitchFamily="18" charset="0"/>
              </a:rPr>
              <a:t>k</a:t>
            </a:r>
            <a:r>
              <a:rPr lang="zh-CN" altLang="en-US" sz="4400" dirty="0">
                <a:latin typeface="Times New Roman" panose="02020603050405020304" pitchFamily="18" charset="0"/>
                <a:cs typeface="Times New Roman" panose="02020603050405020304" pitchFamily="18" charset="0"/>
              </a:rPr>
              <a:t>的最短路径</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[k-1][</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和经过</a:t>
            </a:r>
            <a:r>
              <a:rPr lang="en-US" altLang="zh-CN" sz="4400" dirty="0">
                <a:latin typeface="Times New Roman" panose="02020603050405020304" pitchFamily="18" charset="0"/>
                <a:cs typeface="Times New Roman" panose="02020603050405020304" pitchFamily="18" charset="0"/>
              </a:rPr>
              <a:t>k</a:t>
            </a:r>
            <a:r>
              <a:rPr lang="zh-CN" altLang="en-US" sz="4400" dirty="0">
                <a:latin typeface="Times New Roman" panose="02020603050405020304" pitchFamily="18" charset="0"/>
                <a:cs typeface="Times New Roman" panose="02020603050405020304" pitchFamily="18" charset="0"/>
              </a:rPr>
              <a:t>的新路径，较小者就是新的</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a:t>
            </a:r>
          </a:p>
        </p:txBody>
      </p:sp>
      <p:pic>
        <p:nvPicPr>
          <p:cNvPr id="2050" name="Picture 2" descr="C:\Users\ECUST\AppData\Local\Temp\ksohtml9608\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11576" y="4757103"/>
            <a:ext cx="7097157" cy="453929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8755761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190473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992"/>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计算步骤</a:t>
              </a:r>
            </a:p>
          </p:txBody>
        </p:sp>
      </p:grpSp>
      <p:sp>
        <p:nvSpPr>
          <p:cNvPr id="10" name="内容占位符 2"/>
          <p:cNvSpPr txBox="1">
            <a:spLocks/>
          </p:cNvSpPr>
          <p:nvPr/>
        </p:nvSpPr>
        <p:spPr>
          <a:xfrm>
            <a:off x="1295400" y="3622132"/>
            <a:ext cx="13601701" cy="8713032"/>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en-US" altLang="zh-CN" sz="4400" dirty="0">
                <a:latin typeface="Times New Roman" panose="02020603050405020304" pitchFamily="18" charset="0"/>
                <a:cs typeface="Times New Roman" panose="02020603050405020304" pitchFamily="18" charset="0"/>
              </a:rPr>
              <a:t>k</a:t>
            </a:r>
            <a:r>
              <a:rPr lang="zh-CN" altLang="en-US" sz="4400" dirty="0">
                <a:latin typeface="Times New Roman" panose="02020603050405020304" pitchFamily="18" charset="0"/>
                <a:cs typeface="Times New Roman" panose="02020603050405020304" pitchFamily="18" charset="0"/>
              </a:rPr>
              <a:t>从</a:t>
            </a:r>
            <a:r>
              <a:rPr lang="en-US" altLang="zh-CN" sz="4400" dirty="0">
                <a:latin typeface="Times New Roman" panose="02020603050405020304" pitchFamily="18" charset="0"/>
                <a:cs typeface="Times New Roman" panose="02020603050405020304" pitchFamily="18" charset="0"/>
              </a:rPr>
              <a:t>1</a:t>
            </a:r>
            <a:r>
              <a:rPr lang="zh-CN" altLang="en-US" sz="4400" dirty="0">
                <a:latin typeface="Times New Roman" panose="02020603050405020304" pitchFamily="18" charset="0"/>
                <a:cs typeface="Times New Roman" panose="02020603050405020304" pitchFamily="18" charset="0"/>
              </a:rPr>
              <a:t>逐步扩展到</a:t>
            </a:r>
            <a:r>
              <a:rPr lang="en-US" altLang="zh-CN" sz="4400" dirty="0">
                <a:latin typeface="Times New Roman" panose="02020603050405020304" pitchFamily="18" charset="0"/>
                <a:cs typeface="Times New Roman" panose="02020603050405020304" pitchFamily="18" charset="0"/>
              </a:rPr>
              <a:t>n</a:t>
            </a:r>
            <a:r>
              <a:rPr lang="zh-CN" altLang="en-US" sz="4400" dirty="0">
                <a:latin typeface="Times New Roman" panose="02020603050405020304" pitchFamily="18" charset="0"/>
                <a:cs typeface="Times New Roman" panose="02020603050405020304" pitchFamily="18" charset="0"/>
              </a:rPr>
              <a:t>：最后得到的</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[n][</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是点对</a:t>
            </a:r>
            <a:r>
              <a:rPr lang="en-US" altLang="zh-CN" sz="4400" dirty="0" err="1">
                <a:latin typeface="Times New Roman" panose="02020603050405020304" pitchFamily="18" charset="0"/>
                <a:cs typeface="Times New Roman" panose="02020603050405020304" pitchFamily="18" charset="0"/>
              </a:rPr>
              <a:t>i</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之间的最短路径长度。</a:t>
            </a:r>
            <a:endParaRPr lang="en-US" altLang="zh-CN" sz="4400"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sz="4400" dirty="0">
                <a:latin typeface="Times New Roman" panose="02020603050405020304" pitchFamily="18" charset="0"/>
                <a:cs typeface="Times New Roman" panose="02020603050405020304" pitchFamily="18" charset="0"/>
              </a:rPr>
              <a:t>初值</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[0][</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：若</a:t>
            </a:r>
            <a:r>
              <a:rPr lang="en-US" altLang="zh-CN" sz="4400" dirty="0" err="1">
                <a:latin typeface="Times New Roman" panose="02020603050405020304" pitchFamily="18" charset="0"/>
                <a:cs typeface="Times New Roman" panose="02020603050405020304" pitchFamily="18" charset="0"/>
              </a:rPr>
              <a:t>i</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是直连的，就是它们的边长；若不直连，赋值为无穷大。</a:t>
            </a:r>
          </a:p>
          <a:p>
            <a:pPr>
              <a:lnSpc>
                <a:spcPct val="150000"/>
              </a:lnSpc>
              <a:spcBef>
                <a:spcPts val="0"/>
              </a:spcBef>
            </a:pPr>
            <a:r>
              <a:rPr lang="en-US" altLang="zh-CN" sz="4400" dirty="0" err="1">
                <a:latin typeface="Times New Roman" panose="02020603050405020304" pitchFamily="18" charset="0"/>
                <a:cs typeface="Times New Roman" panose="02020603050405020304" pitchFamily="18" charset="0"/>
              </a:rPr>
              <a:t>i</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j</a:t>
            </a:r>
            <a:r>
              <a:rPr lang="zh-CN" altLang="en-US" sz="4400" dirty="0">
                <a:latin typeface="Times New Roman" panose="02020603050405020304" pitchFamily="18" charset="0"/>
                <a:cs typeface="Times New Roman" panose="02020603050405020304" pitchFamily="18" charset="0"/>
              </a:rPr>
              <a:t>是任意点对：计算结束后得到了所有点对之间的最短路。</a:t>
            </a:r>
          </a:p>
        </p:txBody>
      </p:sp>
      <p:pic>
        <p:nvPicPr>
          <p:cNvPr id="9" name="Picture 2" descr="C:\Users\ECUST\AppData\Local\Temp\ksohtml9608\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11576" y="4757103"/>
            <a:ext cx="7097157" cy="453929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5692242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10.1 </a:t>
              </a:r>
              <a:r>
                <a:rPr lang="zh-CN" altLang="en-US" sz="5600" b="1" spc="600" dirty="0" smtClean="0">
                  <a:solidFill>
                    <a:schemeClr val="bg1"/>
                  </a:solidFill>
                  <a:latin typeface="宋体" panose="02010600030101010101" pitchFamily="2" charset="-122"/>
                  <a:ea typeface="宋体" panose="02010600030101010101" pitchFamily="2" charset="-122"/>
                </a:rPr>
                <a:t>图</a:t>
              </a:r>
              <a:r>
                <a:rPr lang="zh-CN" altLang="en-US" sz="5600" b="1" spc="600" dirty="0">
                  <a:solidFill>
                    <a:schemeClr val="bg1"/>
                  </a:solidFill>
                  <a:latin typeface="宋体" panose="02010600030101010101" pitchFamily="2" charset="-122"/>
                  <a:ea typeface="宋体" panose="02010600030101010101" pitchFamily="2" charset="-122"/>
                </a:rPr>
                <a:t>的基本概念</a:t>
              </a:r>
            </a:p>
          </p:txBody>
        </p:sp>
      </p:grpSp>
      <p:sp>
        <p:nvSpPr>
          <p:cNvPr id="2" name="文本框 1" descr="7b0a202020202262756c6c6574223a20227b5c2263617465676f727949645c223a31303030352c5c2274656d706c61746549645c223a32303233313332387d220a7d0a"/>
          <p:cNvSpPr txBox="1"/>
          <p:nvPr/>
        </p:nvSpPr>
        <p:spPr>
          <a:xfrm>
            <a:off x="1004997" y="3855271"/>
            <a:ext cx="21909046" cy="3010824"/>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图：由点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(node</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，或者</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vertex)</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和连接点的边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(edge)</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组成。</a:t>
            </a:r>
          </a:p>
          <a:p>
            <a:pPr marL="571500" indent="-571500" algn="l">
              <a:lnSpc>
                <a:spcPct val="150000"/>
              </a:lnSpc>
              <a:buFont typeface="Arial" panose="020B0604020202020204" pitchFamily="34" charset="0"/>
              <a:buChar char="•"/>
            </a:pP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图是点和边构成的网。</a:t>
            </a:r>
          </a:p>
        </p:txBody>
      </p:sp>
      <p:pic>
        <p:nvPicPr>
          <p:cNvPr id="3" name="图片 2"/>
          <p:cNvPicPr>
            <a:picLocks noChangeAspect="1"/>
          </p:cNvPicPr>
          <p:nvPr/>
        </p:nvPicPr>
        <p:blipFill>
          <a:blip r:embed="rId5"/>
          <a:stretch>
            <a:fillRect/>
          </a:stretch>
        </p:blipFill>
        <p:spPr>
          <a:xfrm>
            <a:off x="9753600" y="7300912"/>
            <a:ext cx="6648450" cy="3856620"/>
          </a:xfrm>
          <a:prstGeom prst="rect">
            <a:avLst/>
          </a:prstGeom>
        </p:spPr>
      </p:pic>
    </p:spTree>
    <p:custDataLst>
      <p:tags r:id="rId1"/>
    </p:custDataLst>
    <p:extLst>
      <p:ext uri="{BB962C8B-B14F-4D97-AF65-F5344CB8AC3E}">
        <p14:creationId xmlns:p14="http://schemas.microsoft.com/office/powerpoint/2010/main" val="233374116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190473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992"/>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方程的简化</a:t>
              </a:r>
            </a:p>
          </p:txBody>
        </p:sp>
      </p:grpSp>
      <p:sp>
        <p:nvSpPr>
          <p:cNvPr id="10" name="内容占位符 2"/>
          <p:cNvSpPr txBox="1">
            <a:spLocks/>
          </p:cNvSpPr>
          <p:nvPr/>
        </p:nvSpPr>
        <p:spPr>
          <a:xfrm>
            <a:off x="1981203" y="2745832"/>
            <a:ext cx="20684245" cy="3483520"/>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 = min(</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[k-1][</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 </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[k-1][</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][k] + </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[k-1][k][j])</a:t>
            </a:r>
          </a:p>
          <a:p>
            <a:pPr marL="0" indent="0">
              <a:lnSpc>
                <a:spcPct val="150000"/>
              </a:lnSpc>
              <a:spcBef>
                <a:spcPts val="0"/>
              </a:spcBef>
              <a:buNone/>
            </a:pPr>
            <a:r>
              <a:rPr lang="zh-CN" altLang="en-US" sz="4400" dirty="0">
                <a:latin typeface="Times New Roman" panose="02020603050405020304" pitchFamily="18" charset="0"/>
                <a:cs typeface="Times New Roman" panose="02020603050405020304" pitchFamily="18" charset="0"/>
              </a:rPr>
              <a:t>用滚动数组简化：</a:t>
            </a:r>
            <a:endParaRPr lang="en-US" altLang="zh-CN" sz="4400" dirty="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en-US" altLang="zh-CN" sz="4400" dirty="0">
                <a:latin typeface="Times New Roman" panose="02020603050405020304" pitchFamily="18" charset="0"/>
                <a:cs typeface="Times New Roman" panose="02020603050405020304" pitchFamily="18" charset="0"/>
              </a:rPr>
              <a:t> </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 = min(</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][j], </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a:t>
            </a:r>
            <a:r>
              <a:rPr lang="en-US" altLang="zh-CN" sz="4400" dirty="0" err="1">
                <a:latin typeface="Times New Roman" panose="02020603050405020304" pitchFamily="18" charset="0"/>
                <a:cs typeface="Times New Roman" panose="02020603050405020304" pitchFamily="18" charset="0"/>
              </a:rPr>
              <a:t>i</a:t>
            </a:r>
            <a:r>
              <a:rPr lang="en-US" altLang="zh-CN" sz="4400" dirty="0">
                <a:latin typeface="Times New Roman" panose="02020603050405020304" pitchFamily="18" charset="0"/>
                <a:cs typeface="Times New Roman" panose="02020603050405020304" pitchFamily="18" charset="0"/>
              </a:rPr>
              <a:t>][k] + </a:t>
            </a:r>
            <a:r>
              <a:rPr lang="en-US" altLang="zh-CN" sz="4400" dirty="0" err="1">
                <a:latin typeface="Times New Roman" panose="02020603050405020304" pitchFamily="18" charset="0"/>
                <a:cs typeface="Times New Roman" panose="02020603050405020304" pitchFamily="18" charset="0"/>
              </a:rPr>
              <a:t>dp</a:t>
            </a:r>
            <a:r>
              <a:rPr lang="en-US" altLang="zh-CN" sz="4400" dirty="0">
                <a:latin typeface="Times New Roman" panose="02020603050405020304" pitchFamily="18" charset="0"/>
                <a:cs typeface="Times New Roman" panose="02020603050405020304" pitchFamily="18" charset="0"/>
              </a:rPr>
              <a:t>[k][j])</a:t>
            </a:r>
          </a:p>
          <a:p>
            <a:pPr marL="0" indent="0">
              <a:lnSpc>
                <a:spcPct val="150000"/>
              </a:lnSpc>
              <a:spcBef>
                <a:spcPts val="0"/>
              </a:spcBef>
              <a:buNone/>
            </a:pPr>
            <a:endParaRPr lang="en-US" altLang="zh-CN" sz="4400" dirty="0">
              <a:latin typeface="Times New Roman" panose="02020603050405020304" pitchFamily="18" charset="0"/>
              <a:cs typeface="Times New Roman" panose="02020603050405020304" pitchFamily="18" charset="0"/>
            </a:endParaRPr>
          </a:p>
        </p:txBody>
      </p:sp>
      <p:pic>
        <p:nvPicPr>
          <p:cNvPr id="9" name="图片 8"/>
          <p:cNvPicPr/>
          <p:nvPr/>
        </p:nvPicPr>
        <p:blipFill>
          <a:blip r:embed="rId5">
            <a:lum bright="34000" contrast="-8000"/>
          </a:blip>
          <a:srcRect l="20046" t="6270" r="19548" b="5808"/>
          <a:stretch>
            <a:fillRect/>
          </a:stretch>
        </p:blipFill>
        <p:spPr>
          <a:xfrm rot="5400000">
            <a:off x="9945960" y="1767603"/>
            <a:ext cx="5029200" cy="15648155"/>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5558768" y="7410769"/>
            <a:ext cx="14091307" cy="4154984"/>
          </a:xfrm>
          <a:prstGeom prst="rect">
            <a:avLst/>
          </a:prstGeom>
          <a:noFill/>
          <a:ln>
            <a:noFill/>
          </a:ln>
        </p:spPr>
        <p:txBody>
          <a:bodyPr wrap="square" rtlCol="0">
            <a:spAutoFit/>
          </a:bodyPr>
          <a:lstStyle/>
          <a:p>
            <a:pPr algn="l"/>
            <a:r>
              <a:rPr lang="en-US" altLang="zh-CN" sz="4400" dirty="0" err="1">
                <a:solidFill>
                  <a:schemeClr val="tx1"/>
                </a:solidFill>
                <a:latin typeface="宋体" panose="02010600030101010101" pitchFamily="2" charset="-122"/>
                <a:ea typeface="宋体" panose="02010600030101010101" pitchFamily="2" charset="-122"/>
              </a:rPr>
              <a:t>def</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floyd</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for k in range(1, n + 1):</a:t>
            </a:r>
          </a:p>
          <a:p>
            <a:pPr algn="l"/>
            <a:r>
              <a:rPr lang="en-US" altLang="zh-CN" sz="4400" dirty="0">
                <a:solidFill>
                  <a:schemeClr val="tx1"/>
                </a:solidFill>
                <a:latin typeface="宋体" panose="02010600030101010101" pitchFamily="2" charset="-122"/>
                <a:ea typeface="宋体" panose="02010600030101010101" pitchFamily="2" charset="-122"/>
              </a:rPr>
              <a:t>        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range(1, n + 1):</a:t>
            </a:r>
          </a:p>
          <a:p>
            <a:pPr algn="l"/>
            <a:r>
              <a:rPr lang="en-US" altLang="zh-CN" sz="4400" dirty="0">
                <a:solidFill>
                  <a:schemeClr val="tx1"/>
                </a:solidFill>
                <a:latin typeface="宋体" panose="02010600030101010101" pitchFamily="2" charset="-122"/>
                <a:ea typeface="宋体" panose="02010600030101010101" pitchFamily="2" charset="-122"/>
              </a:rPr>
              <a:t>            for j in range(1, n + 1):</a:t>
            </a:r>
          </a:p>
          <a:p>
            <a:pPr algn="l"/>
            <a:r>
              <a:rPr lang="en-US" altLang="zh-CN" sz="4400" dirty="0">
                <a:solidFill>
                  <a:schemeClr val="tx1"/>
                </a:solidFill>
                <a:latin typeface="宋体" panose="02010600030101010101" pitchFamily="2" charset="-122"/>
                <a:ea typeface="宋体" panose="02010600030101010101" pitchFamily="2" charset="-122"/>
              </a:rPr>
              <a:t>                if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][k]+</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[k][j]&lt;</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][j]:</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][j] =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][k]+</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[k][j]</a:t>
            </a:r>
          </a:p>
        </p:txBody>
      </p:sp>
    </p:spTree>
    <p:custDataLst>
      <p:tags r:id="rId1"/>
    </p:custDataLst>
    <p:extLst>
      <p:ext uri="{BB962C8B-B14F-4D97-AF65-F5344CB8AC3E}">
        <p14:creationId xmlns:p14="http://schemas.microsoft.com/office/powerpoint/2010/main" val="1618315987"/>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190473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992"/>
            </a:xfrm>
            <a:prstGeom prst="rect">
              <a:avLst/>
            </a:prstGeom>
            <a:noFill/>
          </p:spPr>
          <p:txBody>
            <a:bodyPr wrap="square">
              <a:spAutoFit/>
            </a:bodyPr>
            <a:lstStyle/>
            <a:p>
              <a:pPr algn="l"/>
              <a:r>
                <a:rPr lang="en-US" altLang="zh-CN" sz="5600" b="1" spc="600" dirty="0">
                  <a:solidFill>
                    <a:schemeClr val="bg1"/>
                  </a:solidFill>
                  <a:latin typeface="宋体" panose="02010600030101010101" pitchFamily="2" charset="-122"/>
                  <a:ea typeface="宋体" panose="02010600030101010101" pitchFamily="2" charset="-122"/>
                </a:rPr>
                <a:t>Floyd</a:t>
              </a:r>
              <a:r>
                <a:rPr lang="zh-CN" altLang="en-US" sz="5600" b="1" spc="600" dirty="0">
                  <a:solidFill>
                    <a:schemeClr val="bg1"/>
                  </a:solidFill>
                  <a:latin typeface="宋体" panose="02010600030101010101" pitchFamily="2" charset="-122"/>
                  <a:ea typeface="宋体" panose="02010600030101010101" pitchFamily="2" charset="-122"/>
                </a:rPr>
                <a:t>算法总结</a:t>
              </a:r>
            </a:p>
          </p:txBody>
        </p:sp>
      </p:grpSp>
      <p:sp>
        <p:nvSpPr>
          <p:cNvPr id="10" name="内容占位符 2"/>
          <p:cNvSpPr txBox="1">
            <a:spLocks/>
          </p:cNvSpPr>
          <p:nvPr/>
        </p:nvSpPr>
        <p:spPr>
          <a:xfrm>
            <a:off x="2000251" y="3641180"/>
            <a:ext cx="20684245" cy="938902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a:t>（</a:t>
            </a:r>
            <a:r>
              <a:rPr lang="en-US" altLang="zh-CN" sz="4000" dirty="0"/>
              <a:t>1</a:t>
            </a:r>
            <a:r>
              <a:rPr lang="zh-CN" altLang="en-US" sz="4000" dirty="0"/>
              <a:t>）在一次计算后求得所有结点之间的最短距离。</a:t>
            </a:r>
          </a:p>
          <a:p>
            <a:pPr marL="0" indent="0">
              <a:lnSpc>
                <a:spcPct val="150000"/>
              </a:lnSpc>
              <a:spcBef>
                <a:spcPts val="0"/>
              </a:spcBef>
              <a:buNone/>
            </a:pPr>
            <a:r>
              <a:rPr lang="zh-CN" altLang="en-US" sz="4000" dirty="0"/>
              <a:t>（</a:t>
            </a:r>
            <a:r>
              <a:rPr lang="en-US" altLang="zh-CN" sz="4000" dirty="0"/>
              <a:t>2</a:t>
            </a:r>
            <a:r>
              <a:rPr lang="zh-CN" altLang="en-US" sz="4000" dirty="0"/>
              <a:t>）代码极其简单，是最简单的最短路算法。</a:t>
            </a:r>
          </a:p>
          <a:p>
            <a:pPr marL="0" indent="0">
              <a:lnSpc>
                <a:spcPct val="150000"/>
              </a:lnSpc>
              <a:spcBef>
                <a:spcPts val="0"/>
              </a:spcBef>
              <a:buNone/>
            </a:pPr>
            <a:r>
              <a:rPr lang="zh-CN" altLang="en-US" sz="4000" dirty="0"/>
              <a:t>（</a:t>
            </a:r>
            <a:r>
              <a:rPr lang="en-US" altLang="zh-CN" sz="4000" dirty="0"/>
              <a:t>3</a:t>
            </a:r>
            <a:r>
              <a:rPr lang="zh-CN" altLang="en-US" sz="4000" dirty="0"/>
              <a:t>）效率低下，计算复杂度是</a:t>
            </a:r>
            <a:r>
              <a:rPr lang="en-US" altLang="zh-CN" sz="4000" dirty="0"/>
              <a:t>O(n</a:t>
            </a:r>
            <a:r>
              <a:rPr lang="en-US" altLang="zh-CN" sz="4000" baseline="30000" dirty="0"/>
              <a:t>3</a:t>
            </a:r>
            <a:r>
              <a:rPr lang="en-US" altLang="zh-CN" sz="4000" dirty="0"/>
              <a:t>)</a:t>
            </a:r>
            <a:r>
              <a:rPr lang="zh-CN" altLang="en-US" sz="4000" dirty="0"/>
              <a:t>，只能用于</a:t>
            </a:r>
            <a:r>
              <a:rPr lang="en-US" altLang="zh-CN" sz="4000" dirty="0"/>
              <a:t>n &lt; 300</a:t>
            </a:r>
            <a:r>
              <a:rPr lang="zh-CN" altLang="en-US" sz="4000" dirty="0"/>
              <a:t>的小规模的图。</a:t>
            </a:r>
          </a:p>
          <a:p>
            <a:pPr marL="0" indent="0">
              <a:lnSpc>
                <a:spcPct val="150000"/>
              </a:lnSpc>
              <a:spcBef>
                <a:spcPts val="0"/>
              </a:spcBef>
              <a:buNone/>
            </a:pPr>
            <a:r>
              <a:rPr lang="zh-CN" altLang="en-US" sz="4000" dirty="0"/>
              <a:t>（</a:t>
            </a:r>
            <a:r>
              <a:rPr lang="en-US" altLang="zh-CN" sz="4000" dirty="0"/>
              <a:t>4</a:t>
            </a:r>
            <a:r>
              <a:rPr lang="zh-CN" altLang="en-US" sz="4000" dirty="0"/>
              <a:t>）存图用邻接矩阵</a:t>
            </a:r>
            <a:r>
              <a:rPr lang="en-US" altLang="zh-CN" sz="4000" dirty="0" err="1"/>
              <a:t>dp</a:t>
            </a:r>
            <a:r>
              <a:rPr lang="en-US" altLang="zh-CN" sz="4000" dirty="0"/>
              <a:t>[][]</a:t>
            </a:r>
            <a:r>
              <a:rPr lang="zh-CN" altLang="en-US" sz="4000" dirty="0"/>
              <a:t> 。因为</a:t>
            </a:r>
            <a:r>
              <a:rPr lang="en-US" altLang="zh-CN" sz="4000" dirty="0"/>
              <a:t>Floyd</a:t>
            </a:r>
            <a:r>
              <a:rPr lang="zh-CN" altLang="en-US" sz="4000" dirty="0"/>
              <a:t>算法计算的结果是所有点对之间的最短路，本身就需要</a:t>
            </a:r>
            <a:r>
              <a:rPr lang="en-US" altLang="zh-CN" sz="4000" dirty="0"/>
              <a:t>n</a:t>
            </a:r>
            <a:r>
              <a:rPr lang="en-US" altLang="zh-CN" sz="4000" baseline="30000" dirty="0"/>
              <a:t>2</a:t>
            </a:r>
            <a:r>
              <a:rPr lang="zh-CN" altLang="en-US" sz="4000" dirty="0"/>
              <a:t>的空间，用矩阵存储最合适。</a:t>
            </a:r>
          </a:p>
        </p:txBody>
      </p:sp>
    </p:spTree>
    <p:custDataLst>
      <p:tags r:id="rId1"/>
    </p:custDataLst>
    <p:extLst>
      <p:ext uri="{BB962C8B-B14F-4D97-AF65-F5344CB8AC3E}">
        <p14:creationId xmlns:p14="http://schemas.microsoft.com/office/powerpoint/2010/main" val="429256058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fade">
                                      <p:cBhvr>
                                        <p:cTn id="17"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190473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992"/>
            </a:xfrm>
            <a:prstGeom prst="rect">
              <a:avLst/>
            </a:prstGeom>
            <a:noFill/>
          </p:spPr>
          <p:txBody>
            <a:bodyPr wrap="square">
              <a:spAutoFit/>
            </a:bodyPr>
            <a:lstStyle/>
            <a:p>
              <a:pPr algn="l"/>
              <a:r>
                <a:rPr lang="en-US" altLang="zh-CN" sz="5600" b="1" spc="600" dirty="0">
                  <a:solidFill>
                    <a:schemeClr val="bg1"/>
                  </a:solidFill>
                  <a:latin typeface="宋体" panose="02010600030101010101" pitchFamily="2" charset="-122"/>
                  <a:ea typeface="宋体" panose="02010600030101010101" pitchFamily="2" charset="-122"/>
                </a:rPr>
                <a:t>Floyd</a:t>
              </a:r>
              <a:r>
                <a:rPr lang="zh-CN" altLang="en-US" sz="5600" b="1" spc="600" dirty="0">
                  <a:solidFill>
                    <a:schemeClr val="bg1"/>
                  </a:solidFill>
                  <a:latin typeface="宋体" panose="02010600030101010101" pitchFamily="2" charset="-122"/>
                  <a:ea typeface="宋体" panose="02010600030101010101" pitchFamily="2" charset="-122"/>
                </a:rPr>
                <a:t>算法总结</a:t>
              </a:r>
            </a:p>
          </p:txBody>
        </p:sp>
      </p:grpSp>
      <p:sp>
        <p:nvSpPr>
          <p:cNvPr id="10" name="内容占位符 2"/>
          <p:cNvSpPr txBox="1">
            <a:spLocks/>
          </p:cNvSpPr>
          <p:nvPr/>
        </p:nvSpPr>
        <p:spPr>
          <a:xfrm>
            <a:off x="1981203" y="2745831"/>
            <a:ext cx="20684245" cy="938902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a:latin typeface="Times New Roman" panose="02020603050405020304" pitchFamily="18" charset="0"/>
                <a:cs typeface="Times New Roman" panose="02020603050405020304" pitchFamily="18" charset="0"/>
              </a:rPr>
              <a:t>（</a:t>
            </a:r>
            <a:r>
              <a:rPr lang="en-US" altLang="zh-CN" sz="4000" dirty="0">
                <a:latin typeface="Times New Roman" panose="02020603050405020304" pitchFamily="18" charset="0"/>
                <a:cs typeface="Times New Roman" panose="02020603050405020304" pitchFamily="18" charset="0"/>
              </a:rPr>
              <a:t>5</a:t>
            </a:r>
            <a:r>
              <a:rPr lang="zh-CN" altLang="en-US" sz="4000" dirty="0">
                <a:latin typeface="Times New Roman" panose="02020603050405020304" pitchFamily="18" charset="0"/>
                <a:cs typeface="Times New Roman" panose="02020603050405020304" pitchFamily="18" charset="0"/>
              </a:rPr>
              <a:t>）能判断负圈。</a:t>
            </a:r>
            <a:endParaRPr lang="en-US" altLang="zh-CN" sz="4000"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sz="4000" dirty="0">
                <a:latin typeface="Times New Roman" panose="02020603050405020304" pitchFamily="18" charset="0"/>
                <a:cs typeface="Times New Roman" panose="02020603050405020304" pitchFamily="18" charset="0"/>
              </a:rPr>
              <a:t>负圈：若图中有权值为负的边，某个经过这个负边的环路，所有边长相加的总长度也是负数，这就是负圈。在这个负圈上每绕一圈，总长度就更小，从而陷入在负圈上兜圈子的死循环。</a:t>
            </a:r>
            <a:endParaRPr lang="en-US" altLang="zh-CN" sz="4000" dirty="0">
              <a:latin typeface="Times New Roman" panose="02020603050405020304" pitchFamily="18" charset="0"/>
              <a:cs typeface="Times New Roman" panose="02020603050405020304" pitchFamily="18" charset="0"/>
            </a:endParaRPr>
          </a:p>
          <a:p>
            <a:pPr>
              <a:lnSpc>
                <a:spcPct val="150000"/>
              </a:lnSpc>
              <a:spcBef>
                <a:spcPts val="0"/>
              </a:spcBef>
            </a:pPr>
            <a:r>
              <a:rPr lang="en-US" altLang="zh-CN" sz="4000" dirty="0">
                <a:latin typeface="Times New Roman" panose="02020603050405020304" pitchFamily="18" charset="0"/>
                <a:cs typeface="Times New Roman" panose="02020603050405020304" pitchFamily="18" charset="0"/>
              </a:rPr>
              <a:t>Floyd</a:t>
            </a:r>
            <a:r>
              <a:rPr lang="zh-CN" altLang="en-US" sz="4000" dirty="0">
                <a:latin typeface="Times New Roman" panose="02020603050405020304" pitchFamily="18" charset="0"/>
                <a:cs typeface="Times New Roman" panose="02020603050405020304" pitchFamily="18" charset="0"/>
              </a:rPr>
              <a:t>算法很容易判断负圈，只要在算法运行过程出现任意一个</a:t>
            </a:r>
            <a:r>
              <a:rPr lang="en-US" altLang="zh-CN" sz="4000" dirty="0" err="1">
                <a:latin typeface="Times New Roman" panose="02020603050405020304" pitchFamily="18" charset="0"/>
                <a:cs typeface="Times New Roman" panose="02020603050405020304" pitchFamily="18" charset="0"/>
              </a:rPr>
              <a:t>dp</a:t>
            </a:r>
            <a:r>
              <a:rPr lang="en-US" altLang="zh-CN" sz="4000" dirty="0">
                <a:latin typeface="Times New Roman" panose="02020603050405020304" pitchFamily="18" charset="0"/>
                <a:cs typeface="Times New Roman" panose="02020603050405020304" pitchFamily="18" charset="0"/>
              </a:rPr>
              <a:t>[</a:t>
            </a:r>
            <a:r>
              <a:rPr lang="en-US" altLang="zh-CN" sz="4000" dirty="0" err="1">
                <a:latin typeface="Times New Roman" panose="02020603050405020304" pitchFamily="18" charset="0"/>
                <a:cs typeface="Times New Roman" panose="02020603050405020304" pitchFamily="18" charset="0"/>
              </a:rPr>
              <a:t>i</a:t>
            </a:r>
            <a:r>
              <a:rPr lang="en-US" altLang="zh-CN" sz="4000" dirty="0">
                <a:latin typeface="Times New Roman" panose="02020603050405020304" pitchFamily="18" charset="0"/>
                <a:cs typeface="Times New Roman" panose="02020603050405020304" pitchFamily="18" charset="0"/>
              </a:rPr>
              <a:t>][</a:t>
            </a:r>
            <a:r>
              <a:rPr lang="en-US" altLang="zh-CN" sz="4000" dirty="0" err="1">
                <a:latin typeface="Times New Roman" panose="02020603050405020304" pitchFamily="18" charset="0"/>
                <a:cs typeface="Times New Roman" panose="02020603050405020304" pitchFamily="18" charset="0"/>
              </a:rPr>
              <a:t>i</a:t>
            </a:r>
            <a:r>
              <a:rPr lang="en-US" altLang="zh-CN" sz="4000" dirty="0">
                <a:latin typeface="Times New Roman" panose="02020603050405020304" pitchFamily="18" charset="0"/>
                <a:cs typeface="Times New Roman" panose="02020603050405020304" pitchFamily="18" charset="0"/>
              </a:rPr>
              <a:t>] &lt; 0</a:t>
            </a:r>
            <a:r>
              <a:rPr lang="zh-CN" altLang="en-US" sz="4000" dirty="0">
                <a:latin typeface="Times New Roman" panose="02020603050405020304" pitchFamily="18" charset="0"/>
                <a:cs typeface="Times New Roman" panose="02020603050405020304" pitchFamily="18" charset="0"/>
              </a:rPr>
              <a:t>就说明有负圈。因为</a:t>
            </a:r>
            <a:r>
              <a:rPr lang="en-US" altLang="zh-CN" sz="4000" dirty="0" err="1">
                <a:latin typeface="Times New Roman" panose="02020603050405020304" pitchFamily="18" charset="0"/>
                <a:cs typeface="Times New Roman" panose="02020603050405020304" pitchFamily="18" charset="0"/>
              </a:rPr>
              <a:t>dp</a:t>
            </a:r>
            <a:r>
              <a:rPr lang="en-US" altLang="zh-CN" sz="4000" dirty="0">
                <a:latin typeface="Times New Roman" panose="02020603050405020304" pitchFamily="18" charset="0"/>
                <a:cs typeface="Times New Roman" panose="02020603050405020304" pitchFamily="18" charset="0"/>
              </a:rPr>
              <a:t>[</a:t>
            </a:r>
            <a:r>
              <a:rPr lang="en-US" altLang="zh-CN" sz="4000" dirty="0" err="1">
                <a:latin typeface="Times New Roman" panose="02020603050405020304" pitchFamily="18" charset="0"/>
                <a:cs typeface="Times New Roman" panose="02020603050405020304" pitchFamily="18" charset="0"/>
              </a:rPr>
              <a:t>i</a:t>
            </a:r>
            <a:r>
              <a:rPr lang="en-US" altLang="zh-CN" sz="4000" dirty="0">
                <a:latin typeface="Times New Roman" panose="02020603050405020304" pitchFamily="18" charset="0"/>
                <a:cs typeface="Times New Roman" panose="02020603050405020304" pitchFamily="18" charset="0"/>
              </a:rPr>
              <a:t>][</a:t>
            </a:r>
            <a:r>
              <a:rPr lang="en-US" altLang="zh-CN" sz="4000" dirty="0" err="1">
                <a:latin typeface="Times New Roman" panose="02020603050405020304" pitchFamily="18" charset="0"/>
                <a:cs typeface="Times New Roman" panose="02020603050405020304" pitchFamily="18" charset="0"/>
              </a:rPr>
              <a:t>i</a:t>
            </a:r>
            <a:r>
              <a:rPr lang="en-US" altLang="zh-CN" sz="4000" dirty="0">
                <a:latin typeface="Times New Roman" panose="02020603050405020304" pitchFamily="18" charset="0"/>
                <a:cs typeface="Times New Roman" panose="02020603050405020304" pitchFamily="18" charset="0"/>
              </a:rPr>
              <a:t>]</a:t>
            </a:r>
            <a:r>
              <a:rPr lang="zh-CN" altLang="en-US" sz="4000" dirty="0">
                <a:latin typeface="Times New Roman" panose="02020603050405020304" pitchFamily="18" charset="0"/>
                <a:cs typeface="Times New Roman" panose="02020603050405020304" pitchFamily="18" charset="0"/>
              </a:rPr>
              <a:t>是从</a:t>
            </a:r>
            <a:r>
              <a:rPr lang="en-US" altLang="zh-CN" sz="4000" dirty="0" err="1">
                <a:latin typeface="Times New Roman" panose="02020603050405020304" pitchFamily="18" charset="0"/>
                <a:cs typeface="Times New Roman" panose="02020603050405020304" pitchFamily="18" charset="0"/>
              </a:rPr>
              <a:t>i</a:t>
            </a:r>
            <a:r>
              <a:rPr lang="zh-CN" altLang="en-US" sz="4000" dirty="0">
                <a:latin typeface="Times New Roman" panose="02020603050405020304" pitchFamily="18" charset="0"/>
                <a:cs typeface="Times New Roman" panose="02020603050405020304" pitchFamily="18" charset="0"/>
              </a:rPr>
              <a:t>出发，经过其他中转点绕一圈回到自己的最短路径，如果小于零，就存在负圈。</a:t>
            </a:r>
          </a:p>
        </p:txBody>
      </p:sp>
    </p:spTree>
    <p:custDataLst>
      <p:tags r:id="rId1"/>
    </p:custDataLst>
    <p:extLst>
      <p:ext uri="{BB962C8B-B14F-4D97-AF65-F5344CB8AC3E}">
        <p14:creationId xmlns:p14="http://schemas.microsoft.com/office/powerpoint/2010/main" val="361901007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1270" y="-9735"/>
            <a:ext cx="24382730" cy="2010539"/>
            <a:chOff x="1" y="53"/>
            <a:chExt cx="38400" cy="9961"/>
          </a:xfrm>
        </p:grpSpPr>
        <p:sp>
          <p:nvSpPr>
            <p:cNvPr id="69" name="矩形: 圆角 2"/>
            <p:cNvSpPr/>
            <p:nvPr userDrawn="1"/>
          </p:nvSpPr>
          <p:spPr>
            <a:xfrm>
              <a:off x="1" y="53"/>
              <a:ext cx="38400" cy="9961"/>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4727"/>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例题： 蓝桥公园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1121 </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476376" y="2745831"/>
            <a:ext cx="20684245" cy="9531896"/>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题目描述</a:t>
            </a:r>
            <a:r>
              <a:rPr lang="en-US" altLang="zh-CN" sz="4400" dirty="0">
                <a:solidFill>
                  <a:srgbClr val="0070C0"/>
                </a:solidFill>
              </a:rPr>
              <a:t>】</a:t>
            </a:r>
            <a:r>
              <a:rPr lang="zh-CN" altLang="en-US" sz="4400" dirty="0"/>
              <a:t>小明来到了蓝桥公园。已知公园有</a:t>
            </a:r>
            <a:r>
              <a:rPr lang="en-US" altLang="zh-CN" sz="4400" dirty="0"/>
              <a:t>N</a:t>
            </a:r>
            <a:r>
              <a:rPr lang="zh-CN" altLang="en-US" sz="4400" dirty="0"/>
              <a:t>个景点，景点和景点之间一共有</a:t>
            </a:r>
            <a:r>
              <a:rPr lang="en-US" altLang="zh-CN" sz="4400" dirty="0"/>
              <a:t>M</a:t>
            </a:r>
            <a:r>
              <a:rPr lang="zh-CN" altLang="en-US" sz="4400" dirty="0"/>
              <a:t>条道路。小明有</a:t>
            </a:r>
            <a:r>
              <a:rPr lang="en-US" altLang="zh-CN" sz="4400" dirty="0"/>
              <a:t>Q</a:t>
            </a:r>
            <a:r>
              <a:rPr lang="zh-CN" altLang="en-US" sz="4400" dirty="0"/>
              <a:t>个观景计划，每个计划包含一个起点</a:t>
            </a:r>
            <a:r>
              <a:rPr lang="en-US" altLang="zh-CN" sz="4400" dirty="0" err="1"/>
              <a:t>st</a:t>
            </a:r>
            <a:r>
              <a:rPr lang="en-US" altLang="zh-CN" sz="4400" dirty="0"/>
              <a:t> </a:t>
            </a:r>
            <a:r>
              <a:rPr lang="zh-CN" altLang="en-US" sz="4400" dirty="0"/>
              <a:t>和一个终点</a:t>
            </a:r>
            <a:r>
              <a:rPr lang="en-US" altLang="zh-CN" sz="4400" dirty="0" err="1"/>
              <a:t>ed</a:t>
            </a:r>
            <a:r>
              <a:rPr lang="zh-CN" altLang="en-US" sz="4400" dirty="0"/>
              <a:t>，表示他想从</a:t>
            </a:r>
            <a:r>
              <a:rPr lang="en-US" altLang="zh-CN" sz="4400" dirty="0" err="1"/>
              <a:t>st</a:t>
            </a:r>
            <a:r>
              <a:rPr lang="zh-CN" altLang="en-US" sz="4400" dirty="0"/>
              <a:t>去到</a:t>
            </a:r>
            <a:r>
              <a:rPr lang="en-US" altLang="zh-CN" sz="4400" dirty="0" err="1"/>
              <a:t>ed</a:t>
            </a:r>
            <a:r>
              <a:rPr lang="zh-CN" altLang="en-US" sz="4400" dirty="0"/>
              <a:t>。但是小明的体力有限，对于每个计划他想走最少的路完成，你可以帮帮他吗？</a:t>
            </a:r>
          </a:p>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输入描述</a:t>
            </a:r>
            <a:r>
              <a:rPr lang="en-US" altLang="zh-CN" sz="4400" dirty="0">
                <a:solidFill>
                  <a:srgbClr val="0070C0"/>
                </a:solidFill>
              </a:rPr>
              <a:t>】</a:t>
            </a:r>
            <a:r>
              <a:rPr lang="zh-CN" altLang="en-US" sz="4400" dirty="0"/>
              <a:t>输入第一行包含三个正整数 </a:t>
            </a:r>
            <a:r>
              <a:rPr lang="en-US" altLang="zh-CN" sz="4400" dirty="0"/>
              <a:t>N,M,Q</a:t>
            </a:r>
            <a:r>
              <a:rPr lang="zh-CN" altLang="en-US" sz="4400" dirty="0"/>
              <a:t>。第</a:t>
            </a:r>
            <a:r>
              <a:rPr lang="en-US" altLang="zh-CN" sz="4400" dirty="0"/>
              <a:t>2</a:t>
            </a:r>
            <a:r>
              <a:rPr lang="zh-CN" altLang="en-US" sz="4400" dirty="0"/>
              <a:t>到</a:t>
            </a:r>
            <a:r>
              <a:rPr lang="en-US" altLang="zh-CN" sz="4400" dirty="0"/>
              <a:t>M+1</a:t>
            </a:r>
            <a:r>
              <a:rPr lang="zh-CN" altLang="en-US" sz="4400" dirty="0"/>
              <a:t>行每行包含三个正整数</a:t>
            </a:r>
            <a:r>
              <a:rPr lang="en-US" altLang="zh-CN" sz="4400" dirty="0" err="1"/>
              <a:t>u,v,w</a:t>
            </a:r>
            <a:r>
              <a:rPr lang="zh-CN" altLang="en-US" sz="4400" dirty="0"/>
              <a:t>，表示 </a:t>
            </a:r>
            <a:r>
              <a:rPr lang="en-US" altLang="zh-CN" sz="4400" dirty="0"/>
              <a:t>u</a:t>
            </a:r>
            <a:r>
              <a:rPr lang="zh-CN" altLang="en-US" sz="4400" dirty="0"/>
              <a:t>、</a:t>
            </a:r>
            <a:r>
              <a:rPr lang="en-US" altLang="zh-CN" sz="4400" dirty="0"/>
              <a:t>v</a:t>
            </a:r>
            <a:r>
              <a:rPr lang="zh-CN" altLang="en-US" sz="4400" dirty="0"/>
              <a:t>之间存在一条距离为</a:t>
            </a:r>
            <a:r>
              <a:rPr lang="en-US" altLang="zh-CN" sz="4400" dirty="0"/>
              <a:t>w</a:t>
            </a:r>
            <a:r>
              <a:rPr lang="zh-CN" altLang="en-US" sz="4400" dirty="0"/>
              <a:t>的路。第</a:t>
            </a:r>
            <a:r>
              <a:rPr lang="en-US" altLang="zh-CN" sz="4400" dirty="0"/>
              <a:t>M+2</a:t>
            </a:r>
            <a:r>
              <a:rPr lang="zh-CN" altLang="en-US" sz="4400" dirty="0"/>
              <a:t>到</a:t>
            </a:r>
            <a:r>
              <a:rPr lang="en-US" altLang="zh-CN" sz="4400" dirty="0"/>
              <a:t>M+Q−1</a:t>
            </a:r>
            <a:r>
              <a:rPr lang="zh-CN" altLang="en-US" sz="4400" dirty="0"/>
              <a:t>行每行包含两个正整数</a:t>
            </a:r>
            <a:r>
              <a:rPr lang="en-US" altLang="zh-CN" sz="4400" dirty="0" err="1"/>
              <a:t>st,ed</a:t>
            </a:r>
            <a:r>
              <a:rPr lang="zh-CN" altLang="en-US" sz="4400" dirty="0"/>
              <a:t>，其含义如题所述。</a:t>
            </a:r>
          </a:p>
          <a:p>
            <a:pPr marL="0" indent="0">
              <a:lnSpc>
                <a:spcPct val="150000"/>
              </a:lnSpc>
              <a:spcBef>
                <a:spcPts val="0"/>
              </a:spcBef>
              <a:buNone/>
            </a:pPr>
            <a:r>
              <a:rPr lang="en-US" altLang="zh-CN" sz="4400" dirty="0"/>
              <a:t>1≤N≤400</a:t>
            </a:r>
            <a:r>
              <a:rPr lang="zh-CN" altLang="en-US" sz="4400" dirty="0"/>
              <a:t>，</a:t>
            </a:r>
            <a:r>
              <a:rPr lang="en-US" altLang="zh-CN" sz="4400" dirty="0"/>
              <a:t>1≤M≤N×(N−1)/2</a:t>
            </a:r>
            <a:r>
              <a:rPr lang="zh-CN" altLang="en-US" sz="4400" dirty="0"/>
              <a:t>，</a:t>
            </a:r>
            <a:r>
              <a:rPr lang="en-US" altLang="zh-CN" sz="4400" dirty="0"/>
              <a:t>Q≤10</a:t>
            </a:r>
            <a:r>
              <a:rPr lang="en-US" altLang="zh-CN" sz="4400" baseline="30000" dirty="0"/>
              <a:t>3</a:t>
            </a:r>
            <a:r>
              <a:rPr lang="zh-CN" altLang="en-US" sz="4400" dirty="0"/>
              <a:t>，</a:t>
            </a:r>
            <a:r>
              <a:rPr lang="en-US" altLang="zh-CN" sz="4400" dirty="0"/>
              <a:t>1≤u,v,st,ed≤n</a:t>
            </a:r>
            <a:r>
              <a:rPr lang="zh-CN" altLang="en-US" sz="4400" dirty="0"/>
              <a:t>，</a:t>
            </a:r>
            <a:r>
              <a:rPr lang="en-US" altLang="zh-CN" sz="4400" dirty="0"/>
              <a:t>1≤w≤10</a:t>
            </a:r>
            <a:r>
              <a:rPr lang="en-US" altLang="zh-CN" sz="4400" baseline="30000" dirty="0"/>
              <a:t>9</a:t>
            </a:r>
          </a:p>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输出描述</a:t>
            </a:r>
            <a:r>
              <a:rPr lang="en-US" altLang="zh-CN" sz="4400" dirty="0">
                <a:solidFill>
                  <a:srgbClr val="0070C0"/>
                </a:solidFill>
              </a:rPr>
              <a:t>】</a:t>
            </a:r>
            <a:r>
              <a:rPr lang="zh-CN" altLang="en-US" sz="4400" dirty="0"/>
              <a:t>输出共</a:t>
            </a:r>
            <a:r>
              <a:rPr lang="en-US" altLang="zh-CN" sz="4400" dirty="0"/>
              <a:t>Q</a:t>
            </a:r>
            <a:r>
              <a:rPr lang="zh-CN" altLang="en-US" sz="4400" dirty="0"/>
              <a:t>行，对应输入数据中的查询。若无法从</a:t>
            </a:r>
            <a:r>
              <a:rPr lang="en-US" altLang="zh-CN" sz="4400" dirty="0" err="1"/>
              <a:t>st</a:t>
            </a:r>
            <a:r>
              <a:rPr lang="zh-CN" altLang="en-US" sz="4400" dirty="0"/>
              <a:t>到达</a:t>
            </a:r>
            <a:r>
              <a:rPr lang="en-US" altLang="zh-CN" sz="4400" dirty="0" err="1"/>
              <a:t>ed</a:t>
            </a:r>
            <a:r>
              <a:rPr lang="zh-CN" altLang="en-US" sz="4400" dirty="0"/>
              <a:t>则输出−</a:t>
            </a:r>
            <a:r>
              <a:rPr lang="en-US" altLang="zh-CN" sz="4400" dirty="0"/>
              <a:t>1</a:t>
            </a:r>
            <a:r>
              <a:rPr lang="zh-CN" altLang="en-US" sz="4400" dirty="0"/>
              <a:t>。</a:t>
            </a:r>
          </a:p>
        </p:txBody>
      </p:sp>
    </p:spTree>
    <p:custDataLst>
      <p:tags r:id="rId1"/>
    </p:custDataLst>
    <p:extLst>
      <p:ext uri="{BB962C8B-B14F-4D97-AF65-F5344CB8AC3E}">
        <p14:creationId xmlns:p14="http://schemas.microsoft.com/office/powerpoint/2010/main" val="973039223"/>
      </p:ext>
    </p:extLst>
  </p:cSld>
  <p:clrMapOvr>
    <a:masterClrMapping/>
  </p:clrMapOvr>
  <p:transition spd="slow" advClick="0" advTm="1000">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10" name="内容占位符 2"/>
          <p:cNvSpPr txBox="1">
            <a:spLocks/>
          </p:cNvSpPr>
          <p:nvPr/>
        </p:nvSpPr>
        <p:spPr>
          <a:xfrm>
            <a:off x="142876" y="2973911"/>
            <a:ext cx="4797805" cy="8713032"/>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a:latin typeface="Times New Roman" panose="02020603050405020304" pitchFamily="18" charset="0"/>
                <a:cs typeface="Times New Roman" panose="02020603050405020304" pitchFamily="18" charset="0"/>
              </a:rPr>
              <a:t>边</a:t>
            </a:r>
            <a:r>
              <a:rPr lang="en-US" altLang="zh-CN" sz="4000" dirty="0">
                <a:latin typeface="Times New Roman" panose="02020603050405020304" pitchFamily="18" charset="0"/>
                <a:cs typeface="Times New Roman" panose="02020603050405020304" pitchFamily="18" charset="0"/>
              </a:rPr>
              <a:t>1 ≤ M ≤ N×(N−1)/2</a:t>
            </a:r>
            <a:r>
              <a:rPr lang="zh-CN" altLang="en-US" sz="4000" dirty="0">
                <a:latin typeface="Times New Roman" panose="02020603050405020304" pitchFamily="18" charset="0"/>
                <a:cs typeface="Times New Roman" panose="02020603050405020304" pitchFamily="18" charset="0"/>
              </a:rPr>
              <a:t>，稠密图。</a:t>
            </a:r>
            <a:endParaRPr lang="en-US" altLang="zh-CN" sz="4000" dirty="0">
              <a:latin typeface="Times New Roman" panose="02020603050405020304" pitchFamily="18" charset="0"/>
              <a:cs typeface="Times New Roman" panose="02020603050405020304" pitchFamily="18" charset="0"/>
            </a:endParaRPr>
          </a:p>
          <a:p>
            <a:pPr marL="0" indent="0">
              <a:lnSpc>
                <a:spcPct val="150000"/>
              </a:lnSpc>
              <a:spcBef>
                <a:spcPts val="0"/>
              </a:spcBef>
              <a:buNone/>
            </a:pPr>
            <a:endParaRPr lang="en-US" altLang="zh-CN" sz="4000" dirty="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zh-CN" altLang="en-US" sz="4000" dirty="0">
                <a:latin typeface="Times New Roman" panose="02020603050405020304" pitchFamily="18" charset="0"/>
                <a:cs typeface="Times New Roman" panose="02020603050405020304" pitchFamily="18" charset="0"/>
              </a:rPr>
              <a:t>当</a:t>
            </a:r>
            <a:r>
              <a:rPr lang="en-US" altLang="zh-CN" sz="4000" dirty="0">
                <a:latin typeface="Times New Roman" panose="02020603050405020304" pitchFamily="18" charset="0"/>
                <a:cs typeface="Times New Roman" panose="02020603050405020304" pitchFamily="18" charset="0"/>
              </a:rPr>
              <a:t>M = N×(N−1)/2</a:t>
            </a:r>
            <a:r>
              <a:rPr lang="zh-CN" altLang="en-US" sz="4000" dirty="0">
                <a:latin typeface="Times New Roman" panose="02020603050405020304" pitchFamily="18" charset="0"/>
                <a:cs typeface="Times New Roman" panose="02020603050405020304" pitchFamily="18" charset="0"/>
              </a:rPr>
              <a:t>时，任意两个点之间都有边。</a:t>
            </a:r>
          </a:p>
        </p:txBody>
      </p:sp>
      <p:pic>
        <p:nvPicPr>
          <p:cNvPr id="9" name="图片 8"/>
          <p:cNvPicPr/>
          <p:nvPr/>
        </p:nvPicPr>
        <p:blipFill>
          <a:blip r:embed="rId5">
            <a:lum bright="34000" contrast="-8000"/>
          </a:blip>
          <a:srcRect l="20046" t="6270" r="19548" b="5808"/>
          <a:stretch>
            <a:fillRect/>
          </a:stretch>
        </p:blipFill>
        <p:spPr>
          <a:xfrm rot="5400000">
            <a:off x="7441846" y="-2289272"/>
            <a:ext cx="14441717" cy="18700949"/>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6695371" y="737239"/>
            <a:ext cx="16701659" cy="7066165"/>
          </a:xfrm>
          <a:prstGeom prst="rect">
            <a:avLst/>
          </a:prstGeom>
          <a:noFill/>
          <a:ln>
            <a:noFill/>
          </a:ln>
        </p:spPr>
        <p:txBody>
          <a:bodyPr wrap="square" rtlCol="0">
            <a:spAutoFit/>
          </a:bodyPr>
          <a:lstStyle/>
          <a:p>
            <a:pPr algn="l"/>
            <a:r>
              <a:rPr lang="en-US" altLang="zh-CN" sz="901" dirty="0" err="1">
                <a:solidFill>
                  <a:schemeClr val="tx1"/>
                </a:solidFill>
                <a:latin typeface="宋体" panose="02010600030101010101" pitchFamily="2" charset="-122"/>
                <a:ea typeface="宋体" panose="02010600030101010101" pitchFamily="2" charset="-122"/>
              </a:rPr>
              <a:t>def</a:t>
            </a:r>
            <a:r>
              <a:rPr lang="en-US" altLang="zh-CN" sz="901" dirty="0">
                <a:solidFill>
                  <a:schemeClr val="tx1"/>
                </a:solidFill>
                <a:latin typeface="宋体" panose="02010600030101010101" pitchFamily="2" charset="-122"/>
                <a:ea typeface="宋体" panose="02010600030101010101" pitchFamily="2" charset="-122"/>
              </a:rPr>
              <a:t> input_():</a:t>
            </a:r>
          </a:p>
          <a:p>
            <a:pPr algn="l"/>
            <a:r>
              <a:rPr lang="en-US" altLang="zh-CN" sz="901" dirty="0">
                <a:solidFill>
                  <a:schemeClr val="tx1"/>
                </a:solidFill>
                <a:latin typeface="宋体" panose="02010600030101010101" pitchFamily="2" charset="-122"/>
                <a:ea typeface="宋体" panose="02010600030101010101" pitchFamily="2" charset="-122"/>
              </a:rPr>
              <a:t>    global </a:t>
            </a:r>
            <a:r>
              <a:rPr lang="en-US" altLang="zh-CN" sz="901" dirty="0" err="1">
                <a:solidFill>
                  <a:schemeClr val="tx1"/>
                </a:solidFill>
                <a:latin typeface="宋体" panose="02010600030101010101" pitchFamily="2" charset="-122"/>
                <a:ea typeface="宋体" panose="02010600030101010101" pitchFamily="2" charset="-122"/>
              </a:rPr>
              <a:t>dp</a:t>
            </a:r>
            <a:endParaRPr lang="en-US" altLang="zh-CN" sz="901" dirty="0">
              <a:solidFill>
                <a:schemeClr val="tx1"/>
              </a:solidFill>
              <a:latin typeface="宋体" panose="02010600030101010101" pitchFamily="2" charset="-122"/>
              <a:ea typeface="宋体" panose="02010600030101010101" pitchFamily="2" charset="-122"/>
            </a:endParaRPr>
          </a:p>
          <a:p>
            <a:pPr algn="l"/>
            <a:r>
              <a:rPr lang="en-US" altLang="zh-CN" sz="901" dirty="0">
                <a:solidFill>
                  <a:schemeClr val="tx1"/>
                </a:solidFill>
                <a:latin typeface="宋体" panose="02010600030101010101" pitchFamily="2" charset="-122"/>
                <a:ea typeface="宋体" panose="02010600030101010101" pitchFamily="2" charset="-122"/>
              </a:rPr>
              <a:t>    for </a:t>
            </a:r>
            <a:r>
              <a:rPr lang="en-US" altLang="zh-CN" sz="901" dirty="0" err="1">
                <a:solidFill>
                  <a:schemeClr val="tx1"/>
                </a:solidFill>
                <a:latin typeface="宋体" panose="02010600030101010101" pitchFamily="2" charset="-122"/>
                <a:ea typeface="宋体" panose="02010600030101010101" pitchFamily="2" charset="-122"/>
              </a:rPr>
              <a:t>i</a:t>
            </a:r>
            <a:r>
              <a:rPr lang="en-US" altLang="zh-CN" sz="901" dirty="0">
                <a:solidFill>
                  <a:schemeClr val="tx1"/>
                </a:solidFill>
                <a:latin typeface="宋体" panose="02010600030101010101" pitchFamily="2" charset="-122"/>
                <a:ea typeface="宋体" panose="02010600030101010101" pitchFamily="2" charset="-122"/>
              </a:rPr>
              <a:t> in range(1,m+1):</a:t>
            </a:r>
          </a:p>
          <a:p>
            <a:pPr algn="l"/>
            <a:r>
              <a:rPr lang="en-US" altLang="zh-CN" sz="901" dirty="0">
                <a:solidFill>
                  <a:schemeClr val="tx1"/>
                </a:solidFill>
                <a:latin typeface="宋体" panose="02010600030101010101" pitchFamily="2" charset="-122"/>
                <a:ea typeface="宋体" panose="02010600030101010101" pitchFamily="2" charset="-122"/>
              </a:rPr>
              <a:t>        </a:t>
            </a:r>
            <a:r>
              <a:rPr lang="en-US" altLang="zh-CN" sz="901" dirty="0" err="1">
                <a:solidFill>
                  <a:schemeClr val="tx1"/>
                </a:solidFill>
                <a:latin typeface="宋体" panose="02010600030101010101" pitchFamily="2" charset="-122"/>
                <a:ea typeface="宋体" panose="02010600030101010101" pitchFamily="2" charset="-122"/>
              </a:rPr>
              <a:t>u,v,w</a:t>
            </a:r>
            <a:r>
              <a:rPr lang="en-US" altLang="zh-CN" sz="901" dirty="0">
                <a:solidFill>
                  <a:schemeClr val="tx1"/>
                </a:solidFill>
                <a:latin typeface="宋体" panose="02010600030101010101" pitchFamily="2" charset="-122"/>
                <a:ea typeface="宋体" panose="02010600030101010101" pitchFamily="2" charset="-122"/>
              </a:rPr>
              <a:t> = map(</a:t>
            </a:r>
            <a:r>
              <a:rPr lang="en-US" altLang="zh-CN" sz="901" dirty="0" err="1">
                <a:solidFill>
                  <a:schemeClr val="tx1"/>
                </a:solidFill>
                <a:latin typeface="宋体" panose="02010600030101010101" pitchFamily="2" charset="-122"/>
                <a:ea typeface="宋体" panose="02010600030101010101" pitchFamily="2" charset="-122"/>
              </a:rPr>
              <a:t>int,input</a:t>
            </a:r>
            <a:r>
              <a:rPr lang="en-US" altLang="zh-CN" sz="901" dirty="0">
                <a:solidFill>
                  <a:schemeClr val="tx1"/>
                </a:solidFill>
                <a:latin typeface="宋体" panose="02010600030101010101" pitchFamily="2" charset="-122"/>
                <a:ea typeface="宋体" panose="02010600030101010101" pitchFamily="2" charset="-122"/>
              </a:rPr>
              <a:t>().split())</a:t>
            </a:r>
          </a:p>
          <a:p>
            <a:pPr algn="l"/>
            <a:r>
              <a:rPr lang="en-US" altLang="zh-CN" sz="901" dirty="0">
                <a:solidFill>
                  <a:schemeClr val="tx1"/>
                </a:solidFill>
                <a:latin typeface="宋体" panose="02010600030101010101" pitchFamily="2" charset="-122"/>
                <a:ea typeface="宋体" panose="02010600030101010101" pitchFamily="2" charset="-122"/>
              </a:rPr>
              <a:t>        </a:t>
            </a:r>
            <a:r>
              <a:rPr lang="en-US" altLang="zh-CN" sz="901" dirty="0" err="1">
                <a:solidFill>
                  <a:schemeClr val="tx1"/>
                </a:solidFill>
                <a:latin typeface="宋体" panose="02010600030101010101" pitchFamily="2" charset="-122"/>
                <a:ea typeface="宋体" panose="02010600030101010101" pitchFamily="2" charset="-122"/>
              </a:rPr>
              <a:t>ww</a:t>
            </a:r>
            <a:r>
              <a:rPr lang="en-US" altLang="zh-CN" sz="901" dirty="0">
                <a:solidFill>
                  <a:schemeClr val="tx1"/>
                </a:solidFill>
                <a:latin typeface="宋体" panose="02010600030101010101" pitchFamily="2" charset="-122"/>
                <a:ea typeface="宋体" panose="02010600030101010101" pitchFamily="2" charset="-122"/>
              </a:rPr>
              <a:t> = min(</a:t>
            </a:r>
            <a:r>
              <a:rPr lang="en-US" altLang="zh-CN" sz="901" dirty="0" err="1">
                <a:solidFill>
                  <a:schemeClr val="tx1"/>
                </a:solidFill>
                <a:latin typeface="宋体" panose="02010600030101010101" pitchFamily="2" charset="-122"/>
                <a:ea typeface="宋体" panose="02010600030101010101" pitchFamily="2" charset="-122"/>
              </a:rPr>
              <a:t>dp</a:t>
            </a:r>
            <a:r>
              <a:rPr lang="en-US" altLang="zh-CN" sz="901" dirty="0">
                <a:solidFill>
                  <a:schemeClr val="tx1"/>
                </a:solidFill>
                <a:latin typeface="宋体" panose="02010600030101010101" pitchFamily="2" charset="-122"/>
                <a:ea typeface="宋体" panose="02010600030101010101" pitchFamily="2" charset="-122"/>
              </a:rPr>
              <a:t>[u][v],w)  #</a:t>
            </a:r>
            <a:r>
              <a:rPr lang="zh-CN" altLang="en-US" sz="901" dirty="0">
                <a:solidFill>
                  <a:schemeClr val="tx1"/>
                </a:solidFill>
                <a:latin typeface="宋体" panose="02010600030101010101" pitchFamily="2" charset="-122"/>
                <a:ea typeface="宋体" panose="02010600030101010101" pitchFamily="2" charset="-122"/>
              </a:rPr>
              <a:t>去掉重边</a:t>
            </a:r>
          </a:p>
          <a:p>
            <a:pPr algn="l"/>
            <a:r>
              <a:rPr lang="zh-CN" altLang="en-US" sz="901" dirty="0">
                <a:solidFill>
                  <a:schemeClr val="tx1"/>
                </a:solidFill>
                <a:latin typeface="宋体" panose="02010600030101010101" pitchFamily="2" charset="-122"/>
                <a:ea typeface="宋体" panose="02010600030101010101" pitchFamily="2" charset="-122"/>
              </a:rPr>
              <a:t>        </a:t>
            </a:r>
            <a:r>
              <a:rPr lang="en-US" altLang="zh-CN" sz="901" dirty="0" err="1">
                <a:solidFill>
                  <a:schemeClr val="tx1"/>
                </a:solidFill>
                <a:latin typeface="宋体" panose="02010600030101010101" pitchFamily="2" charset="-122"/>
                <a:ea typeface="宋体" panose="02010600030101010101" pitchFamily="2" charset="-122"/>
              </a:rPr>
              <a:t>dp</a:t>
            </a:r>
            <a:r>
              <a:rPr lang="en-US" altLang="zh-CN" sz="901" dirty="0">
                <a:solidFill>
                  <a:schemeClr val="tx1"/>
                </a:solidFill>
                <a:latin typeface="宋体" panose="02010600030101010101" pitchFamily="2" charset="-122"/>
                <a:ea typeface="宋体" panose="02010600030101010101" pitchFamily="2" charset="-122"/>
              </a:rPr>
              <a:t>[u][v] = </a:t>
            </a:r>
            <a:r>
              <a:rPr lang="en-US" altLang="zh-CN" sz="901" dirty="0" err="1">
                <a:solidFill>
                  <a:schemeClr val="tx1"/>
                </a:solidFill>
                <a:latin typeface="宋体" panose="02010600030101010101" pitchFamily="2" charset="-122"/>
                <a:ea typeface="宋体" panose="02010600030101010101" pitchFamily="2" charset="-122"/>
              </a:rPr>
              <a:t>ww</a:t>
            </a:r>
            <a:endParaRPr lang="en-US" altLang="zh-CN" sz="901" dirty="0">
              <a:solidFill>
                <a:schemeClr val="tx1"/>
              </a:solidFill>
              <a:latin typeface="宋体" panose="02010600030101010101" pitchFamily="2" charset="-122"/>
              <a:ea typeface="宋体" panose="02010600030101010101" pitchFamily="2" charset="-122"/>
            </a:endParaRPr>
          </a:p>
          <a:p>
            <a:pPr algn="l"/>
            <a:r>
              <a:rPr lang="en-US" altLang="zh-CN" sz="901" dirty="0">
                <a:solidFill>
                  <a:schemeClr val="tx1"/>
                </a:solidFill>
                <a:latin typeface="宋体" panose="02010600030101010101" pitchFamily="2" charset="-122"/>
                <a:ea typeface="宋体" panose="02010600030101010101" pitchFamily="2" charset="-122"/>
              </a:rPr>
              <a:t>        </a:t>
            </a:r>
            <a:r>
              <a:rPr lang="en-US" altLang="zh-CN" sz="901" dirty="0" err="1">
                <a:solidFill>
                  <a:schemeClr val="tx1"/>
                </a:solidFill>
                <a:latin typeface="宋体" panose="02010600030101010101" pitchFamily="2" charset="-122"/>
                <a:ea typeface="宋体" panose="02010600030101010101" pitchFamily="2" charset="-122"/>
              </a:rPr>
              <a:t>dp</a:t>
            </a:r>
            <a:r>
              <a:rPr lang="en-US" altLang="zh-CN" sz="901" dirty="0">
                <a:solidFill>
                  <a:schemeClr val="tx1"/>
                </a:solidFill>
                <a:latin typeface="宋体" panose="02010600030101010101" pitchFamily="2" charset="-122"/>
                <a:ea typeface="宋体" panose="02010600030101010101" pitchFamily="2" charset="-122"/>
              </a:rPr>
              <a:t>[v][u] = </a:t>
            </a:r>
            <a:r>
              <a:rPr lang="en-US" altLang="zh-CN" sz="901" dirty="0" err="1">
                <a:solidFill>
                  <a:schemeClr val="tx1"/>
                </a:solidFill>
                <a:latin typeface="宋体" panose="02010600030101010101" pitchFamily="2" charset="-122"/>
                <a:ea typeface="宋体" panose="02010600030101010101" pitchFamily="2" charset="-122"/>
              </a:rPr>
              <a:t>ww</a:t>
            </a:r>
            <a:endParaRPr lang="en-US" altLang="zh-CN" sz="901" dirty="0">
              <a:solidFill>
                <a:schemeClr val="tx1"/>
              </a:solidFill>
              <a:latin typeface="宋体" panose="02010600030101010101" pitchFamily="2" charset="-122"/>
              <a:ea typeface="宋体" panose="02010600030101010101" pitchFamily="2" charset="-122"/>
            </a:endParaRPr>
          </a:p>
          <a:p>
            <a:pPr algn="l"/>
            <a:r>
              <a:rPr lang="en-US" altLang="zh-CN" sz="901" dirty="0" err="1">
                <a:solidFill>
                  <a:schemeClr val="tx1"/>
                </a:solidFill>
                <a:latin typeface="宋体" panose="02010600030101010101" pitchFamily="2" charset="-122"/>
                <a:ea typeface="宋体" panose="02010600030101010101" pitchFamily="2" charset="-122"/>
              </a:rPr>
              <a:t>def</a:t>
            </a:r>
            <a:r>
              <a:rPr lang="en-US" altLang="zh-CN" sz="901" dirty="0">
                <a:solidFill>
                  <a:schemeClr val="tx1"/>
                </a:solidFill>
                <a:latin typeface="宋体" panose="02010600030101010101" pitchFamily="2" charset="-122"/>
                <a:ea typeface="宋体" panose="02010600030101010101" pitchFamily="2" charset="-122"/>
              </a:rPr>
              <a:t> </a:t>
            </a:r>
            <a:r>
              <a:rPr lang="en-US" altLang="zh-CN" sz="901" dirty="0" err="1">
                <a:solidFill>
                  <a:schemeClr val="tx1"/>
                </a:solidFill>
                <a:latin typeface="宋体" panose="02010600030101010101" pitchFamily="2" charset="-122"/>
                <a:ea typeface="宋体" panose="02010600030101010101" pitchFamily="2" charset="-122"/>
              </a:rPr>
              <a:t>floyd</a:t>
            </a:r>
            <a:r>
              <a:rPr lang="en-US" altLang="zh-CN" sz="901" dirty="0">
                <a:solidFill>
                  <a:schemeClr val="tx1"/>
                </a:solidFill>
                <a:latin typeface="宋体" panose="02010600030101010101" pitchFamily="2" charset="-122"/>
                <a:ea typeface="宋体" panose="02010600030101010101" pitchFamily="2" charset="-122"/>
              </a:rPr>
              <a:t>():</a:t>
            </a:r>
          </a:p>
          <a:p>
            <a:pPr algn="l"/>
            <a:r>
              <a:rPr lang="en-US" altLang="zh-CN" sz="901" dirty="0">
                <a:solidFill>
                  <a:schemeClr val="tx1"/>
                </a:solidFill>
                <a:latin typeface="宋体" panose="02010600030101010101" pitchFamily="2" charset="-122"/>
                <a:ea typeface="宋体" panose="02010600030101010101" pitchFamily="2" charset="-122"/>
              </a:rPr>
              <a:t>    global </a:t>
            </a:r>
            <a:r>
              <a:rPr lang="en-US" altLang="zh-CN" sz="901" dirty="0" err="1">
                <a:solidFill>
                  <a:schemeClr val="tx1"/>
                </a:solidFill>
                <a:latin typeface="宋体" panose="02010600030101010101" pitchFamily="2" charset="-122"/>
                <a:ea typeface="宋体" panose="02010600030101010101" pitchFamily="2" charset="-122"/>
              </a:rPr>
              <a:t>dp</a:t>
            </a:r>
            <a:endParaRPr lang="en-US" altLang="zh-CN" sz="901" dirty="0">
              <a:solidFill>
                <a:schemeClr val="tx1"/>
              </a:solidFill>
              <a:latin typeface="宋体" panose="02010600030101010101" pitchFamily="2" charset="-122"/>
              <a:ea typeface="宋体" panose="02010600030101010101" pitchFamily="2" charset="-122"/>
            </a:endParaRPr>
          </a:p>
          <a:p>
            <a:pPr algn="l"/>
            <a:r>
              <a:rPr lang="en-US" altLang="zh-CN" sz="901" dirty="0">
                <a:solidFill>
                  <a:schemeClr val="tx1"/>
                </a:solidFill>
                <a:latin typeface="宋体" panose="02010600030101010101" pitchFamily="2" charset="-122"/>
                <a:ea typeface="宋体" panose="02010600030101010101" pitchFamily="2" charset="-122"/>
              </a:rPr>
              <a:t>    for k in range(1, n + 1):</a:t>
            </a:r>
          </a:p>
          <a:p>
            <a:pPr algn="l"/>
            <a:r>
              <a:rPr lang="en-US" altLang="zh-CN" sz="901" dirty="0">
                <a:solidFill>
                  <a:schemeClr val="tx1"/>
                </a:solidFill>
                <a:latin typeface="宋体" panose="02010600030101010101" pitchFamily="2" charset="-122"/>
                <a:ea typeface="宋体" panose="02010600030101010101" pitchFamily="2" charset="-122"/>
              </a:rPr>
              <a:t>        for </a:t>
            </a:r>
            <a:r>
              <a:rPr lang="en-US" altLang="zh-CN" sz="901" dirty="0" err="1">
                <a:solidFill>
                  <a:schemeClr val="tx1"/>
                </a:solidFill>
                <a:latin typeface="宋体" panose="02010600030101010101" pitchFamily="2" charset="-122"/>
                <a:ea typeface="宋体" panose="02010600030101010101" pitchFamily="2" charset="-122"/>
              </a:rPr>
              <a:t>i</a:t>
            </a:r>
            <a:r>
              <a:rPr lang="en-US" altLang="zh-CN" sz="901" dirty="0">
                <a:solidFill>
                  <a:schemeClr val="tx1"/>
                </a:solidFill>
                <a:latin typeface="宋体" panose="02010600030101010101" pitchFamily="2" charset="-122"/>
                <a:ea typeface="宋体" panose="02010600030101010101" pitchFamily="2" charset="-122"/>
              </a:rPr>
              <a:t> in range(1, n + 1):</a:t>
            </a:r>
          </a:p>
          <a:p>
            <a:pPr algn="l"/>
            <a:r>
              <a:rPr lang="en-US" altLang="zh-CN" sz="901" dirty="0">
                <a:solidFill>
                  <a:schemeClr val="tx1"/>
                </a:solidFill>
                <a:latin typeface="宋体" panose="02010600030101010101" pitchFamily="2" charset="-122"/>
                <a:ea typeface="宋体" panose="02010600030101010101" pitchFamily="2" charset="-122"/>
              </a:rPr>
              <a:t>            for j in range(1, n + 1):</a:t>
            </a:r>
          </a:p>
          <a:p>
            <a:pPr algn="l"/>
            <a:r>
              <a:rPr lang="en-US" altLang="zh-CN" sz="901" dirty="0">
                <a:solidFill>
                  <a:schemeClr val="tx1"/>
                </a:solidFill>
                <a:latin typeface="宋体" panose="02010600030101010101" pitchFamily="2" charset="-122"/>
                <a:ea typeface="宋体" panose="02010600030101010101" pitchFamily="2" charset="-122"/>
              </a:rPr>
              <a:t>                if </a:t>
            </a:r>
            <a:r>
              <a:rPr lang="en-US" altLang="zh-CN" sz="901" dirty="0" err="1">
                <a:solidFill>
                  <a:schemeClr val="tx1"/>
                </a:solidFill>
                <a:latin typeface="宋体" panose="02010600030101010101" pitchFamily="2" charset="-122"/>
                <a:ea typeface="宋体" panose="02010600030101010101" pitchFamily="2" charset="-122"/>
              </a:rPr>
              <a:t>dp</a:t>
            </a:r>
            <a:r>
              <a:rPr lang="en-US" altLang="zh-CN" sz="901" dirty="0">
                <a:solidFill>
                  <a:schemeClr val="tx1"/>
                </a:solidFill>
                <a:latin typeface="宋体" panose="02010600030101010101" pitchFamily="2" charset="-122"/>
                <a:ea typeface="宋体" panose="02010600030101010101" pitchFamily="2" charset="-122"/>
              </a:rPr>
              <a:t>[</a:t>
            </a:r>
            <a:r>
              <a:rPr lang="en-US" altLang="zh-CN" sz="901" dirty="0" err="1">
                <a:solidFill>
                  <a:schemeClr val="tx1"/>
                </a:solidFill>
                <a:latin typeface="宋体" panose="02010600030101010101" pitchFamily="2" charset="-122"/>
                <a:ea typeface="宋体" panose="02010600030101010101" pitchFamily="2" charset="-122"/>
              </a:rPr>
              <a:t>i</a:t>
            </a:r>
            <a:r>
              <a:rPr lang="en-US" altLang="zh-CN" sz="901" dirty="0">
                <a:solidFill>
                  <a:schemeClr val="tx1"/>
                </a:solidFill>
                <a:latin typeface="宋体" panose="02010600030101010101" pitchFamily="2" charset="-122"/>
                <a:ea typeface="宋体" panose="02010600030101010101" pitchFamily="2" charset="-122"/>
              </a:rPr>
              <a:t>][k]+</a:t>
            </a:r>
            <a:r>
              <a:rPr lang="en-US" altLang="zh-CN" sz="901" dirty="0" err="1">
                <a:solidFill>
                  <a:schemeClr val="tx1"/>
                </a:solidFill>
                <a:latin typeface="宋体" panose="02010600030101010101" pitchFamily="2" charset="-122"/>
                <a:ea typeface="宋体" panose="02010600030101010101" pitchFamily="2" charset="-122"/>
              </a:rPr>
              <a:t>dp</a:t>
            </a:r>
            <a:r>
              <a:rPr lang="en-US" altLang="zh-CN" sz="901" dirty="0">
                <a:solidFill>
                  <a:schemeClr val="tx1"/>
                </a:solidFill>
                <a:latin typeface="宋体" panose="02010600030101010101" pitchFamily="2" charset="-122"/>
                <a:ea typeface="宋体" panose="02010600030101010101" pitchFamily="2" charset="-122"/>
              </a:rPr>
              <a:t>[k][j]&lt;</a:t>
            </a:r>
            <a:r>
              <a:rPr lang="en-US" altLang="zh-CN" sz="901" dirty="0" err="1">
                <a:solidFill>
                  <a:schemeClr val="tx1"/>
                </a:solidFill>
                <a:latin typeface="宋体" panose="02010600030101010101" pitchFamily="2" charset="-122"/>
                <a:ea typeface="宋体" panose="02010600030101010101" pitchFamily="2" charset="-122"/>
              </a:rPr>
              <a:t>dp</a:t>
            </a:r>
            <a:r>
              <a:rPr lang="en-US" altLang="zh-CN" sz="901" dirty="0">
                <a:solidFill>
                  <a:schemeClr val="tx1"/>
                </a:solidFill>
                <a:latin typeface="宋体" panose="02010600030101010101" pitchFamily="2" charset="-122"/>
                <a:ea typeface="宋体" panose="02010600030101010101" pitchFamily="2" charset="-122"/>
              </a:rPr>
              <a:t>[</a:t>
            </a:r>
            <a:r>
              <a:rPr lang="en-US" altLang="zh-CN" sz="901" dirty="0" err="1">
                <a:solidFill>
                  <a:schemeClr val="tx1"/>
                </a:solidFill>
                <a:latin typeface="宋体" panose="02010600030101010101" pitchFamily="2" charset="-122"/>
                <a:ea typeface="宋体" panose="02010600030101010101" pitchFamily="2" charset="-122"/>
              </a:rPr>
              <a:t>i</a:t>
            </a:r>
            <a:r>
              <a:rPr lang="en-US" altLang="zh-CN" sz="901" dirty="0">
                <a:solidFill>
                  <a:schemeClr val="tx1"/>
                </a:solidFill>
                <a:latin typeface="宋体" panose="02010600030101010101" pitchFamily="2" charset="-122"/>
                <a:ea typeface="宋体" panose="02010600030101010101" pitchFamily="2" charset="-122"/>
              </a:rPr>
              <a:t>][j]:</a:t>
            </a:r>
          </a:p>
          <a:p>
            <a:pPr algn="l"/>
            <a:r>
              <a:rPr lang="en-US" altLang="zh-CN" sz="901" dirty="0">
                <a:solidFill>
                  <a:schemeClr val="tx1"/>
                </a:solidFill>
                <a:latin typeface="宋体" panose="02010600030101010101" pitchFamily="2" charset="-122"/>
                <a:ea typeface="宋体" panose="02010600030101010101" pitchFamily="2" charset="-122"/>
              </a:rPr>
              <a:t>                    </a:t>
            </a:r>
            <a:r>
              <a:rPr lang="en-US" altLang="zh-CN" sz="901" dirty="0" err="1">
                <a:solidFill>
                  <a:schemeClr val="tx1"/>
                </a:solidFill>
                <a:latin typeface="宋体" panose="02010600030101010101" pitchFamily="2" charset="-122"/>
                <a:ea typeface="宋体" panose="02010600030101010101" pitchFamily="2" charset="-122"/>
              </a:rPr>
              <a:t>dp</a:t>
            </a:r>
            <a:r>
              <a:rPr lang="en-US" altLang="zh-CN" sz="901" dirty="0">
                <a:solidFill>
                  <a:schemeClr val="tx1"/>
                </a:solidFill>
                <a:latin typeface="宋体" panose="02010600030101010101" pitchFamily="2" charset="-122"/>
                <a:ea typeface="宋体" panose="02010600030101010101" pitchFamily="2" charset="-122"/>
              </a:rPr>
              <a:t>[</a:t>
            </a:r>
            <a:r>
              <a:rPr lang="en-US" altLang="zh-CN" sz="901" dirty="0" err="1">
                <a:solidFill>
                  <a:schemeClr val="tx1"/>
                </a:solidFill>
                <a:latin typeface="宋体" panose="02010600030101010101" pitchFamily="2" charset="-122"/>
                <a:ea typeface="宋体" panose="02010600030101010101" pitchFamily="2" charset="-122"/>
              </a:rPr>
              <a:t>i</a:t>
            </a:r>
            <a:r>
              <a:rPr lang="en-US" altLang="zh-CN" sz="901" dirty="0">
                <a:solidFill>
                  <a:schemeClr val="tx1"/>
                </a:solidFill>
                <a:latin typeface="宋体" panose="02010600030101010101" pitchFamily="2" charset="-122"/>
                <a:ea typeface="宋体" panose="02010600030101010101" pitchFamily="2" charset="-122"/>
              </a:rPr>
              <a:t>][j] = </a:t>
            </a:r>
            <a:r>
              <a:rPr lang="en-US" altLang="zh-CN" sz="901" dirty="0" err="1">
                <a:solidFill>
                  <a:schemeClr val="tx1"/>
                </a:solidFill>
                <a:latin typeface="宋体" panose="02010600030101010101" pitchFamily="2" charset="-122"/>
                <a:ea typeface="宋体" panose="02010600030101010101" pitchFamily="2" charset="-122"/>
              </a:rPr>
              <a:t>dp</a:t>
            </a:r>
            <a:r>
              <a:rPr lang="en-US" altLang="zh-CN" sz="901" dirty="0">
                <a:solidFill>
                  <a:schemeClr val="tx1"/>
                </a:solidFill>
                <a:latin typeface="宋体" panose="02010600030101010101" pitchFamily="2" charset="-122"/>
                <a:ea typeface="宋体" panose="02010600030101010101" pitchFamily="2" charset="-122"/>
              </a:rPr>
              <a:t>[</a:t>
            </a:r>
            <a:r>
              <a:rPr lang="en-US" altLang="zh-CN" sz="901" dirty="0" err="1">
                <a:solidFill>
                  <a:schemeClr val="tx1"/>
                </a:solidFill>
                <a:latin typeface="宋体" panose="02010600030101010101" pitchFamily="2" charset="-122"/>
                <a:ea typeface="宋体" panose="02010600030101010101" pitchFamily="2" charset="-122"/>
              </a:rPr>
              <a:t>i</a:t>
            </a:r>
            <a:r>
              <a:rPr lang="en-US" altLang="zh-CN" sz="901" dirty="0">
                <a:solidFill>
                  <a:schemeClr val="tx1"/>
                </a:solidFill>
                <a:latin typeface="宋体" panose="02010600030101010101" pitchFamily="2" charset="-122"/>
                <a:ea typeface="宋体" panose="02010600030101010101" pitchFamily="2" charset="-122"/>
              </a:rPr>
              <a:t>][k]+</a:t>
            </a:r>
            <a:r>
              <a:rPr lang="en-US" altLang="zh-CN" sz="901" dirty="0" err="1">
                <a:solidFill>
                  <a:schemeClr val="tx1"/>
                </a:solidFill>
                <a:latin typeface="宋体" panose="02010600030101010101" pitchFamily="2" charset="-122"/>
                <a:ea typeface="宋体" panose="02010600030101010101" pitchFamily="2" charset="-122"/>
              </a:rPr>
              <a:t>dp</a:t>
            </a:r>
            <a:r>
              <a:rPr lang="en-US" altLang="zh-CN" sz="901" dirty="0">
                <a:solidFill>
                  <a:schemeClr val="tx1"/>
                </a:solidFill>
                <a:latin typeface="宋体" panose="02010600030101010101" pitchFamily="2" charset="-122"/>
                <a:ea typeface="宋体" panose="02010600030101010101" pitchFamily="2" charset="-122"/>
              </a:rPr>
              <a:t>[k][j]</a:t>
            </a:r>
          </a:p>
          <a:p>
            <a:pPr algn="l"/>
            <a:r>
              <a:rPr lang="en-US" altLang="zh-CN" sz="901" dirty="0" err="1">
                <a:solidFill>
                  <a:schemeClr val="tx1"/>
                </a:solidFill>
                <a:latin typeface="宋体" panose="02010600030101010101" pitchFamily="2" charset="-122"/>
                <a:ea typeface="宋体" panose="02010600030101010101" pitchFamily="2" charset="-122"/>
              </a:rPr>
              <a:t>def</a:t>
            </a:r>
            <a:r>
              <a:rPr lang="en-US" altLang="zh-CN" sz="901" dirty="0">
                <a:solidFill>
                  <a:schemeClr val="tx1"/>
                </a:solidFill>
                <a:latin typeface="宋体" panose="02010600030101010101" pitchFamily="2" charset="-122"/>
                <a:ea typeface="宋体" panose="02010600030101010101" pitchFamily="2" charset="-122"/>
              </a:rPr>
              <a:t> output():</a:t>
            </a:r>
          </a:p>
          <a:p>
            <a:pPr algn="l"/>
            <a:r>
              <a:rPr lang="en-US" altLang="zh-CN" sz="901" dirty="0">
                <a:solidFill>
                  <a:schemeClr val="tx1"/>
                </a:solidFill>
                <a:latin typeface="宋体" panose="02010600030101010101" pitchFamily="2" charset="-122"/>
                <a:ea typeface="宋体" panose="02010600030101010101" pitchFamily="2" charset="-122"/>
              </a:rPr>
              <a:t>    global q</a:t>
            </a:r>
          </a:p>
          <a:p>
            <a:pPr algn="l"/>
            <a:r>
              <a:rPr lang="en-US" altLang="zh-CN" sz="901" dirty="0">
                <a:solidFill>
                  <a:schemeClr val="tx1"/>
                </a:solidFill>
                <a:latin typeface="宋体" panose="02010600030101010101" pitchFamily="2" charset="-122"/>
                <a:ea typeface="宋体" panose="02010600030101010101" pitchFamily="2" charset="-122"/>
              </a:rPr>
              <a:t>    for </a:t>
            </a:r>
            <a:r>
              <a:rPr lang="en-US" altLang="zh-CN" sz="901" dirty="0" err="1">
                <a:solidFill>
                  <a:schemeClr val="tx1"/>
                </a:solidFill>
                <a:latin typeface="宋体" panose="02010600030101010101" pitchFamily="2" charset="-122"/>
                <a:ea typeface="宋体" panose="02010600030101010101" pitchFamily="2" charset="-122"/>
              </a:rPr>
              <a:t>i</a:t>
            </a:r>
            <a:r>
              <a:rPr lang="en-US" altLang="zh-CN" sz="901" dirty="0">
                <a:solidFill>
                  <a:schemeClr val="tx1"/>
                </a:solidFill>
                <a:latin typeface="宋体" panose="02010600030101010101" pitchFamily="2" charset="-122"/>
                <a:ea typeface="宋体" panose="02010600030101010101" pitchFamily="2" charset="-122"/>
              </a:rPr>
              <a:t> in range(q):</a:t>
            </a:r>
          </a:p>
          <a:p>
            <a:pPr algn="l"/>
            <a:r>
              <a:rPr lang="en-US" altLang="zh-CN" sz="901" dirty="0">
                <a:solidFill>
                  <a:schemeClr val="tx1"/>
                </a:solidFill>
                <a:latin typeface="宋体" panose="02010600030101010101" pitchFamily="2" charset="-122"/>
                <a:ea typeface="宋体" panose="02010600030101010101" pitchFamily="2" charset="-122"/>
              </a:rPr>
              <a:t>        </a:t>
            </a:r>
            <a:r>
              <a:rPr lang="en-US" altLang="zh-CN" sz="901" dirty="0" err="1">
                <a:solidFill>
                  <a:schemeClr val="tx1"/>
                </a:solidFill>
                <a:latin typeface="宋体" panose="02010600030101010101" pitchFamily="2" charset="-122"/>
                <a:ea typeface="宋体" panose="02010600030101010101" pitchFamily="2" charset="-122"/>
              </a:rPr>
              <a:t>s,t</a:t>
            </a:r>
            <a:r>
              <a:rPr lang="en-US" altLang="zh-CN" sz="901" dirty="0">
                <a:solidFill>
                  <a:schemeClr val="tx1"/>
                </a:solidFill>
                <a:latin typeface="宋体" panose="02010600030101010101" pitchFamily="2" charset="-122"/>
                <a:ea typeface="宋体" panose="02010600030101010101" pitchFamily="2" charset="-122"/>
              </a:rPr>
              <a:t> = map(</a:t>
            </a:r>
            <a:r>
              <a:rPr lang="en-US" altLang="zh-CN" sz="901" dirty="0" err="1">
                <a:solidFill>
                  <a:schemeClr val="tx1"/>
                </a:solidFill>
                <a:latin typeface="宋体" panose="02010600030101010101" pitchFamily="2" charset="-122"/>
                <a:ea typeface="宋体" panose="02010600030101010101" pitchFamily="2" charset="-122"/>
              </a:rPr>
              <a:t>int,input</a:t>
            </a:r>
            <a:r>
              <a:rPr lang="en-US" altLang="zh-CN" sz="901" dirty="0">
                <a:solidFill>
                  <a:schemeClr val="tx1"/>
                </a:solidFill>
                <a:latin typeface="宋体" panose="02010600030101010101" pitchFamily="2" charset="-122"/>
                <a:ea typeface="宋体" panose="02010600030101010101" pitchFamily="2" charset="-122"/>
              </a:rPr>
              <a:t>().split())</a:t>
            </a:r>
          </a:p>
          <a:p>
            <a:pPr algn="l"/>
            <a:r>
              <a:rPr lang="en-US" altLang="zh-CN" sz="901" dirty="0">
                <a:solidFill>
                  <a:schemeClr val="tx1"/>
                </a:solidFill>
                <a:latin typeface="宋体" panose="02010600030101010101" pitchFamily="2" charset="-122"/>
                <a:ea typeface="宋体" panose="02010600030101010101" pitchFamily="2" charset="-122"/>
              </a:rPr>
              <a:t>        if </a:t>
            </a:r>
            <a:r>
              <a:rPr lang="en-US" altLang="zh-CN" sz="901" dirty="0" err="1">
                <a:solidFill>
                  <a:schemeClr val="tx1"/>
                </a:solidFill>
                <a:latin typeface="宋体" panose="02010600030101010101" pitchFamily="2" charset="-122"/>
                <a:ea typeface="宋体" panose="02010600030101010101" pitchFamily="2" charset="-122"/>
              </a:rPr>
              <a:t>dp</a:t>
            </a:r>
            <a:r>
              <a:rPr lang="en-US" altLang="zh-CN" sz="901" dirty="0">
                <a:solidFill>
                  <a:schemeClr val="tx1"/>
                </a:solidFill>
                <a:latin typeface="宋体" panose="02010600030101010101" pitchFamily="2" charset="-122"/>
                <a:ea typeface="宋体" panose="02010600030101010101" pitchFamily="2" charset="-122"/>
              </a:rPr>
              <a:t>[s][t] == 0x3f3f3f3f3f3f3f3f:  print(-1)</a:t>
            </a:r>
          </a:p>
          <a:p>
            <a:pPr algn="l"/>
            <a:r>
              <a:rPr lang="en-US" altLang="zh-CN" sz="901" dirty="0">
                <a:solidFill>
                  <a:schemeClr val="tx1"/>
                </a:solidFill>
                <a:latin typeface="宋体" panose="02010600030101010101" pitchFamily="2" charset="-122"/>
                <a:ea typeface="宋体" panose="02010600030101010101" pitchFamily="2" charset="-122"/>
              </a:rPr>
              <a:t>        </a:t>
            </a:r>
            <a:r>
              <a:rPr lang="en-US" altLang="zh-CN" sz="901" dirty="0" err="1">
                <a:solidFill>
                  <a:schemeClr val="tx1"/>
                </a:solidFill>
                <a:latin typeface="宋体" panose="02010600030101010101" pitchFamily="2" charset="-122"/>
                <a:ea typeface="宋体" panose="02010600030101010101" pitchFamily="2" charset="-122"/>
              </a:rPr>
              <a:t>elif</a:t>
            </a:r>
            <a:r>
              <a:rPr lang="en-US" altLang="zh-CN" sz="901" dirty="0">
                <a:solidFill>
                  <a:schemeClr val="tx1"/>
                </a:solidFill>
                <a:latin typeface="宋体" panose="02010600030101010101" pitchFamily="2" charset="-122"/>
                <a:ea typeface="宋体" panose="02010600030101010101" pitchFamily="2" charset="-122"/>
              </a:rPr>
              <a:t> s==t:                          print(0)#</a:t>
            </a:r>
            <a:r>
              <a:rPr lang="zh-CN" altLang="en-US" sz="901" dirty="0">
                <a:solidFill>
                  <a:schemeClr val="tx1"/>
                </a:solidFill>
                <a:latin typeface="宋体" panose="02010600030101010101" pitchFamily="2" charset="-122"/>
                <a:ea typeface="宋体" panose="02010600030101010101" pitchFamily="2" charset="-122"/>
              </a:rPr>
              <a:t>如果不这样，</a:t>
            </a:r>
            <a:r>
              <a:rPr lang="en-US" altLang="zh-CN" sz="901" dirty="0" err="1">
                <a:solidFill>
                  <a:schemeClr val="tx1"/>
                </a:solidFill>
                <a:latin typeface="宋体" panose="02010600030101010101" pitchFamily="2" charset="-122"/>
                <a:ea typeface="宋体" panose="02010600030101010101" pitchFamily="2" charset="-122"/>
              </a:rPr>
              <a:t>dp</a:t>
            </a:r>
            <a:r>
              <a:rPr lang="en-US" altLang="zh-CN" sz="901" dirty="0">
                <a:solidFill>
                  <a:schemeClr val="tx1"/>
                </a:solidFill>
                <a:latin typeface="宋体" panose="02010600030101010101" pitchFamily="2" charset="-122"/>
                <a:ea typeface="宋体" panose="02010600030101010101" pitchFamily="2" charset="-122"/>
              </a:rPr>
              <a:t>[</a:t>
            </a:r>
            <a:r>
              <a:rPr lang="en-US" altLang="zh-CN" sz="901" dirty="0" err="1">
                <a:solidFill>
                  <a:schemeClr val="tx1"/>
                </a:solidFill>
                <a:latin typeface="宋体" panose="02010600030101010101" pitchFamily="2" charset="-122"/>
                <a:ea typeface="宋体" panose="02010600030101010101" pitchFamily="2" charset="-122"/>
              </a:rPr>
              <a:t>i</a:t>
            </a:r>
            <a:r>
              <a:rPr lang="en-US" altLang="zh-CN" sz="901" dirty="0">
                <a:solidFill>
                  <a:schemeClr val="tx1"/>
                </a:solidFill>
                <a:latin typeface="宋体" panose="02010600030101010101" pitchFamily="2" charset="-122"/>
                <a:ea typeface="宋体" panose="02010600030101010101" pitchFamily="2" charset="-122"/>
              </a:rPr>
              <a:t>][</a:t>
            </a:r>
            <a:r>
              <a:rPr lang="en-US" altLang="zh-CN" sz="901" dirty="0" err="1">
                <a:solidFill>
                  <a:schemeClr val="tx1"/>
                </a:solidFill>
                <a:latin typeface="宋体" panose="02010600030101010101" pitchFamily="2" charset="-122"/>
                <a:ea typeface="宋体" panose="02010600030101010101" pitchFamily="2" charset="-122"/>
              </a:rPr>
              <a:t>i</a:t>
            </a:r>
            <a:r>
              <a:rPr lang="en-US" altLang="zh-CN" sz="901" dirty="0">
                <a:solidFill>
                  <a:schemeClr val="tx1"/>
                </a:solidFill>
                <a:latin typeface="宋体" panose="02010600030101010101" pitchFamily="2" charset="-122"/>
                <a:ea typeface="宋体" panose="02010600030101010101" pitchFamily="2" charset="-122"/>
              </a:rPr>
              <a:t>]</a:t>
            </a:r>
            <a:r>
              <a:rPr lang="zh-CN" altLang="en-US" sz="901" dirty="0">
                <a:solidFill>
                  <a:schemeClr val="tx1"/>
                </a:solidFill>
                <a:latin typeface="宋体" panose="02010600030101010101" pitchFamily="2" charset="-122"/>
                <a:ea typeface="宋体" panose="02010600030101010101" pitchFamily="2" charset="-122"/>
              </a:rPr>
              <a:t>不等于</a:t>
            </a:r>
            <a:r>
              <a:rPr lang="en-US" altLang="zh-CN" sz="901" dirty="0">
                <a:solidFill>
                  <a:schemeClr val="tx1"/>
                </a:solidFill>
                <a:latin typeface="宋体" panose="02010600030101010101" pitchFamily="2" charset="-122"/>
                <a:ea typeface="宋体" panose="02010600030101010101" pitchFamily="2" charset="-122"/>
              </a:rPr>
              <a:t>0</a:t>
            </a:r>
          </a:p>
          <a:p>
            <a:pPr algn="l"/>
            <a:r>
              <a:rPr lang="en-US" altLang="zh-CN" sz="901" dirty="0">
                <a:solidFill>
                  <a:schemeClr val="tx1"/>
                </a:solidFill>
                <a:latin typeface="宋体" panose="02010600030101010101" pitchFamily="2" charset="-122"/>
                <a:ea typeface="宋体" panose="02010600030101010101" pitchFamily="2" charset="-122"/>
              </a:rPr>
              <a:t>        else:                               print(</a:t>
            </a:r>
            <a:r>
              <a:rPr lang="en-US" altLang="zh-CN" sz="901" dirty="0" err="1">
                <a:solidFill>
                  <a:schemeClr val="tx1"/>
                </a:solidFill>
                <a:latin typeface="宋体" panose="02010600030101010101" pitchFamily="2" charset="-122"/>
                <a:ea typeface="宋体" panose="02010600030101010101" pitchFamily="2" charset="-122"/>
              </a:rPr>
              <a:t>dp</a:t>
            </a:r>
            <a:r>
              <a:rPr lang="en-US" altLang="zh-CN" sz="901" dirty="0">
                <a:solidFill>
                  <a:schemeClr val="tx1"/>
                </a:solidFill>
                <a:latin typeface="宋体" panose="02010600030101010101" pitchFamily="2" charset="-122"/>
                <a:ea typeface="宋体" panose="02010600030101010101" pitchFamily="2" charset="-122"/>
              </a:rPr>
              <a:t>[s][t])        </a:t>
            </a:r>
          </a:p>
          <a:p>
            <a:pPr algn="l"/>
            <a:r>
              <a:rPr lang="en-US" altLang="zh-CN" sz="4400" dirty="0" err="1">
                <a:solidFill>
                  <a:schemeClr val="tx1"/>
                </a:solidFill>
                <a:latin typeface="宋体" panose="02010600030101010101" pitchFamily="2" charset="-122"/>
                <a:ea typeface="宋体" panose="02010600030101010101" pitchFamily="2" charset="-122"/>
              </a:rPr>
              <a:t>n,m,q</a:t>
            </a:r>
            <a:r>
              <a:rPr lang="en-US" altLang="zh-CN" sz="4400" dirty="0">
                <a:solidFill>
                  <a:schemeClr val="tx1"/>
                </a:solidFill>
                <a:latin typeface="宋体" panose="02010600030101010101" pitchFamily="2" charset="-122"/>
                <a:ea typeface="宋体" panose="02010600030101010101" pitchFamily="2" charset="-122"/>
              </a:rPr>
              <a:t>=map(</a:t>
            </a:r>
            <a:r>
              <a:rPr lang="en-US" altLang="zh-CN" sz="4400" dirty="0" err="1">
                <a:solidFill>
                  <a:schemeClr val="tx1"/>
                </a:solidFill>
                <a:latin typeface="宋体" panose="02010600030101010101" pitchFamily="2" charset="-122"/>
                <a:ea typeface="宋体" panose="02010600030101010101" pitchFamily="2" charset="-122"/>
              </a:rPr>
              <a:t>int,input</a:t>
            </a:r>
            <a:r>
              <a:rPr lang="en-US" altLang="zh-CN" sz="4400" dirty="0">
                <a:solidFill>
                  <a:schemeClr val="tx1"/>
                </a:solidFill>
                <a:latin typeface="宋体" panose="02010600030101010101" pitchFamily="2" charset="-122"/>
                <a:ea typeface="宋体" panose="02010600030101010101" pitchFamily="2" charset="-122"/>
              </a:rPr>
              <a:t>().split())</a:t>
            </a:r>
          </a:p>
          <a:p>
            <a:pPr algn="l"/>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 = [[</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(0x3f3f3f3f3f3f3f3f) for _ in range(405)]for _ in range(405)]</a:t>
            </a:r>
          </a:p>
          <a:p>
            <a:pPr algn="l"/>
            <a:r>
              <a:rPr lang="en-US" altLang="zh-CN" sz="4400" dirty="0">
                <a:solidFill>
                  <a:schemeClr val="tx1"/>
                </a:solidFill>
                <a:latin typeface="宋体" panose="02010600030101010101" pitchFamily="2" charset="-122"/>
                <a:ea typeface="宋体" panose="02010600030101010101" pitchFamily="2" charset="-122"/>
              </a:rPr>
              <a:t>input_()</a:t>
            </a:r>
          </a:p>
          <a:p>
            <a:pPr algn="l"/>
            <a:r>
              <a:rPr lang="en-US" altLang="zh-CN" sz="4400" dirty="0" err="1">
                <a:solidFill>
                  <a:schemeClr val="tx1"/>
                </a:solidFill>
                <a:latin typeface="宋体" panose="02010600030101010101" pitchFamily="2" charset="-122"/>
                <a:ea typeface="宋体" panose="02010600030101010101" pitchFamily="2" charset="-122"/>
              </a:rPr>
              <a:t>floyd</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output()</a:t>
            </a:r>
          </a:p>
        </p:txBody>
      </p:sp>
    </p:spTree>
    <p:custDataLst>
      <p:tags r:id="rId1"/>
    </p:custDataLst>
    <p:extLst>
      <p:ext uri="{BB962C8B-B14F-4D97-AF65-F5344CB8AC3E}">
        <p14:creationId xmlns:p14="http://schemas.microsoft.com/office/powerpoint/2010/main" val="4004168650"/>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10" name="内容占位符 2"/>
          <p:cNvSpPr txBox="1">
            <a:spLocks/>
          </p:cNvSpPr>
          <p:nvPr/>
        </p:nvSpPr>
        <p:spPr>
          <a:xfrm>
            <a:off x="142876" y="2973911"/>
            <a:ext cx="4797805" cy="8713032"/>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endParaRPr lang="zh-CN" altLang="en-US" sz="4000" dirty="0">
              <a:latin typeface="Times New Roman" panose="02020603050405020304" pitchFamily="18" charset="0"/>
              <a:cs typeface="Times New Roman" panose="02020603050405020304" pitchFamily="18" charset="0"/>
            </a:endParaRPr>
          </a:p>
        </p:txBody>
      </p:sp>
      <p:pic>
        <p:nvPicPr>
          <p:cNvPr id="9" name="图片 8"/>
          <p:cNvPicPr/>
          <p:nvPr/>
        </p:nvPicPr>
        <p:blipFill>
          <a:blip r:embed="rId5">
            <a:lum bright="34000" contrast="-8000"/>
          </a:blip>
          <a:srcRect l="20046" t="6270" r="19548" b="5808"/>
          <a:stretch>
            <a:fillRect/>
          </a:stretch>
        </p:blipFill>
        <p:spPr>
          <a:xfrm rot="5400000">
            <a:off x="7441846" y="-2289272"/>
            <a:ext cx="14441717" cy="18700949"/>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6695371" y="737235"/>
            <a:ext cx="16701659" cy="9235092"/>
          </a:xfrm>
          <a:prstGeom prst="rect">
            <a:avLst/>
          </a:prstGeom>
          <a:noFill/>
          <a:ln>
            <a:noFill/>
          </a:ln>
        </p:spPr>
        <p:txBody>
          <a:bodyPr wrap="square" rtlCol="0">
            <a:spAutoFit/>
          </a:bodyPr>
          <a:lstStyle/>
          <a:p>
            <a:pPr algn="l"/>
            <a:r>
              <a:rPr lang="en-US" altLang="zh-CN" sz="4400" dirty="0" err="1">
                <a:solidFill>
                  <a:schemeClr val="tx1"/>
                </a:solidFill>
                <a:latin typeface="宋体" panose="02010600030101010101" pitchFamily="2" charset="-122"/>
                <a:ea typeface="宋体" panose="02010600030101010101" pitchFamily="2" charset="-122"/>
              </a:rPr>
              <a:t>def</a:t>
            </a:r>
            <a:r>
              <a:rPr lang="en-US" altLang="zh-CN" sz="4400" dirty="0">
                <a:solidFill>
                  <a:schemeClr val="tx1"/>
                </a:solidFill>
                <a:latin typeface="宋体" panose="02010600030101010101" pitchFamily="2" charset="-122"/>
                <a:ea typeface="宋体" panose="02010600030101010101" pitchFamily="2" charset="-122"/>
              </a:rPr>
              <a:t> input_():</a:t>
            </a:r>
          </a:p>
          <a:p>
            <a:pPr algn="l"/>
            <a:r>
              <a:rPr lang="en-US" altLang="zh-CN" sz="4400" dirty="0">
                <a:solidFill>
                  <a:schemeClr val="tx1"/>
                </a:solidFill>
                <a:latin typeface="宋体" panose="02010600030101010101" pitchFamily="2" charset="-122"/>
                <a:ea typeface="宋体" panose="02010600030101010101" pitchFamily="2" charset="-122"/>
              </a:rPr>
              <a:t>    global </a:t>
            </a:r>
            <a:r>
              <a:rPr lang="en-US" altLang="zh-CN" sz="4400" dirty="0" err="1">
                <a:solidFill>
                  <a:schemeClr val="tx1"/>
                </a:solidFill>
                <a:latin typeface="宋体" panose="02010600030101010101" pitchFamily="2" charset="-122"/>
                <a:ea typeface="宋体" panose="02010600030101010101" pitchFamily="2" charset="-122"/>
              </a:rPr>
              <a:t>dp</a:t>
            </a:r>
            <a:endParaRPr lang="en-US" altLang="zh-CN" sz="4400" dirty="0">
              <a:solidFill>
                <a:schemeClr val="tx1"/>
              </a:solidFill>
              <a:latin typeface="宋体" panose="02010600030101010101" pitchFamily="2" charset="-122"/>
              <a:ea typeface="宋体" panose="02010600030101010101" pitchFamily="2" charset="-122"/>
            </a:endParaRPr>
          </a:p>
          <a:p>
            <a:pPr algn="l"/>
            <a:r>
              <a:rPr lang="en-US" altLang="zh-CN" sz="4400" dirty="0">
                <a:solidFill>
                  <a:schemeClr val="tx1"/>
                </a:solidFill>
                <a:latin typeface="宋体" panose="02010600030101010101" pitchFamily="2" charset="-122"/>
                <a:ea typeface="宋体" panose="02010600030101010101" pitchFamily="2" charset="-122"/>
              </a:rPr>
              <a:t>    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range(1,m+1):</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u,v,w</a:t>
            </a:r>
            <a:r>
              <a:rPr lang="en-US" altLang="zh-CN" sz="4400" dirty="0">
                <a:solidFill>
                  <a:schemeClr val="tx1"/>
                </a:solidFill>
                <a:latin typeface="宋体" panose="02010600030101010101" pitchFamily="2" charset="-122"/>
                <a:ea typeface="宋体" panose="02010600030101010101" pitchFamily="2" charset="-122"/>
              </a:rPr>
              <a:t> = map(</a:t>
            </a:r>
            <a:r>
              <a:rPr lang="en-US" altLang="zh-CN" sz="4400" dirty="0" err="1">
                <a:solidFill>
                  <a:schemeClr val="tx1"/>
                </a:solidFill>
                <a:latin typeface="宋体" panose="02010600030101010101" pitchFamily="2" charset="-122"/>
                <a:ea typeface="宋体" panose="02010600030101010101" pitchFamily="2" charset="-122"/>
              </a:rPr>
              <a:t>int,input</a:t>
            </a:r>
            <a:r>
              <a:rPr lang="en-US" altLang="zh-CN" sz="4400" dirty="0">
                <a:solidFill>
                  <a:schemeClr val="tx1"/>
                </a:solidFill>
                <a:latin typeface="宋体" panose="02010600030101010101" pitchFamily="2" charset="-122"/>
                <a:ea typeface="宋体" panose="02010600030101010101" pitchFamily="2" charset="-122"/>
              </a:rPr>
              <a:t>().split())</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ww</a:t>
            </a:r>
            <a:r>
              <a:rPr lang="en-US" altLang="zh-CN" sz="4400" dirty="0">
                <a:solidFill>
                  <a:schemeClr val="tx1"/>
                </a:solidFill>
                <a:latin typeface="宋体" panose="02010600030101010101" pitchFamily="2" charset="-122"/>
                <a:ea typeface="宋体" panose="02010600030101010101" pitchFamily="2" charset="-122"/>
              </a:rPr>
              <a:t> = min(</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[u][v],w)  #</a:t>
            </a:r>
            <a:r>
              <a:rPr lang="zh-CN" altLang="en-US" sz="4400" dirty="0">
                <a:solidFill>
                  <a:schemeClr val="tx1"/>
                </a:solidFill>
                <a:latin typeface="宋体" panose="02010600030101010101" pitchFamily="2" charset="-122"/>
                <a:ea typeface="宋体" panose="02010600030101010101" pitchFamily="2" charset="-122"/>
              </a:rPr>
              <a:t>去掉重边</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[u][v] = </a:t>
            </a:r>
            <a:r>
              <a:rPr lang="en-US" altLang="zh-CN" sz="4400" dirty="0" err="1">
                <a:solidFill>
                  <a:schemeClr val="tx1"/>
                </a:solidFill>
                <a:latin typeface="宋体" panose="02010600030101010101" pitchFamily="2" charset="-122"/>
                <a:ea typeface="宋体" panose="02010600030101010101" pitchFamily="2" charset="-122"/>
              </a:rPr>
              <a:t>ww</a:t>
            </a:r>
            <a:endParaRPr lang="en-US" altLang="zh-CN" sz="4400" dirty="0">
              <a:solidFill>
                <a:schemeClr val="tx1"/>
              </a:solidFill>
              <a:latin typeface="宋体" panose="02010600030101010101" pitchFamily="2" charset="-122"/>
              <a:ea typeface="宋体" panose="02010600030101010101" pitchFamily="2" charset="-122"/>
            </a:endParaRP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[v][u] = </a:t>
            </a:r>
            <a:r>
              <a:rPr lang="en-US" altLang="zh-CN" sz="4400" dirty="0" err="1">
                <a:solidFill>
                  <a:schemeClr val="tx1"/>
                </a:solidFill>
                <a:latin typeface="宋体" panose="02010600030101010101" pitchFamily="2" charset="-122"/>
                <a:ea typeface="宋体" panose="02010600030101010101" pitchFamily="2" charset="-122"/>
              </a:rPr>
              <a:t>ww</a:t>
            </a:r>
            <a:endParaRPr lang="en-US" altLang="zh-CN" sz="4400" dirty="0">
              <a:solidFill>
                <a:schemeClr val="tx1"/>
              </a:solidFill>
              <a:latin typeface="宋体" panose="02010600030101010101" pitchFamily="2" charset="-122"/>
              <a:ea typeface="宋体" panose="02010600030101010101" pitchFamily="2" charset="-122"/>
            </a:endParaRPr>
          </a:p>
          <a:p>
            <a:pPr algn="l"/>
            <a:r>
              <a:rPr lang="en-US" altLang="zh-CN" sz="901" dirty="0" err="1">
                <a:solidFill>
                  <a:schemeClr val="tx1"/>
                </a:solidFill>
                <a:latin typeface="宋体" panose="02010600030101010101" pitchFamily="2" charset="-122"/>
                <a:ea typeface="宋体" panose="02010600030101010101" pitchFamily="2" charset="-122"/>
              </a:rPr>
              <a:t>def</a:t>
            </a:r>
            <a:r>
              <a:rPr lang="en-US" altLang="zh-CN" sz="901" dirty="0">
                <a:solidFill>
                  <a:schemeClr val="tx1"/>
                </a:solidFill>
                <a:latin typeface="宋体" panose="02010600030101010101" pitchFamily="2" charset="-122"/>
                <a:ea typeface="宋体" panose="02010600030101010101" pitchFamily="2" charset="-122"/>
              </a:rPr>
              <a:t> </a:t>
            </a:r>
            <a:r>
              <a:rPr lang="en-US" altLang="zh-CN" sz="901" dirty="0" err="1">
                <a:solidFill>
                  <a:schemeClr val="tx1"/>
                </a:solidFill>
                <a:latin typeface="宋体" panose="02010600030101010101" pitchFamily="2" charset="-122"/>
                <a:ea typeface="宋体" panose="02010600030101010101" pitchFamily="2" charset="-122"/>
              </a:rPr>
              <a:t>floyd</a:t>
            </a:r>
            <a:r>
              <a:rPr lang="en-US" altLang="zh-CN" sz="901" dirty="0">
                <a:solidFill>
                  <a:schemeClr val="tx1"/>
                </a:solidFill>
                <a:latin typeface="宋体" panose="02010600030101010101" pitchFamily="2" charset="-122"/>
                <a:ea typeface="宋体" panose="02010600030101010101" pitchFamily="2" charset="-122"/>
              </a:rPr>
              <a:t>():</a:t>
            </a:r>
          </a:p>
          <a:p>
            <a:pPr algn="l"/>
            <a:r>
              <a:rPr lang="en-US" altLang="zh-CN" sz="901" dirty="0">
                <a:solidFill>
                  <a:schemeClr val="tx1"/>
                </a:solidFill>
                <a:latin typeface="宋体" panose="02010600030101010101" pitchFamily="2" charset="-122"/>
                <a:ea typeface="宋体" panose="02010600030101010101" pitchFamily="2" charset="-122"/>
              </a:rPr>
              <a:t>    global </a:t>
            </a:r>
            <a:r>
              <a:rPr lang="en-US" altLang="zh-CN" sz="901" dirty="0" err="1">
                <a:solidFill>
                  <a:schemeClr val="tx1"/>
                </a:solidFill>
                <a:latin typeface="宋体" panose="02010600030101010101" pitchFamily="2" charset="-122"/>
                <a:ea typeface="宋体" panose="02010600030101010101" pitchFamily="2" charset="-122"/>
              </a:rPr>
              <a:t>dp</a:t>
            </a:r>
            <a:endParaRPr lang="en-US" altLang="zh-CN" sz="901" dirty="0">
              <a:solidFill>
                <a:schemeClr val="tx1"/>
              </a:solidFill>
              <a:latin typeface="宋体" panose="02010600030101010101" pitchFamily="2" charset="-122"/>
              <a:ea typeface="宋体" panose="02010600030101010101" pitchFamily="2" charset="-122"/>
            </a:endParaRPr>
          </a:p>
          <a:p>
            <a:pPr algn="l"/>
            <a:r>
              <a:rPr lang="en-US" altLang="zh-CN" sz="901" dirty="0">
                <a:solidFill>
                  <a:schemeClr val="tx1"/>
                </a:solidFill>
                <a:latin typeface="宋体" panose="02010600030101010101" pitchFamily="2" charset="-122"/>
                <a:ea typeface="宋体" panose="02010600030101010101" pitchFamily="2" charset="-122"/>
              </a:rPr>
              <a:t>    for k in range(1, n + 1):</a:t>
            </a:r>
          </a:p>
          <a:p>
            <a:pPr algn="l"/>
            <a:r>
              <a:rPr lang="en-US" altLang="zh-CN" sz="901" dirty="0">
                <a:solidFill>
                  <a:schemeClr val="tx1"/>
                </a:solidFill>
                <a:latin typeface="宋体" panose="02010600030101010101" pitchFamily="2" charset="-122"/>
                <a:ea typeface="宋体" panose="02010600030101010101" pitchFamily="2" charset="-122"/>
              </a:rPr>
              <a:t>        for </a:t>
            </a:r>
            <a:r>
              <a:rPr lang="en-US" altLang="zh-CN" sz="901" dirty="0" err="1">
                <a:solidFill>
                  <a:schemeClr val="tx1"/>
                </a:solidFill>
                <a:latin typeface="宋体" panose="02010600030101010101" pitchFamily="2" charset="-122"/>
                <a:ea typeface="宋体" panose="02010600030101010101" pitchFamily="2" charset="-122"/>
              </a:rPr>
              <a:t>i</a:t>
            </a:r>
            <a:r>
              <a:rPr lang="en-US" altLang="zh-CN" sz="901" dirty="0">
                <a:solidFill>
                  <a:schemeClr val="tx1"/>
                </a:solidFill>
                <a:latin typeface="宋体" panose="02010600030101010101" pitchFamily="2" charset="-122"/>
                <a:ea typeface="宋体" panose="02010600030101010101" pitchFamily="2" charset="-122"/>
              </a:rPr>
              <a:t> in range(1, n + 1):</a:t>
            </a:r>
          </a:p>
          <a:p>
            <a:pPr algn="l"/>
            <a:r>
              <a:rPr lang="en-US" altLang="zh-CN" sz="901" dirty="0">
                <a:solidFill>
                  <a:schemeClr val="tx1"/>
                </a:solidFill>
                <a:latin typeface="宋体" panose="02010600030101010101" pitchFamily="2" charset="-122"/>
                <a:ea typeface="宋体" panose="02010600030101010101" pitchFamily="2" charset="-122"/>
              </a:rPr>
              <a:t>            for j in range(1, n + 1):</a:t>
            </a:r>
          </a:p>
          <a:p>
            <a:pPr algn="l"/>
            <a:r>
              <a:rPr lang="en-US" altLang="zh-CN" sz="901" dirty="0">
                <a:solidFill>
                  <a:schemeClr val="tx1"/>
                </a:solidFill>
                <a:latin typeface="宋体" panose="02010600030101010101" pitchFamily="2" charset="-122"/>
                <a:ea typeface="宋体" panose="02010600030101010101" pitchFamily="2" charset="-122"/>
              </a:rPr>
              <a:t>                if </a:t>
            </a:r>
            <a:r>
              <a:rPr lang="en-US" altLang="zh-CN" sz="901" dirty="0" err="1">
                <a:solidFill>
                  <a:schemeClr val="tx1"/>
                </a:solidFill>
                <a:latin typeface="宋体" panose="02010600030101010101" pitchFamily="2" charset="-122"/>
                <a:ea typeface="宋体" panose="02010600030101010101" pitchFamily="2" charset="-122"/>
              </a:rPr>
              <a:t>dp</a:t>
            </a:r>
            <a:r>
              <a:rPr lang="en-US" altLang="zh-CN" sz="901" dirty="0">
                <a:solidFill>
                  <a:schemeClr val="tx1"/>
                </a:solidFill>
                <a:latin typeface="宋体" panose="02010600030101010101" pitchFamily="2" charset="-122"/>
                <a:ea typeface="宋体" panose="02010600030101010101" pitchFamily="2" charset="-122"/>
              </a:rPr>
              <a:t>[</a:t>
            </a:r>
            <a:r>
              <a:rPr lang="en-US" altLang="zh-CN" sz="901" dirty="0" err="1">
                <a:solidFill>
                  <a:schemeClr val="tx1"/>
                </a:solidFill>
                <a:latin typeface="宋体" panose="02010600030101010101" pitchFamily="2" charset="-122"/>
                <a:ea typeface="宋体" panose="02010600030101010101" pitchFamily="2" charset="-122"/>
              </a:rPr>
              <a:t>i</a:t>
            </a:r>
            <a:r>
              <a:rPr lang="en-US" altLang="zh-CN" sz="901" dirty="0">
                <a:solidFill>
                  <a:schemeClr val="tx1"/>
                </a:solidFill>
                <a:latin typeface="宋体" panose="02010600030101010101" pitchFamily="2" charset="-122"/>
                <a:ea typeface="宋体" panose="02010600030101010101" pitchFamily="2" charset="-122"/>
              </a:rPr>
              <a:t>][k]+</a:t>
            </a:r>
            <a:r>
              <a:rPr lang="en-US" altLang="zh-CN" sz="901" dirty="0" err="1">
                <a:solidFill>
                  <a:schemeClr val="tx1"/>
                </a:solidFill>
                <a:latin typeface="宋体" panose="02010600030101010101" pitchFamily="2" charset="-122"/>
                <a:ea typeface="宋体" panose="02010600030101010101" pitchFamily="2" charset="-122"/>
              </a:rPr>
              <a:t>dp</a:t>
            </a:r>
            <a:r>
              <a:rPr lang="en-US" altLang="zh-CN" sz="901" dirty="0">
                <a:solidFill>
                  <a:schemeClr val="tx1"/>
                </a:solidFill>
                <a:latin typeface="宋体" panose="02010600030101010101" pitchFamily="2" charset="-122"/>
                <a:ea typeface="宋体" panose="02010600030101010101" pitchFamily="2" charset="-122"/>
              </a:rPr>
              <a:t>[k][j]&lt;</a:t>
            </a:r>
            <a:r>
              <a:rPr lang="en-US" altLang="zh-CN" sz="901" dirty="0" err="1">
                <a:solidFill>
                  <a:schemeClr val="tx1"/>
                </a:solidFill>
                <a:latin typeface="宋体" panose="02010600030101010101" pitchFamily="2" charset="-122"/>
                <a:ea typeface="宋体" panose="02010600030101010101" pitchFamily="2" charset="-122"/>
              </a:rPr>
              <a:t>dp</a:t>
            </a:r>
            <a:r>
              <a:rPr lang="en-US" altLang="zh-CN" sz="901" dirty="0">
                <a:solidFill>
                  <a:schemeClr val="tx1"/>
                </a:solidFill>
                <a:latin typeface="宋体" panose="02010600030101010101" pitchFamily="2" charset="-122"/>
                <a:ea typeface="宋体" panose="02010600030101010101" pitchFamily="2" charset="-122"/>
              </a:rPr>
              <a:t>[</a:t>
            </a:r>
            <a:r>
              <a:rPr lang="en-US" altLang="zh-CN" sz="901" dirty="0" err="1">
                <a:solidFill>
                  <a:schemeClr val="tx1"/>
                </a:solidFill>
                <a:latin typeface="宋体" panose="02010600030101010101" pitchFamily="2" charset="-122"/>
                <a:ea typeface="宋体" panose="02010600030101010101" pitchFamily="2" charset="-122"/>
              </a:rPr>
              <a:t>i</a:t>
            </a:r>
            <a:r>
              <a:rPr lang="en-US" altLang="zh-CN" sz="901" dirty="0">
                <a:solidFill>
                  <a:schemeClr val="tx1"/>
                </a:solidFill>
                <a:latin typeface="宋体" panose="02010600030101010101" pitchFamily="2" charset="-122"/>
                <a:ea typeface="宋体" panose="02010600030101010101" pitchFamily="2" charset="-122"/>
              </a:rPr>
              <a:t>][j]:</a:t>
            </a:r>
          </a:p>
          <a:p>
            <a:pPr algn="l"/>
            <a:r>
              <a:rPr lang="en-US" altLang="zh-CN" sz="901" dirty="0">
                <a:solidFill>
                  <a:schemeClr val="tx1"/>
                </a:solidFill>
                <a:latin typeface="宋体" panose="02010600030101010101" pitchFamily="2" charset="-122"/>
                <a:ea typeface="宋体" panose="02010600030101010101" pitchFamily="2" charset="-122"/>
              </a:rPr>
              <a:t>                    </a:t>
            </a:r>
            <a:r>
              <a:rPr lang="en-US" altLang="zh-CN" sz="901" dirty="0" err="1">
                <a:solidFill>
                  <a:schemeClr val="tx1"/>
                </a:solidFill>
                <a:latin typeface="宋体" panose="02010600030101010101" pitchFamily="2" charset="-122"/>
                <a:ea typeface="宋体" panose="02010600030101010101" pitchFamily="2" charset="-122"/>
              </a:rPr>
              <a:t>dp</a:t>
            </a:r>
            <a:r>
              <a:rPr lang="en-US" altLang="zh-CN" sz="901" dirty="0">
                <a:solidFill>
                  <a:schemeClr val="tx1"/>
                </a:solidFill>
                <a:latin typeface="宋体" panose="02010600030101010101" pitchFamily="2" charset="-122"/>
                <a:ea typeface="宋体" panose="02010600030101010101" pitchFamily="2" charset="-122"/>
              </a:rPr>
              <a:t>[</a:t>
            </a:r>
            <a:r>
              <a:rPr lang="en-US" altLang="zh-CN" sz="901" dirty="0" err="1">
                <a:solidFill>
                  <a:schemeClr val="tx1"/>
                </a:solidFill>
                <a:latin typeface="宋体" panose="02010600030101010101" pitchFamily="2" charset="-122"/>
                <a:ea typeface="宋体" panose="02010600030101010101" pitchFamily="2" charset="-122"/>
              </a:rPr>
              <a:t>i</a:t>
            </a:r>
            <a:r>
              <a:rPr lang="en-US" altLang="zh-CN" sz="901" dirty="0">
                <a:solidFill>
                  <a:schemeClr val="tx1"/>
                </a:solidFill>
                <a:latin typeface="宋体" panose="02010600030101010101" pitchFamily="2" charset="-122"/>
                <a:ea typeface="宋体" panose="02010600030101010101" pitchFamily="2" charset="-122"/>
              </a:rPr>
              <a:t>][j] = </a:t>
            </a:r>
            <a:r>
              <a:rPr lang="en-US" altLang="zh-CN" sz="901" dirty="0" err="1">
                <a:solidFill>
                  <a:schemeClr val="tx1"/>
                </a:solidFill>
                <a:latin typeface="宋体" panose="02010600030101010101" pitchFamily="2" charset="-122"/>
                <a:ea typeface="宋体" panose="02010600030101010101" pitchFamily="2" charset="-122"/>
              </a:rPr>
              <a:t>dp</a:t>
            </a:r>
            <a:r>
              <a:rPr lang="en-US" altLang="zh-CN" sz="901" dirty="0">
                <a:solidFill>
                  <a:schemeClr val="tx1"/>
                </a:solidFill>
                <a:latin typeface="宋体" panose="02010600030101010101" pitchFamily="2" charset="-122"/>
                <a:ea typeface="宋体" panose="02010600030101010101" pitchFamily="2" charset="-122"/>
              </a:rPr>
              <a:t>[</a:t>
            </a:r>
            <a:r>
              <a:rPr lang="en-US" altLang="zh-CN" sz="901" dirty="0" err="1">
                <a:solidFill>
                  <a:schemeClr val="tx1"/>
                </a:solidFill>
                <a:latin typeface="宋体" panose="02010600030101010101" pitchFamily="2" charset="-122"/>
                <a:ea typeface="宋体" panose="02010600030101010101" pitchFamily="2" charset="-122"/>
              </a:rPr>
              <a:t>i</a:t>
            </a:r>
            <a:r>
              <a:rPr lang="en-US" altLang="zh-CN" sz="901" dirty="0">
                <a:solidFill>
                  <a:schemeClr val="tx1"/>
                </a:solidFill>
                <a:latin typeface="宋体" panose="02010600030101010101" pitchFamily="2" charset="-122"/>
                <a:ea typeface="宋体" panose="02010600030101010101" pitchFamily="2" charset="-122"/>
              </a:rPr>
              <a:t>][k]+</a:t>
            </a:r>
            <a:r>
              <a:rPr lang="en-US" altLang="zh-CN" sz="901" dirty="0" err="1">
                <a:solidFill>
                  <a:schemeClr val="tx1"/>
                </a:solidFill>
                <a:latin typeface="宋体" panose="02010600030101010101" pitchFamily="2" charset="-122"/>
                <a:ea typeface="宋体" panose="02010600030101010101" pitchFamily="2" charset="-122"/>
              </a:rPr>
              <a:t>dp</a:t>
            </a:r>
            <a:r>
              <a:rPr lang="en-US" altLang="zh-CN" sz="901" dirty="0">
                <a:solidFill>
                  <a:schemeClr val="tx1"/>
                </a:solidFill>
                <a:latin typeface="宋体" panose="02010600030101010101" pitchFamily="2" charset="-122"/>
                <a:ea typeface="宋体" panose="02010600030101010101" pitchFamily="2" charset="-122"/>
              </a:rPr>
              <a:t>[k][j]</a:t>
            </a:r>
          </a:p>
          <a:p>
            <a:pPr algn="l"/>
            <a:r>
              <a:rPr lang="en-US" altLang="zh-CN" sz="901" dirty="0" err="1">
                <a:solidFill>
                  <a:schemeClr val="tx1"/>
                </a:solidFill>
                <a:latin typeface="宋体" panose="02010600030101010101" pitchFamily="2" charset="-122"/>
                <a:ea typeface="宋体" panose="02010600030101010101" pitchFamily="2" charset="-122"/>
              </a:rPr>
              <a:t>def</a:t>
            </a:r>
            <a:r>
              <a:rPr lang="en-US" altLang="zh-CN" sz="901" dirty="0">
                <a:solidFill>
                  <a:schemeClr val="tx1"/>
                </a:solidFill>
                <a:latin typeface="宋体" panose="02010600030101010101" pitchFamily="2" charset="-122"/>
                <a:ea typeface="宋体" panose="02010600030101010101" pitchFamily="2" charset="-122"/>
              </a:rPr>
              <a:t> output():</a:t>
            </a:r>
          </a:p>
          <a:p>
            <a:pPr algn="l"/>
            <a:r>
              <a:rPr lang="en-US" altLang="zh-CN" sz="901" dirty="0">
                <a:solidFill>
                  <a:schemeClr val="tx1"/>
                </a:solidFill>
                <a:latin typeface="宋体" panose="02010600030101010101" pitchFamily="2" charset="-122"/>
                <a:ea typeface="宋体" panose="02010600030101010101" pitchFamily="2" charset="-122"/>
              </a:rPr>
              <a:t>    global q</a:t>
            </a:r>
          </a:p>
          <a:p>
            <a:pPr algn="l"/>
            <a:r>
              <a:rPr lang="en-US" altLang="zh-CN" sz="901" dirty="0">
                <a:solidFill>
                  <a:schemeClr val="tx1"/>
                </a:solidFill>
                <a:latin typeface="宋体" panose="02010600030101010101" pitchFamily="2" charset="-122"/>
                <a:ea typeface="宋体" panose="02010600030101010101" pitchFamily="2" charset="-122"/>
              </a:rPr>
              <a:t>    for </a:t>
            </a:r>
            <a:r>
              <a:rPr lang="en-US" altLang="zh-CN" sz="901" dirty="0" err="1">
                <a:solidFill>
                  <a:schemeClr val="tx1"/>
                </a:solidFill>
                <a:latin typeface="宋体" panose="02010600030101010101" pitchFamily="2" charset="-122"/>
                <a:ea typeface="宋体" panose="02010600030101010101" pitchFamily="2" charset="-122"/>
              </a:rPr>
              <a:t>i</a:t>
            </a:r>
            <a:r>
              <a:rPr lang="en-US" altLang="zh-CN" sz="901" dirty="0">
                <a:solidFill>
                  <a:schemeClr val="tx1"/>
                </a:solidFill>
                <a:latin typeface="宋体" panose="02010600030101010101" pitchFamily="2" charset="-122"/>
                <a:ea typeface="宋体" panose="02010600030101010101" pitchFamily="2" charset="-122"/>
              </a:rPr>
              <a:t> in range(q):</a:t>
            </a:r>
          </a:p>
          <a:p>
            <a:pPr algn="l"/>
            <a:r>
              <a:rPr lang="en-US" altLang="zh-CN" sz="901" dirty="0">
                <a:solidFill>
                  <a:schemeClr val="tx1"/>
                </a:solidFill>
                <a:latin typeface="宋体" panose="02010600030101010101" pitchFamily="2" charset="-122"/>
                <a:ea typeface="宋体" panose="02010600030101010101" pitchFamily="2" charset="-122"/>
              </a:rPr>
              <a:t>        </a:t>
            </a:r>
            <a:r>
              <a:rPr lang="en-US" altLang="zh-CN" sz="901" dirty="0" err="1">
                <a:solidFill>
                  <a:schemeClr val="tx1"/>
                </a:solidFill>
                <a:latin typeface="宋体" panose="02010600030101010101" pitchFamily="2" charset="-122"/>
                <a:ea typeface="宋体" panose="02010600030101010101" pitchFamily="2" charset="-122"/>
              </a:rPr>
              <a:t>s,t</a:t>
            </a:r>
            <a:r>
              <a:rPr lang="en-US" altLang="zh-CN" sz="901" dirty="0">
                <a:solidFill>
                  <a:schemeClr val="tx1"/>
                </a:solidFill>
                <a:latin typeface="宋体" panose="02010600030101010101" pitchFamily="2" charset="-122"/>
                <a:ea typeface="宋体" panose="02010600030101010101" pitchFamily="2" charset="-122"/>
              </a:rPr>
              <a:t> = map(</a:t>
            </a:r>
            <a:r>
              <a:rPr lang="en-US" altLang="zh-CN" sz="901" dirty="0" err="1">
                <a:solidFill>
                  <a:schemeClr val="tx1"/>
                </a:solidFill>
                <a:latin typeface="宋体" panose="02010600030101010101" pitchFamily="2" charset="-122"/>
                <a:ea typeface="宋体" panose="02010600030101010101" pitchFamily="2" charset="-122"/>
              </a:rPr>
              <a:t>int,input</a:t>
            </a:r>
            <a:r>
              <a:rPr lang="en-US" altLang="zh-CN" sz="901" dirty="0">
                <a:solidFill>
                  <a:schemeClr val="tx1"/>
                </a:solidFill>
                <a:latin typeface="宋体" panose="02010600030101010101" pitchFamily="2" charset="-122"/>
                <a:ea typeface="宋体" panose="02010600030101010101" pitchFamily="2" charset="-122"/>
              </a:rPr>
              <a:t>().split())</a:t>
            </a:r>
          </a:p>
          <a:p>
            <a:pPr algn="l"/>
            <a:r>
              <a:rPr lang="en-US" altLang="zh-CN" sz="901" dirty="0">
                <a:solidFill>
                  <a:schemeClr val="tx1"/>
                </a:solidFill>
                <a:latin typeface="宋体" panose="02010600030101010101" pitchFamily="2" charset="-122"/>
                <a:ea typeface="宋体" panose="02010600030101010101" pitchFamily="2" charset="-122"/>
              </a:rPr>
              <a:t>        if </a:t>
            </a:r>
            <a:r>
              <a:rPr lang="en-US" altLang="zh-CN" sz="901" dirty="0" err="1">
                <a:solidFill>
                  <a:schemeClr val="tx1"/>
                </a:solidFill>
                <a:latin typeface="宋体" panose="02010600030101010101" pitchFamily="2" charset="-122"/>
                <a:ea typeface="宋体" panose="02010600030101010101" pitchFamily="2" charset="-122"/>
              </a:rPr>
              <a:t>dp</a:t>
            </a:r>
            <a:r>
              <a:rPr lang="en-US" altLang="zh-CN" sz="901" dirty="0">
                <a:solidFill>
                  <a:schemeClr val="tx1"/>
                </a:solidFill>
                <a:latin typeface="宋体" panose="02010600030101010101" pitchFamily="2" charset="-122"/>
                <a:ea typeface="宋体" panose="02010600030101010101" pitchFamily="2" charset="-122"/>
              </a:rPr>
              <a:t>[s][t] == 0x3f3f3f3f3f3f3f3f:  print(-1)</a:t>
            </a:r>
          </a:p>
          <a:p>
            <a:pPr algn="l"/>
            <a:r>
              <a:rPr lang="en-US" altLang="zh-CN" sz="901" dirty="0">
                <a:solidFill>
                  <a:schemeClr val="tx1"/>
                </a:solidFill>
                <a:latin typeface="宋体" panose="02010600030101010101" pitchFamily="2" charset="-122"/>
                <a:ea typeface="宋体" panose="02010600030101010101" pitchFamily="2" charset="-122"/>
              </a:rPr>
              <a:t>        </a:t>
            </a:r>
            <a:r>
              <a:rPr lang="en-US" altLang="zh-CN" sz="901" dirty="0" err="1">
                <a:solidFill>
                  <a:schemeClr val="tx1"/>
                </a:solidFill>
                <a:latin typeface="宋体" panose="02010600030101010101" pitchFamily="2" charset="-122"/>
                <a:ea typeface="宋体" panose="02010600030101010101" pitchFamily="2" charset="-122"/>
              </a:rPr>
              <a:t>elif</a:t>
            </a:r>
            <a:r>
              <a:rPr lang="en-US" altLang="zh-CN" sz="901" dirty="0">
                <a:solidFill>
                  <a:schemeClr val="tx1"/>
                </a:solidFill>
                <a:latin typeface="宋体" panose="02010600030101010101" pitchFamily="2" charset="-122"/>
                <a:ea typeface="宋体" panose="02010600030101010101" pitchFamily="2" charset="-122"/>
              </a:rPr>
              <a:t> s==t:                          print(0)#</a:t>
            </a:r>
            <a:r>
              <a:rPr lang="zh-CN" altLang="en-US" sz="901" dirty="0">
                <a:solidFill>
                  <a:schemeClr val="tx1"/>
                </a:solidFill>
                <a:latin typeface="宋体" panose="02010600030101010101" pitchFamily="2" charset="-122"/>
                <a:ea typeface="宋体" panose="02010600030101010101" pitchFamily="2" charset="-122"/>
              </a:rPr>
              <a:t>如果不这样，</a:t>
            </a:r>
            <a:r>
              <a:rPr lang="en-US" altLang="zh-CN" sz="901" dirty="0" err="1">
                <a:solidFill>
                  <a:schemeClr val="tx1"/>
                </a:solidFill>
                <a:latin typeface="宋体" panose="02010600030101010101" pitchFamily="2" charset="-122"/>
                <a:ea typeface="宋体" panose="02010600030101010101" pitchFamily="2" charset="-122"/>
              </a:rPr>
              <a:t>dp</a:t>
            </a:r>
            <a:r>
              <a:rPr lang="en-US" altLang="zh-CN" sz="901" dirty="0">
                <a:solidFill>
                  <a:schemeClr val="tx1"/>
                </a:solidFill>
                <a:latin typeface="宋体" panose="02010600030101010101" pitchFamily="2" charset="-122"/>
                <a:ea typeface="宋体" panose="02010600030101010101" pitchFamily="2" charset="-122"/>
              </a:rPr>
              <a:t>[</a:t>
            </a:r>
            <a:r>
              <a:rPr lang="en-US" altLang="zh-CN" sz="901" dirty="0" err="1">
                <a:solidFill>
                  <a:schemeClr val="tx1"/>
                </a:solidFill>
                <a:latin typeface="宋体" panose="02010600030101010101" pitchFamily="2" charset="-122"/>
                <a:ea typeface="宋体" panose="02010600030101010101" pitchFamily="2" charset="-122"/>
              </a:rPr>
              <a:t>i</a:t>
            </a:r>
            <a:r>
              <a:rPr lang="en-US" altLang="zh-CN" sz="901" dirty="0">
                <a:solidFill>
                  <a:schemeClr val="tx1"/>
                </a:solidFill>
                <a:latin typeface="宋体" panose="02010600030101010101" pitchFamily="2" charset="-122"/>
                <a:ea typeface="宋体" panose="02010600030101010101" pitchFamily="2" charset="-122"/>
              </a:rPr>
              <a:t>][</a:t>
            </a:r>
            <a:r>
              <a:rPr lang="en-US" altLang="zh-CN" sz="901" dirty="0" err="1">
                <a:solidFill>
                  <a:schemeClr val="tx1"/>
                </a:solidFill>
                <a:latin typeface="宋体" panose="02010600030101010101" pitchFamily="2" charset="-122"/>
                <a:ea typeface="宋体" panose="02010600030101010101" pitchFamily="2" charset="-122"/>
              </a:rPr>
              <a:t>i</a:t>
            </a:r>
            <a:r>
              <a:rPr lang="en-US" altLang="zh-CN" sz="901" dirty="0">
                <a:solidFill>
                  <a:schemeClr val="tx1"/>
                </a:solidFill>
                <a:latin typeface="宋体" panose="02010600030101010101" pitchFamily="2" charset="-122"/>
                <a:ea typeface="宋体" panose="02010600030101010101" pitchFamily="2" charset="-122"/>
              </a:rPr>
              <a:t>]</a:t>
            </a:r>
            <a:r>
              <a:rPr lang="zh-CN" altLang="en-US" sz="901" dirty="0">
                <a:solidFill>
                  <a:schemeClr val="tx1"/>
                </a:solidFill>
                <a:latin typeface="宋体" panose="02010600030101010101" pitchFamily="2" charset="-122"/>
                <a:ea typeface="宋体" panose="02010600030101010101" pitchFamily="2" charset="-122"/>
              </a:rPr>
              <a:t>不等于</a:t>
            </a:r>
            <a:r>
              <a:rPr lang="en-US" altLang="zh-CN" sz="901" dirty="0">
                <a:solidFill>
                  <a:schemeClr val="tx1"/>
                </a:solidFill>
                <a:latin typeface="宋体" panose="02010600030101010101" pitchFamily="2" charset="-122"/>
                <a:ea typeface="宋体" panose="02010600030101010101" pitchFamily="2" charset="-122"/>
              </a:rPr>
              <a:t>0</a:t>
            </a:r>
          </a:p>
          <a:p>
            <a:pPr algn="l"/>
            <a:r>
              <a:rPr lang="en-US" altLang="zh-CN" sz="901" dirty="0">
                <a:solidFill>
                  <a:schemeClr val="tx1"/>
                </a:solidFill>
                <a:latin typeface="宋体" panose="02010600030101010101" pitchFamily="2" charset="-122"/>
                <a:ea typeface="宋体" panose="02010600030101010101" pitchFamily="2" charset="-122"/>
              </a:rPr>
              <a:t>        else:                               print(</a:t>
            </a:r>
            <a:r>
              <a:rPr lang="en-US" altLang="zh-CN" sz="901" dirty="0" err="1">
                <a:solidFill>
                  <a:schemeClr val="tx1"/>
                </a:solidFill>
                <a:latin typeface="宋体" panose="02010600030101010101" pitchFamily="2" charset="-122"/>
                <a:ea typeface="宋体" panose="02010600030101010101" pitchFamily="2" charset="-122"/>
              </a:rPr>
              <a:t>dp</a:t>
            </a:r>
            <a:r>
              <a:rPr lang="en-US" altLang="zh-CN" sz="901" dirty="0">
                <a:solidFill>
                  <a:schemeClr val="tx1"/>
                </a:solidFill>
                <a:latin typeface="宋体" panose="02010600030101010101" pitchFamily="2" charset="-122"/>
                <a:ea typeface="宋体" panose="02010600030101010101" pitchFamily="2" charset="-122"/>
              </a:rPr>
              <a:t>[s][t])        </a:t>
            </a:r>
          </a:p>
          <a:p>
            <a:pPr algn="l"/>
            <a:r>
              <a:rPr lang="en-US" altLang="zh-CN" sz="3200" dirty="0" err="1">
                <a:solidFill>
                  <a:schemeClr val="tx1"/>
                </a:solidFill>
                <a:latin typeface="宋体" panose="02010600030101010101" pitchFamily="2" charset="-122"/>
                <a:ea typeface="宋体" panose="02010600030101010101" pitchFamily="2" charset="-122"/>
              </a:rPr>
              <a:t>n,m,q</a:t>
            </a:r>
            <a:r>
              <a:rPr lang="en-US" altLang="zh-CN" sz="3200" dirty="0">
                <a:solidFill>
                  <a:schemeClr val="tx1"/>
                </a:solidFill>
                <a:latin typeface="宋体" panose="02010600030101010101" pitchFamily="2" charset="-122"/>
                <a:ea typeface="宋体" panose="02010600030101010101" pitchFamily="2" charset="-122"/>
              </a:rPr>
              <a:t>=map(</a:t>
            </a:r>
            <a:r>
              <a:rPr lang="en-US" altLang="zh-CN" sz="3200" dirty="0" err="1">
                <a:solidFill>
                  <a:schemeClr val="tx1"/>
                </a:solidFill>
                <a:latin typeface="宋体" panose="02010600030101010101" pitchFamily="2" charset="-122"/>
                <a:ea typeface="宋体" panose="02010600030101010101" pitchFamily="2" charset="-122"/>
              </a:rPr>
              <a:t>int,input</a:t>
            </a:r>
            <a:r>
              <a:rPr lang="en-US" altLang="zh-CN" sz="3200" dirty="0">
                <a:solidFill>
                  <a:schemeClr val="tx1"/>
                </a:solidFill>
                <a:latin typeface="宋体" panose="02010600030101010101" pitchFamily="2" charset="-122"/>
                <a:ea typeface="宋体" panose="02010600030101010101" pitchFamily="2" charset="-122"/>
              </a:rPr>
              <a:t>().split())</a:t>
            </a:r>
          </a:p>
          <a:p>
            <a:pPr algn="l"/>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 =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(0x3f3f3f3f3f3f3f3f) for _ in range(405)]for _ in range(405)]</a:t>
            </a:r>
          </a:p>
          <a:p>
            <a:pPr algn="l"/>
            <a:r>
              <a:rPr lang="en-US" altLang="zh-CN" sz="3200" dirty="0">
                <a:solidFill>
                  <a:schemeClr val="tx1"/>
                </a:solidFill>
                <a:latin typeface="宋体" panose="02010600030101010101" pitchFamily="2" charset="-122"/>
                <a:ea typeface="宋体" panose="02010600030101010101" pitchFamily="2" charset="-122"/>
              </a:rPr>
              <a:t>input_()</a:t>
            </a:r>
          </a:p>
          <a:p>
            <a:pPr algn="l"/>
            <a:r>
              <a:rPr lang="en-US" altLang="zh-CN" sz="3200" dirty="0" err="1">
                <a:solidFill>
                  <a:schemeClr val="tx1"/>
                </a:solidFill>
                <a:latin typeface="宋体" panose="02010600030101010101" pitchFamily="2" charset="-122"/>
                <a:ea typeface="宋体" panose="02010600030101010101" pitchFamily="2" charset="-122"/>
              </a:rPr>
              <a:t>floyd</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output()</a:t>
            </a:r>
          </a:p>
        </p:txBody>
      </p:sp>
    </p:spTree>
    <p:custDataLst>
      <p:tags r:id="rId1"/>
    </p:custDataLst>
    <p:extLst>
      <p:ext uri="{BB962C8B-B14F-4D97-AF65-F5344CB8AC3E}">
        <p14:creationId xmlns:p14="http://schemas.microsoft.com/office/powerpoint/2010/main" val="2592974806"/>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10" name="内容占位符 2"/>
          <p:cNvSpPr txBox="1">
            <a:spLocks/>
          </p:cNvSpPr>
          <p:nvPr/>
        </p:nvSpPr>
        <p:spPr>
          <a:xfrm>
            <a:off x="142876" y="2973911"/>
            <a:ext cx="4797805" cy="8713032"/>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endParaRPr lang="zh-CN" altLang="en-US" sz="4000" dirty="0">
              <a:latin typeface="Times New Roman" panose="02020603050405020304" pitchFamily="18" charset="0"/>
              <a:cs typeface="Times New Roman" panose="02020603050405020304" pitchFamily="18" charset="0"/>
            </a:endParaRPr>
          </a:p>
        </p:txBody>
      </p:sp>
      <p:pic>
        <p:nvPicPr>
          <p:cNvPr id="9" name="图片 8"/>
          <p:cNvPicPr/>
          <p:nvPr/>
        </p:nvPicPr>
        <p:blipFill>
          <a:blip r:embed="rId5">
            <a:lum bright="34000" contrast="-8000"/>
          </a:blip>
          <a:srcRect l="20046" t="6270" r="19548" b="5808"/>
          <a:stretch>
            <a:fillRect/>
          </a:stretch>
        </p:blipFill>
        <p:spPr>
          <a:xfrm rot="5400000">
            <a:off x="7441846" y="-2289272"/>
            <a:ext cx="14441717" cy="18700949"/>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6695371" y="737235"/>
            <a:ext cx="16701659" cy="11280909"/>
          </a:xfrm>
          <a:prstGeom prst="rect">
            <a:avLst/>
          </a:prstGeom>
          <a:noFill/>
          <a:ln>
            <a:noFill/>
          </a:ln>
        </p:spPr>
        <p:txBody>
          <a:bodyPr wrap="square" rtlCol="0">
            <a:spAutoFit/>
          </a:bodyPr>
          <a:lstStyle/>
          <a:p>
            <a:pPr algn="l"/>
            <a:r>
              <a:rPr lang="en-US" altLang="zh-CN" sz="2800" dirty="0" err="1">
                <a:solidFill>
                  <a:schemeClr val="tx1"/>
                </a:solidFill>
                <a:latin typeface="宋体" panose="02010600030101010101" pitchFamily="2" charset="-122"/>
                <a:ea typeface="宋体" panose="02010600030101010101" pitchFamily="2" charset="-122"/>
              </a:rPr>
              <a:t>def</a:t>
            </a:r>
            <a:r>
              <a:rPr lang="en-US" altLang="zh-CN" sz="2800" dirty="0">
                <a:solidFill>
                  <a:schemeClr val="tx1"/>
                </a:solidFill>
                <a:latin typeface="宋体" panose="02010600030101010101" pitchFamily="2" charset="-122"/>
                <a:ea typeface="宋体" panose="02010600030101010101" pitchFamily="2" charset="-122"/>
              </a:rPr>
              <a:t> input_():</a:t>
            </a:r>
          </a:p>
          <a:p>
            <a:pPr algn="l"/>
            <a:r>
              <a:rPr lang="en-US" altLang="zh-CN" sz="2800" dirty="0">
                <a:solidFill>
                  <a:schemeClr val="tx1"/>
                </a:solidFill>
                <a:latin typeface="宋体" panose="02010600030101010101" pitchFamily="2" charset="-122"/>
                <a:ea typeface="宋体" panose="02010600030101010101" pitchFamily="2" charset="-122"/>
              </a:rPr>
              <a:t>    global </a:t>
            </a:r>
            <a:r>
              <a:rPr lang="en-US" altLang="zh-CN" sz="2800" dirty="0" err="1">
                <a:solidFill>
                  <a:schemeClr val="tx1"/>
                </a:solidFill>
                <a:latin typeface="宋体" panose="02010600030101010101" pitchFamily="2" charset="-122"/>
                <a:ea typeface="宋体" panose="02010600030101010101" pitchFamily="2" charset="-122"/>
              </a:rPr>
              <a:t>dp</a:t>
            </a:r>
            <a:endParaRPr lang="en-US" altLang="zh-CN" sz="2800" dirty="0">
              <a:solidFill>
                <a:schemeClr val="tx1"/>
              </a:solidFill>
              <a:latin typeface="宋体" panose="02010600030101010101" pitchFamily="2" charset="-122"/>
              <a:ea typeface="宋体" panose="02010600030101010101" pitchFamily="2" charset="-122"/>
            </a:endParaRPr>
          </a:p>
          <a:p>
            <a:pPr algn="l"/>
            <a:r>
              <a:rPr lang="en-US" altLang="zh-CN" sz="2800" dirty="0">
                <a:solidFill>
                  <a:schemeClr val="tx1"/>
                </a:solidFill>
                <a:latin typeface="宋体" panose="02010600030101010101" pitchFamily="2" charset="-122"/>
                <a:ea typeface="宋体" panose="02010600030101010101" pitchFamily="2" charset="-122"/>
              </a:rPr>
              <a:t>    for </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 in range(1,m+1):</a:t>
            </a:r>
          </a:p>
          <a:p>
            <a:pPr algn="l"/>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u,v,w</a:t>
            </a:r>
            <a:r>
              <a:rPr lang="en-US" altLang="zh-CN" sz="2800" dirty="0">
                <a:solidFill>
                  <a:schemeClr val="tx1"/>
                </a:solidFill>
                <a:latin typeface="宋体" panose="02010600030101010101" pitchFamily="2" charset="-122"/>
                <a:ea typeface="宋体" panose="02010600030101010101" pitchFamily="2" charset="-122"/>
              </a:rPr>
              <a:t> = map(</a:t>
            </a:r>
            <a:r>
              <a:rPr lang="en-US" altLang="zh-CN" sz="2800" dirty="0" err="1">
                <a:solidFill>
                  <a:schemeClr val="tx1"/>
                </a:solidFill>
                <a:latin typeface="宋体" panose="02010600030101010101" pitchFamily="2" charset="-122"/>
                <a:ea typeface="宋体" panose="02010600030101010101" pitchFamily="2" charset="-122"/>
              </a:rPr>
              <a:t>int,input</a:t>
            </a:r>
            <a:r>
              <a:rPr lang="en-US" altLang="zh-CN" sz="2800" dirty="0">
                <a:solidFill>
                  <a:schemeClr val="tx1"/>
                </a:solidFill>
                <a:latin typeface="宋体" panose="02010600030101010101" pitchFamily="2" charset="-122"/>
                <a:ea typeface="宋体" panose="02010600030101010101" pitchFamily="2" charset="-122"/>
              </a:rPr>
              <a:t>().split())</a:t>
            </a:r>
          </a:p>
          <a:p>
            <a:pPr algn="l"/>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ww</a:t>
            </a:r>
            <a:r>
              <a:rPr lang="en-US" altLang="zh-CN" sz="2800" dirty="0">
                <a:solidFill>
                  <a:schemeClr val="tx1"/>
                </a:solidFill>
                <a:latin typeface="宋体" panose="02010600030101010101" pitchFamily="2" charset="-122"/>
                <a:ea typeface="宋体" panose="02010600030101010101" pitchFamily="2" charset="-122"/>
              </a:rPr>
              <a:t> = min(</a:t>
            </a:r>
            <a:r>
              <a:rPr lang="en-US" altLang="zh-CN" sz="2800" dirty="0" err="1">
                <a:solidFill>
                  <a:schemeClr val="tx1"/>
                </a:solidFill>
                <a:latin typeface="宋体" panose="02010600030101010101" pitchFamily="2" charset="-122"/>
                <a:ea typeface="宋体" panose="02010600030101010101" pitchFamily="2" charset="-122"/>
              </a:rPr>
              <a:t>dp</a:t>
            </a:r>
            <a:r>
              <a:rPr lang="en-US" altLang="zh-CN" sz="2800" dirty="0">
                <a:solidFill>
                  <a:schemeClr val="tx1"/>
                </a:solidFill>
                <a:latin typeface="宋体" panose="02010600030101010101" pitchFamily="2" charset="-122"/>
                <a:ea typeface="宋体" panose="02010600030101010101" pitchFamily="2" charset="-122"/>
              </a:rPr>
              <a:t>[u][v],w)  #</a:t>
            </a:r>
            <a:r>
              <a:rPr lang="zh-CN" altLang="en-US" sz="2800" dirty="0">
                <a:solidFill>
                  <a:schemeClr val="tx1"/>
                </a:solidFill>
                <a:latin typeface="宋体" panose="02010600030101010101" pitchFamily="2" charset="-122"/>
                <a:ea typeface="宋体" panose="02010600030101010101" pitchFamily="2" charset="-122"/>
              </a:rPr>
              <a:t>去掉重边</a:t>
            </a:r>
          </a:p>
          <a:p>
            <a:pPr algn="l"/>
            <a:r>
              <a:rPr lang="zh-CN" altLang="en-US"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dp</a:t>
            </a:r>
            <a:r>
              <a:rPr lang="en-US" altLang="zh-CN" sz="2800" dirty="0">
                <a:solidFill>
                  <a:schemeClr val="tx1"/>
                </a:solidFill>
                <a:latin typeface="宋体" panose="02010600030101010101" pitchFamily="2" charset="-122"/>
                <a:ea typeface="宋体" panose="02010600030101010101" pitchFamily="2" charset="-122"/>
              </a:rPr>
              <a:t>[u][v] = </a:t>
            </a:r>
            <a:r>
              <a:rPr lang="en-US" altLang="zh-CN" sz="2800" dirty="0" err="1">
                <a:solidFill>
                  <a:schemeClr val="tx1"/>
                </a:solidFill>
                <a:latin typeface="宋体" panose="02010600030101010101" pitchFamily="2" charset="-122"/>
                <a:ea typeface="宋体" panose="02010600030101010101" pitchFamily="2" charset="-122"/>
              </a:rPr>
              <a:t>ww</a:t>
            </a:r>
            <a:endParaRPr lang="en-US" altLang="zh-CN" sz="2800" dirty="0">
              <a:solidFill>
                <a:schemeClr val="tx1"/>
              </a:solidFill>
              <a:latin typeface="宋体" panose="02010600030101010101" pitchFamily="2" charset="-122"/>
              <a:ea typeface="宋体" panose="02010600030101010101" pitchFamily="2" charset="-122"/>
            </a:endParaRPr>
          </a:p>
          <a:p>
            <a:pPr algn="l"/>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dp</a:t>
            </a:r>
            <a:r>
              <a:rPr lang="en-US" altLang="zh-CN" sz="2800" dirty="0">
                <a:solidFill>
                  <a:schemeClr val="tx1"/>
                </a:solidFill>
                <a:latin typeface="宋体" panose="02010600030101010101" pitchFamily="2" charset="-122"/>
                <a:ea typeface="宋体" panose="02010600030101010101" pitchFamily="2" charset="-122"/>
              </a:rPr>
              <a:t>[v][u] = </a:t>
            </a:r>
            <a:r>
              <a:rPr lang="en-US" altLang="zh-CN" sz="2800" dirty="0" err="1">
                <a:solidFill>
                  <a:schemeClr val="tx1"/>
                </a:solidFill>
                <a:latin typeface="宋体" panose="02010600030101010101" pitchFamily="2" charset="-122"/>
                <a:ea typeface="宋体" panose="02010600030101010101" pitchFamily="2" charset="-122"/>
              </a:rPr>
              <a:t>ww</a:t>
            </a:r>
            <a:endParaRPr lang="en-US" altLang="zh-CN" sz="2800" dirty="0">
              <a:solidFill>
                <a:schemeClr val="tx1"/>
              </a:solidFill>
              <a:latin typeface="宋体" panose="02010600030101010101" pitchFamily="2" charset="-122"/>
              <a:ea typeface="宋体" panose="02010600030101010101" pitchFamily="2" charset="-122"/>
            </a:endParaRPr>
          </a:p>
          <a:p>
            <a:pPr algn="l"/>
            <a:r>
              <a:rPr lang="en-US" altLang="zh-CN" sz="4400" dirty="0" err="1">
                <a:solidFill>
                  <a:schemeClr val="tx1"/>
                </a:solidFill>
                <a:latin typeface="宋体" panose="02010600030101010101" pitchFamily="2" charset="-122"/>
                <a:ea typeface="宋体" panose="02010600030101010101" pitchFamily="2" charset="-122"/>
              </a:rPr>
              <a:t>def</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floyd</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global </a:t>
            </a:r>
            <a:r>
              <a:rPr lang="en-US" altLang="zh-CN" sz="4400" dirty="0" err="1">
                <a:solidFill>
                  <a:schemeClr val="tx1"/>
                </a:solidFill>
                <a:latin typeface="宋体" panose="02010600030101010101" pitchFamily="2" charset="-122"/>
                <a:ea typeface="宋体" panose="02010600030101010101" pitchFamily="2" charset="-122"/>
              </a:rPr>
              <a:t>dp</a:t>
            </a:r>
            <a:endParaRPr lang="en-US" altLang="zh-CN" sz="4400" dirty="0">
              <a:solidFill>
                <a:schemeClr val="tx1"/>
              </a:solidFill>
              <a:latin typeface="宋体" panose="02010600030101010101" pitchFamily="2" charset="-122"/>
              <a:ea typeface="宋体" panose="02010600030101010101" pitchFamily="2" charset="-122"/>
            </a:endParaRPr>
          </a:p>
          <a:p>
            <a:pPr algn="l"/>
            <a:r>
              <a:rPr lang="en-US" altLang="zh-CN" sz="4400" dirty="0">
                <a:solidFill>
                  <a:schemeClr val="tx1"/>
                </a:solidFill>
                <a:latin typeface="宋体" panose="02010600030101010101" pitchFamily="2" charset="-122"/>
                <a:ea typeface="宋体" panose="02010600030101010101" pitchFamily="2" charset="-122"/>
              </a:rPr>
              <a:t>    for k in range(1, n + 1):</a:t>
            </a:r>
          </a:p>
          <a:p>
            <a:pPr algn="l"/>
            <a:r>
              <a:rPr lang="en-US" altLang="zh-CN" sz="4400" dirty="0">
                <a:solidFill>
                  <a:schemeClr val="tx1"/>
                </a:solidFill>
                <a:latin typeface="宋体" panose="02010600030101010101" pitchFamily="2" charset="-122"/>
                <a:ea typeface="宋体" panose="02010600030101010101" pitchFamily="2" charset="-122"/>
              </a:rPr>
              <a:t>        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range(1, n + 1):</a:t>
            </a:r>
          </a:p>
          <a:p>
            <a:pPr algn="l"/>
            <a:r>
              <a:rPr lang="en-US" altLang="zh-CN" sz="4400" dirty="0">
                <a:solidFill>
                  <a:schemeClr val="tx1"/>
                </a:solidFill>
                <a:latin typeface="宋体" panose="02010600030101010101" pitchFamily="2" charset="-122"/>
                <a:ea typeface="宋体" panose="02010600030101010101" pitchFamily="2" charset="-122"/>
              </a:rPr>
              <a:t>            for j in range(1, n + 1):</a:t>
            </a:r>
          </a:p>
          <a:p>
            <a:pPr algn="l"/>
            <a:r>
              <a:rPr lang="en-US" altLang="zh-CN" sz="4400" dirty="0">
                <a:solidFill>
                  <a:schemeClr val="tx1"/>
                </a:solidFill>
                <a:latin typeface="宋体" panose="02010600030101010101" pitchFamily="2" charset="-122"/>
                <a:ea typeface="宋体" panose="02010600030101010101" pitchFamily="2" charset="-122"/>
              </a:rPr>
              <a:t>                if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][k]+</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[k][j]&lt;</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][j]:</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][j] = </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][k]+</a:t>
            </a:r>
            <a:r>
              <a:rPr lang="en-US" altLang="zh-CN" sz="4400" dirty="0" err="1">
                <a:solidFill>
                  <a:schemeClr val="tx1"/>
                </a:solidFill>
                <a:latin typeface="宋体" panose="02010600030101010101" pitchFamily="2" charset="-122"/>
                <a:ea typeface="宋体" panose="02010600030101010101" pitchFamily="2" charset="-122"/>
              </a:rPr>
              <a:t>dp</a:t>
            </a:r>
            <a:r>
              <a:rPr lang="en-US" altLang="zh-CN" sz="4400" dirty="0">
                <a:solidFill>
                  <a:schemeClr val="tx1"/>
                </a:solidFill>
                <a:latin typeface="宋体" panose="02010600030101010101" pitchFamily="2" charset="-122"/>
                <a:ea typeface="宋体" panose="02010600030101010101" pitchFamily="2" charset="-122"/>
              </a:rPr>
              <a:t>[k][j]</a:t>
            </a:r>
          </a:p>
          <a:p>
            <a:pPr algn="l"/>
            <a:r>
              <a:rPr lang="en-US" altLang="zh-CN" sz="901" dirty="0" err="1">
                <a:solidFill>
                  <a:schemeClr val="tx1"/>
                </a:solidFill>
                <a:latin typeface="宋体" panose="02010600030101010101" pitchFamily="2" charset="-122"/>
                <a:ea typeface="宋体" panose="02010600030101010101" pitchFamily="2" charset="-122"/>
              </a:rPr>
              <a:t>def</a:t>
            </a:r>
            <a:r>
              <a:rPr lang="en-US" altLang="zh-CN" sz="901" dirty="0">
                <a:solidFill>
                  <a:schemeClr val="tx1"/>
                </a:solidFill>
                <a:latin typeface="宋体" panose="02010600030101010101" pitchFamily="2" charset="-122"/>
                <a:ea typeface="宋体" panose="02010600030101010101" pitchFamily="2" charset="-122"/>
              </a:rPr>
              <a:t> output():</a:t>
            </a:r>
          </a:p>
          <a:p>
            <a:pPr algn="l"/>
            <a:r>
              <a:rPr lang="en-US" altLang="zh-CN" sz="901" dirty="0">
                <a:solidFill>
                  <a:schemeClr val="tx1"/>
                </a:solidFill>
                <a:latin typeface="宋体" panose="02010600030101010101" pitchFamily="2" charset="-122"/>
                <a:ea typeface="宋体" panose="02010600030101010101" pitchFamily="2" charset="-122"/>
              </a:rPr>
              <a:t>    global q</a:t>
            </a:r>
          </a:p>
          <a:p>
            <a:pPr algn="l"/>
            <a:r>
              <a:rPr lang="en-US" altLang="zh-CN" sz="901" dirty="0">
                <a:solidFill>
                  <a:schemeClr val="tx1"/>
                </a:solidFill>
                <a:latin typeface="宋体" panose="02010600030101010101" pitchFamily="2" charset="-122"/>
                <a:ea typeface="宋体" panose="02010600030101010101" pitchFamily="2" charset="-122"/>
              </a:rPr>
              <a:t>    for </a:t>
            </a:r>
            <a:r>
              <a:rPr lang="en-US" altLang="zh-CN" sz="901" dirty="0" err="1">
                <a:solidFill>
                  <a:schemeClr val="tx1"/>
                </a:solidFill>
                <a:latin typeface="宋体" panose="02010600030101010101" pitchFamily="2" charset="-122"/>
                <a:ea typeface="宋体" panose="02010600030101010101" pitchFamily="2" charset="-122"/>
              </a:rPr>
              <a:t>i</a:t>
            </a:r>
            <a:r>
              <a:rPr lang="en-US" altLang="zh-CN" sz="901" dirty="0">
                <a:solidFill>
                  <a:schemeClr val="tx1"/>
                </a:solidFill>
                <a:latin typeface="宋体" panose="02010600030101010101" pitchFamily="2" charset="-122"/>
                <a:ea typeface="宋体" panose="02010600030101010101" pitchFamily="2" charset="-122"/>
              </a:rPr>
              <a:t> in range(q):</a:t>
            </a:r>
          </a:p>
          <a:p>
            <a:pPr algn="l"/>
            <a:r>
              <a:rPr lang="en-US" altLang="zh-CN" sz="901" dirty="0">
                <a:solidFill>
                  <a:schemeClr val="tx1"/>
                </a:solidFill>
                <a:latin typeface="宋体" panose="02010600030101010101" pitchFamily="2" charset="-122"/>
                <a:ea typeface="宋体" panose="02010600030101010101" pitchFamily="2" charset="-122"/>
              </a:rPr>
              <a:t>        </a:t>
            </a:r>
            <a:r>
              <a:rPr lang="en-US" altLang="zh-CN" sz="901" dirty="0" err="1">
                <a:solidFill>
                  <a:schemeClr val="tx1"/>
                </a:solidFill>
                <a:latin typeface="宋体" panose="02010600030101010101" pitchFamily="2" charset="-122"/>
                <a:ea typeface="宋体" panose="02010600030101010101" pitchFamily="2" charset="-122"/>
              </a:rPr>
              <a:t>s,t</a:t>
            </a:r>
            <a:r>
              <a:rPr lang="en-US" altLang="zh-CN" sz="901" dirty="0">
                <a:solidFill>
                  <a:schemeClr val="tx1"/>
                </a:solidFill>
                <a:latin typeface="宋体" panose="02010600030101010101" pitchFamily="2" charset="-122"/>
                <a:ea typeface="宋体" panose="02010600030101010101" pitchFamily="2" charset="-122"/>
              </a:rPr>
              <a:t> = map(</a:t>
            </a:r>
            <a:r>
              <a:rPr lang="en-US" altLang="zh-CN" sz="901" dirty="0" err="1">
                <a:solidFill>
                  <a:schemeClr val="tx1"/>
                </a:solidFill>
                <a:latin typeface="宋体" panose="02010600030101010101" pitchFamily="2" charset="-122"/>
                <a:ea typeface="宋体" panose="02010600030101010101" pitchFamily="2" charset="-122"/>
              </a:rPr>
              <a:t>int,input</a:t>
            </a:r>
            <a:r>
              <a:rPr lang="en-US" altLang="zh-CN" sz="901" dirty="0">
                <a:solidFill>
                  <a:schemeClr val="tx1"/>
                </a:solidFill>
                <a:latin typeface="宋体" panose="02010600030101010101" pitchFamily="2" charset="-122"/>
                <a:ea typeface="宋体" panose="02010600030101010101" pitchFamily="2" charset="-122"/>
              </a:rPr>
              <a:t>().split())</a:t>
            </a:r>
          </a:p>
          <a:p>
            <a:pPr algn="l"/>
            <a:r>
              <a:rPr lang="en-US" altLang="zh-CN" sz="901" dirty="0">
                <a:solidFill>
                  <a:schemeClr val="tx1"/>
                </a:solidFill>
                <a:latin typeface="宋体" panose="02010600030101010101" pitchFamily="2" charset="-122"/>
                <a:ea typeface="宋体" panose="02010600030101010101" pitchFamily="2" charset="-122"/>
              </a:rPr>
              <a:t>        if </a:t>
            </a:r>
            <a:r>
              <a:rPr lang="en-US" altLang="zh-CN" sz="901" dirty="0" err="1">
                <a:solidFill>
                  <a:schemeClr val="tx1"/>
                </a:solidFill>
                <a:latin typeface="宋体" panose="02010600030101010101" pitchFamily="2" charset="-122"/>
                <a:ea typeface="宋体" panose="02010600030101010101" pitchFamily="2" charset="-122"/>
              </a:rPr>
              <a:t>dp</a:t>
            </a:r>
            <a:r>
              <a:rPr lang="en-US" altLang="zh-CN" sz="901" dirty="0">
                <a:solidFill>
                  <a:schemeClr val="tx1"/>
                </a:solidFill>
                <a:latin typeface="宋体" panose="02010600030101010101" pitchFamily="2" charset="-122"/>
                <a:ea typeface="宋体" panose="02010600030101010101" pitchFamily="2" charset="-122"/>
              </a:rPr>
              <a:t>[s][t] == 0x3f3f3f3f3f3f3f3f:  print(-1)</a:t>
            </a:r>
          </a:p>
          <a:p>
            <a:pPr algn="l"/>
            <a:r>
              <a:rPr lang="en-US" altLang="zh-CN" sz="901" dirty="0">
                <a:solidFill>
                  <a:schemeClr val="tx1"/>
                </a:solidFill>
                <a:latin typeface="宋体" panose="02010600030101010101" pitchFamily="2" charset="-122"/>
                <a:ea typeface="宋体" panose="02010600030101010101" pitchFamily="2" charset="-122"/>
              </a:rPr>
              <a:t>        </a:t>
            </a:r>
            <a:r>
              <a:rPr lang="en-US" altLang="zh-CN" sz="901" dirty="0" err="1">
                <a:solidFill>
                  <a:schemeClr val="tx1"/>
                </a:solidFill>
                <a:latin typeface="宋体" panose="02010600030101010101" pitchFamily="2" charset="-122"/>
                <a:ea typeface="宋体" panose="02010600030101010101" pitchFamily="2" charset="-122"/>
              </a:rPr>
              <a:t>elif</a:t>
            </a:r>
            <a:r>
              <a:rPr lang="en-US" altLang="zh-CN" sz="901" dirty="0">
                <a:solidFill>
                  <a:schemeClr val="tx1"/>
                </a:solidFill>
                <a:latin typeface="宋体" panose="02010600030101010101" pitchFamily="2" charset="-122"/>
                <a:ea typeface="宋体" panose="02010600030101010101" pitchFamily="2" charset="-122"/>
              </a:rPr>
              <a:t> s==t:                          print(0)#</a:t>
            </a:r>
            <a:r>
              <a:rPr lang="zh-CN" altLang="en-US" sz="901" dirty="0">
                <a:solidFill>
                  <a:schemeClr val="tx1"/>
                </a:solidFill>
                <a:latin typeface="宋体" panose="02010600030101010101" pitchFamily="2" charset="-122"/>
                <a:ea typeface="宋体" panose="02010600030101010101" pitchFamily="2" charset="-122"/>
              </a:rPr>
              <a:t>如果不这样，</a:t>
            </a:r>
            <a:r>
              <a:rPr lang="en-US" altLang="zh-CN" sz="901" dirty="0" err="1">
                <a:solidFill>
                  <a:schemeClr val="tx1"/>
                </a:solidFill>
                <a:latin typeface="宋体" panose="02010600030101010101" pitchFamily="2" charset="-122"/>
                <a:ea typeface="宋体" panose="02010600030101010101" pitchFamily="2" charset="-122"/>
              </a:rPr>
              <a:t>dp</a:t>
            </a:r>
            <a:r>
              <a:rPr lang="en-US" altLang="zh-CN" sz="901" dirty="0">
                <a:solidFill>
                  <a:schemeClr val="tx1"/>
                </a:solidFill>
                <a:latin typeface="宋体" panose="02010600030101010101" pitchFamily="2" charset="-122"/>
                <a:ea typeface="宋体" panose="02010600030101010101" pitchFamily="2" charset="-122"/>
              </a:rPr>
              <a:t>[</a:t>
            </a:r>
            <a:r>
              <a:rPr lang="en-US" altLang="zh-CN" sz="901" dirty="0" err="1">
                <a:solidFill>
                  <a:schemeClr val="tx1"/>
                </a:solidFill>
                <a:latin typeface="宋体" panose="02010600030101010101" pitchFamily="2" charset="-122"/>
                <a:ea typeface="宋体" panose="02010600030101010101" pitchFamily="2" charset="-122"/>
              </a:rPr>
              <a:t>i</a:t>
            </a:r>
            <a:r>
              <a:rPr lang="en-US" altLang="zh-CN" sz="901" dirty="0">
                <a:solidFill>
                  <a:schemeClr val="tx1"/>
                </a:solidFill>
                <a:latin typeface="宋体" panose="02010600030101010101" pitchFamily="2" charset="-122"/>
                <a:ea typeface="宋体" panose="02010600030101010101" pitchFamily="2" charset="-122"/>
              </a:rPr>
              <a:t>][</a:t>
            </a:r>
            <a:r>
              <a:rPr lang="en-US" altLang="zh-CN" sz="901" dirty="0" err="1">
                <a:solidFill>
                  <a:schemeClr val="tx1"/>
                </a:solidFill>
                <a:latin typeface="宋体" panose="02010600030101010101" pitchFamily="2" charset="-122"/>
                <a:ea typeface="宋体" panose="02010600030101010101" pitchFamily="2" charset="-122"/>
              </a:rPr>
              <a:t>i</a:t>
            </a:r>
            <a:r>
              <a:rPr lang="en-US" altLang="zh-CN" sz="901" dirty="0">
                <a:solidFill>
                  <a:schemeClr val="tx1"/>
                </a:solidFill>
                <a:latin typeface="宋体" panose="02010600030101010101" pitchFamily="2" charset="-122"/>
                <a:ea typeface="宋体" panose="02010600030101010101" pitchFamily="2" charset="-122"/>
              </a:rPr>
              <a:t>]</a:t>
            </a:r>
            <a:r>
              <a:rPr lang="zh-CN" altLang="en-US" sz="901" dirty="0">
                <a:solidFill>
                  <a:schemeClr val="tx1"/>
                </a:solidFill>
                <a:latin typeface="宋体" panose="02010600030101010101" pitchFamily="2" charset="-122"/>
                <a:ea typeface="宋体" panose="02010600030101010101" pitchFamily="2" charset="-122"/>
              </a:rPr>
              <a:t>不等于</a:t>
            </a:r>
            <a:r>
              <a:rPr lang="en-US" altLang="zh-CN" sz="901" dirty="0">
                <a:solidFill>
                  <a:schemeClr val="tx1"/>
                </a:solidFill>
                <a:latin typeface="宋体" panose="02010600030101010101" pitchFamily="2" charset="-122"/>
                <a:ea typeface="宋体" panose="02010600030101010101" pitchFamily="2" charset="-122"/>
              </a:rPr>
              <a:t>0</a:t>
            </a:r>
          </a:p>
          <a:p>
            <a:pPr algn="l"/>
            <a:r>
              <a:rPr lang="en-US" altLang="zh-CN" sz="901" dirty="0">
                <a:solidFill>
                  <a:schemeClr val="tx1"/>
                </a:solidFill>
                <a:latin typeface="宋体" panose="02010600030101010101" pitchFamily="2" charset="-122"/>
                <a:ea typeface="宋体" panose="02010600030101010101" pitchFamily="2" charset="-122"/>
              </a:rPr>
              <a:t>        else:                               print(</a:t>
            </a:r>
            <a:r>
              <a:rPr lang="en-US" altLang="zh-CN" sz="901" dirty="0" err="1">
                <a:solidFill>
                  <a:schemeClr val="tx1"/>
                </a:solidFill>
                <a:latin typeface="宋体" panose="02010600030101010101" pitchFamily="2" charset="-122"/>
                <a:ea typeface="宋体" panose="02010600030101010101" pitchFamily="2" charset="-122"/>
              </a:rPr>
              <a:t>dp</a:t>
            </a:r>
            <a:r>
              <a:rPr lang="en-US" altLang="zh-CN" sz="901" dirty="0">
                <a:solidFill>
                  <a:schemeClr val="tx1"/>
                </a:solidFill>
                <a:latin typeface="宋体" panose="02010600030101010101" pitchFamily="2" charset="-122"/>
                <a:ea typeface="宋体" panose="02010600030101010101" pitchFamily="2" charset="-122"/>
              </a:rPr>
              <a:t>[s][t])        </a:t>
            </a:r>
          </a:p>
          <a:p>
            <a:pPr algn="l"/>
            <a:r>
              <a:rPr lang="en-US" altLang="zh-CN" sz="3200" dirty="0" err="1">
                <a:solidFill>
                  <a:schemeClr val="tx1"/>
                </a:solidFill>
                <a:latin typeface="宋体" panose="02010600030101010101" pitchFamily="2" charset="-122"/>
                <a:ea typeface="宋体" panose="02010600030101010101" pitchFamily="2" charset="-122"/>
              </a:rPr>
              <a:t>n,m,q</a:t>
            </a:r>
            <a:r>
              <a:rPr lang="en-US" altLang="zh-CN" sz="3200" dirty="0">
                <a:solidFill>
                  <a:schemeClr val="tx1"/>
                </a:solidFill>
                <a:latin typeface="宋体" panose="02010600030101010101" pitchFamily="2" charset="-122"/>
                <a:ea typeface="宋体" panose="02010600030101010101" pitchFamily="2" charset="-122"/>
              </a:rPr>
              <a:t>=map(</a:t>
            </a:r>
            <a:r>
              <a:rPr lang="en-US" altLang="zh-CN" sz="3200" dirty="0" err="1">
                <a:solidFill>
                  <a:schemeClr val="tx1"/>
                </a:solidFill>
                <a:latin typeface="宋体" panose="02010600030101010101" pitchFamily="2" charset="-122"/>
                <a:ea typeface="宋体" panose="02010600030101010101" pitchFamily="2" charset="-122"/>
              </a:rPr>
              <a:t>int,input</a:t>
            </a:r>
            <a:r>
              <a:rPr lang="en-US" altLang="zh-CN" sz="3200" dirty="0">
                <a:solidFill>
                  <a:schemeClr val="tx1"/>
                </a:solidFill>
                <a:latin typeface="宋体" panose="02010600030101010101" pitchFamily="2" charset="-122"/>
                <a:ea typeface="宋体" panose="02010600030101010101" pitchFamily="2" charset="-122"/>
              </a:rPr>
              <a:t>().split())</a:t>
            </a:r>
          </a:p>
          <a:p>
            <a:pPr algn="l"/>
            <a:r>
              <a:rPr lang="en-US" altLang="zh-CN" sz="3200" dirty="0" err="1">
                <a:solidFill>
                  <a:schemeClr val="tx1"/>
                </a:solidFill>
                <a:latin typeface="宋体" panose="02010600030101010101" pitchFamily="2" charset="-122"/>
                <a:ea typeface="宋体" panose="02010600030101010101" pitchFamily="2" charset="-122"/>
              </a:rPr>
              <a:t>dp</a:t>
            </a:r>
            <a:r>
              <a:rPr lang="en-US" altLang="zh-CN" sz="3200" dirty="0">
                <a:solidFill>
                  <a:schemeClr val="tx1"/>
                </a:solidFill>
                <a:latin typeface="宋体" panose="02010600030101010101" pitchFamily="2" charset="-122"/>
                <a:ea typeface="宋体" panose="02010600030101010101" pitchFamily="2" charset="-122"/>
              </a:rPr>
              <a:t> =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(0x3f3f3f3f3f3f3f3f) for _ in range(405)]for _ in range(405)]</a:t>
            </a:r>
          </a:p>
          <a:p>
            <a:pPr algn="l"/>
            <a:r>
              <a:rPr lang="en-US" altLang="zh-CN" sz="3200" dirty="0">
                <a:solidFill>
                  <a:schemeClr val="tx1"/>
                </a:solidFill>
                <a:latin typeface="宋体" panose="02010600030101010101" pitchFamily="2" charset="-122"/>
                <a:ea typeface="宋体" panose="02010600030101010101" pitchFamily="2" charset="-122"/>
              </a:rPr>
              <a:t>input_()</a:t>
            </a:r>
          </a:p>
          <a:p>
            <a:pPr algn="l"/>
            <a:r>
              <a:rPr lang="en-US" altLang="zh-CN" sz="3200" dirty="0" err="1">
                <a:solidFill>
                  <a:schemeClr val="tx1"/>
                </a:solidFill>
                <a:latin typeface="宋体" panose="02010600030101010101" pitchFamily="2" charset="-122"/>
                <a:ea typeface="宋体" panose="02010600030101010101" pitchFamily="2" charset="-122"/>
              </a:rPr>
              <a:t>floyd</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output()</a:t>
            </a:r>
          </a:p>
        </p:txBody>
      </p:sp>
    </p:spTree>
    <p:custDataLst>
      <p:tags r:id="rId1"/>
    </p:custDataLst>
    <p:extLst>
      <p:ext uri="{BB962C8B-B14F-4D97-AF65-F5344CB8AC3E}">
        <p14:creationId xmlns:p14="http://schemas.microsoft.com/office/powerpoint/2010/main" val="3530454077"/>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71" y="449280"/>
            <a:ext cx="3541211" cy="575915"/>
          </a:xfrm>
          <a:prstGeom prst="rect">
            <a:avLst/>
          </a:prstGeom>
        </p:spPr>
      </p:pic>
      <p:sp>
        <p:nvSpPr>
          <p:cNvPr id="38" name="文本框 37"/>
          <p:cNvSpPr txBox="1"/>
          <p:nvPr/>
        </p:nvSpPr>
        <p:spPr>
          <a:xfrm>
            <a:off x="652747" y="771843"/>
            <a:ext cx="7829141" cy="954107"/>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10" name="内容占位符 2"/>
          <p:cNvSpPr txBox="1">
            <a:spLocks/>
          </p:cNvSpPr>
          <p:nvPr/>
        </p:nvSpPr>
        <p:spPr>
          <a:xfrm>
            <a:off x="142876" y="2973911"/>
            <a:ext cx="4797805" cy="8713032"/>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endParaRPr lang="zh-CN" altLang="en-US" sz="4000" dirty="0">
              <a:latin typeface="Times New Roman" panose="02020603050405020304" pitchFamily="18" charset="0"/>
              <a:cs typeface="Times New Roman" panose="02020603050405020304" pitchFamily="18" charset="0"/>
            </a:endParaRPr>
          </a:p>
        </p:txBody>
      </p:sp>
      <p:pic>
        <p:nvPicPr>
          <p:cNvPr id="9" name="图片 8"/>
          <p:cNvPicPr/>
          <p:nvPr/>
        </p:nvPicPr>
        <p:blipFill>
          <a:blip r:embed="rId5">
            <a:lum bright="34000" contrast="-8000"/>
          </a:blip>
          <a:srcRect l="20046" t="6270" r="19548" b="5808"/>
          <a:stretch>
            <a:fillRect/>
          </a:stretch>
        </p:blipFill>
        <p:spPr>
          <a:xfrm rot="5400000">
            <a:off x="7441846" y="-2289272"/>
            <a:ext cx="14441717" cy="18700949"/>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6695371" y="737235"/>
            <a:ext cx="16701659" cy="9403215"/>
          </a:xfrm>
          <a:prstGeom prst="rect">
            <a:avLst/>
          </a:prstGeom>
          <a:noFill/>
          <a:ln>
            <a:noFill/>
          </a:ln>
        </p:spPr>
        <p:txBody>
          <a:bodyPr wrap="square" rtlCol="0">
            <a:spAutoFit/>
          </a:bodyPr>
          <a:lstStyle/>
          <a:p>
            <a:pPr algn="l"/>
            <a:r>
              <a:rPr lang="en-US" altLang="zh-CN" sz="2000" dirty="0" err="1">
                <a:solidFill>
                  <a:schemeClr val="tx1"/>
                </a:solidFill>
                <a:latin typeface="宋体" panose="02010600030101010101" pitchFamily="2" charset="-122"/>
                <a:ea typeface="宋体" panose="02010600030101010101" pitchFamily="2" charset="-122"/>
              </a:rPr>
              <a:t>def</a:t>
            </a:r>
            <a:r>
              <a:rPr lang="en-US" altLang="zh-CN" sz="2000" dirty="0">
                <a:solidFill>
                  <a:schemeClr val="tx1"/>
                </a:solidFill>
                <a:latin typeface="宋体" panose="02010600030101010101" pitchFamily="2" charset="-122"/>
                <a:ea typeface="宋体" panose="02010600030101010101" pitchFamily="2" charset="-122"/>
              </a:rPr>
              <a:t> input_():</a:t>
            </a:r>
          </a:p>
          <a:p>
            <a:pPr algn="l"/>
            <a:r>
              <a:rPr lang="en-US" altLang="zh-CN" sz="2000" dirty="0">
                <a:solidFill>
                  <a:schemeClr val="tx1"/>
                </a:solidFill>
                <a:latin typeface="宋体" panose="02010600030101010101" pitchFamily="2" charset="-122"/>
                <a:ea typeface="宋体" panose="02010600030101010101" pitchFamily="2" charset="-122"/>
              </a:rPr>
              <a:t>    global </a:t>
            </a:r>
            <a:r>
              <a:rPr lang="en-US" altLang="zh-CN" sz="2000" dirty="0" err="1">
                <a:solidFill>
                  <a:schemeClr val="tx1"/>
                </a:solidFill>
                <a:latin typeface="宋体" panose="02010600030101010101" pitchFamily="2" charset="-122"/>
                <a:ea typeface="宋体" panose="02010600030101010101" pitchFamily="2" charset="-122"/>
              </a:rPr>
              <a:t>dp</a:t>
            </a:r>
            <a:endParaRPr lang="en-US" altLang="zh-CN" sz="2000" dirty="0">
              <a:solidFill>
                <a:schemeClr val="tx1"/>
              </a:solidFill>
              <a:latin typeface="宋体" panose="02010600030101010101" pitchFamily="2" charset="-122"/>
              <a:ea typeface="宋体" panose="02010600030101010101" pitchFamily="2" charset="-122"/>
            </a:endParaRPr>
          </a:p>
          <a:p>
            <a:pPr algn="l"/>
            <a:r>
              <a:rPr lang="en-US" altLang="zh-CN" sz="2000" dirty="0">
                <a:solidFill>
                  <a:schemeClr val="tx1"/>
                </a:solidFill>
                <a:latin typeface="宋体" panose="02010600030101010101" pitchFamily="2" charset="-122"/>
                <a:ea typeface="宋体" panose="02010600030101010101" pitchFamily="2" charset="-122"/>
              </a:rPr>
              <a:t>    for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in range(1,m+1):</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u,v,w</a:t>
            </a:r>
            <a:r>
              <a:rPr lang="en-US" altLang="zh-CN" sz="2000" dirty="0">
                <a:solidFill>
                  <a:schemeClr val="tx1"/>
                </a:solidFill>
                <a:latin typeface="宋体" panose="02010600030101010101" pitchFamily="2" charset="-122"/>
                <a:ea typeface="宋体" panose="02010600030101010101" pitchFamily="2" charset="-122"/>
              </a:rPr>
              <a:t> = map(</a:t>
            </a:r>
            <a:r>
              <a:rPr lang="en-US" altLang="zh-CN" sz="2000" dirty="0" err="1">
                <a:solidFill>
                  <a:schemeClr val="tx1"/>
                </a:solidFill>
                <a:latin typeface="宋体" panose="02010600030101010101" pitchFamily="2" charset="-122"/>
                <a:ea typeface="宋体" panose="02010600030101010101" pitchFamily="2" charset="-122"/>
              </a:rPr>
              <a:t>int,input</a:t>
            </a:r>
            <a:r>
              <a:rPr lang="en-US" altLang="zh-CN" sz="2000" dirty="0">
                <a:solidFill>
                  <a:schemeClr val="tx1"/>
                </a:solidFill>
                <a:latin typeface="宋体" panose="02010600030101010101" pitchFamily="2" charset="-122"/>
                <a:ea typeface="宋体" panose="02010600030101010101" pitchFamily="2" charset="-122"/>
              </a:rPr>
              <a:t>().split())</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ww</a:t>
            </a:r>
            <a:r>
              <a:rPr lang="en-US" altLang="zh-CN" sz="2000" dirty="0">
                <a:solidFill>
                  <a:schemeClr val="tx1"/>
                </a:solidFill>
                <a:latin typeface="宋体" panose="02010600030101010101" pitchFamily="2" charset="-122"/>
                <a:ea typeface="宋体" panose="02010600030101010101" pitchFamily="2" charset="-122"/>
              </a:rPr>
              <a:t> = min(</a:t>
            </a:r>
            <a:r>
              <a:rPr lang="en-US" altLang="zh-CN" sz="2000" dirty="0" err="1">
                <a:solidFill>
                  <a:schemeClr val="tx1"/>
                </a:solidFill>
                <a:latin typeface="宋体" panose="02010600030101010101" pitchFamily="2" charset="-122"/>
                <a:ea typeface="宋体" panose="02010600030101010101" pitchFamily="2" charset="-122"/>
              </a:rPr>
              <a:t>dp</a:t>
            </a:r>
            <a:r>
              <a:rPr lang="en-US" altLang="zh-CN" sz="2000" dirty="0">
                <a:solidFill>
                  <a:schemeClr val="tx1"/>
                </a:solidFill>
                <a:latin typeface="宋体" panose="02010600030101010101" pitchFamily="2" charset="-122"/>
                <a:ea typeface="宋体" panose="02010600030101010101" pitchFamily="2" charset="-122"/>
              </a:rPr>
              <a:t>[u][v],w)  #</a:t>
            </a:r>
            <a:r>
              <a:rPr lang="zh-CN" altLang="en-US" sz="2000" dirty="0">
                <a:solidFill>
                  <a:schemeClr val="tx1"/>
                </a:solidFill>
                <a:latin typeface="宋体" panose="02010600030101010101" pitchFamily="2" charset="-122"/>
                <a:ea typeface="宋体" panose="02010600030101010101" pitchFamily="2" charset="-122"/>
              </a:rPr>
              <a:t>去掉重边</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dp</a:t>
            </a:r>
            <a:r>
              <a:rPr lang="en-US" altLang="zh-CN" sz="2000" dirty="0">
                <a:solidFill>
                  <a:schemeClr val="tx1"/>
                </a:solidFill>
                <a:latin typeface="宋体" panose="02010600030101010101" pitchFamily="2" charset="-122"/>
                <a:ea typeface="宋体" panose="02010600030101010101" pitchFamily="2" charset="-122"/>
              </a:rPr>
              <a:t>[u][v] = </a:t>
            </a:r>
            <a:r>
              <a:rPr lang="en-US" altLang="zh-CN" sz="2000" dirty="0" err="1">
                <a:solidFill>
                  <a:schemeClr val="tx1"/>
                </a:solidFill>
                <a:latin typeface="宋体" panose="02010600030101010101" pitchFamily="2" charset="-122"/>
                <a:ea typeface="宋体" panose="02010600030101010101" pitchFamily="2" charset="-122"/>
              </a:rPr>
              <a:t>ww</a:t>
            </a:r>
            <a:endParaRPr lang="en-US" altLang="zh-CN" sz="2000" dirty="0">
              <a:solidFill>
                <a:schemeClr val="tx1"/>
              </a:solidFill>
              <a:latin typeface="宋体" panose="02010600030101010101" pitchFamily="2" charset="-122"/>
              <a:ea typeface="宋体" panose="02010600030101010101" pitchFamily="2" charset="-122"/>
            </a:endParaRP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dp</a:t>
            </a:r>
            <a:r>
              <a:rPr lang="en-US" altLang="zh-CN" sz="2000" dirty="0">
                <a:solidFill>
                  <a:schemeClr val="tx1"/>
                </a:solidFill>
                <a:latin typeface="宋体" panose="02010600030101010101" pitchFamily="2" charset="-122"/>
                <a:ea typeface="宋体" panose="02010600030101010101" pitchFamily="2" charset="-122"/>
              </a:rPr>
              <a:t>[v][u] = </a:t>
            </a:r>
            <a:r>
              <a:rPr lang="en-US" altLang="zh-CN" sz="2000" dirty="0" err="1">
                <a:solidFill>
                  <a:schemeClr val="tx1"/>
                </a:solidFill>
                <a:latin typeface="宋体" panose="02010600030101010101" pitchFamily="2" charset="-122"/>
                <a:ea typeface="宋体" panose="02010600030101010101" pitchFamily="2" charset="-122"/>
              </a:rPr>
              <a:t>ww</a:t>
            </a:r>
            <a:endParaRPr lang="en-US" altLang="zh-CN" sz="2000" dirty="0">
              <a:solidFill>
                <a:schemeClr val="tx1"/>
              </a:solidFill>
              <a:latin typeface="宋体" panose="02010600030101010101" pitchFamily="2" charset="-122"/>
              <a:ea typeface="宋体" panose="02010600030101010101" pitchFamily="2" charset="-122"/>
            </a:endParaRPr>
          </a:p>
          <a:p>
            <a:pPr algn="l"/>
            <a:r>
              <a:rPr lang="en-US" altLang="zh-CN" sz="2000" dirty="0" err="1">
                <a:solidFill>
                  <a:schemeClr val="tx1"/>
                </a:solidFill>
                <a:latin typeface="宋体" panose="02010600030101010101" pitchFamily="2" charset="-122"/>
                <a:ea typeface="宋体" panose="02010600030101010101" pitchFamily="2" charset="-122"/>
              </a:rPr>
              <a:t>def</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floyd</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global </a:t>
            </a:r>
            <a:r>
              <a:rPr lang="en-US" altLang="zh-CN" sz="2000" dirty="0" err="1">
                <a:solidFill>
                  <a:schemeClr val="tx1"/>
                </a:solidFill>
                <a:latin typeface="宋体" panose="02010600030101010101" pitchFamily="2" charset="-122"/>
                <a:ea typeface="宋体" panose="02010600030101010101" pitchFamily="2" charset="-122"/>
              </a:rPr>
              <a:t>dp</a:t>
            </a:r>
            <a:endParaRPr lang="en-US" altLang="zh-CN" sz="2000" dirty="0">
              <a:solidFill>
                <a:schemeClr val="tx1"/>
              </a:solidFill>
              <a:latin typeface="宋体" panose="02010600030101010101" pitchFamily="2" charset="-122"/>
              <a:ea typeface="宋体" panose="02010600030101010101" pitchFamily="2" charset="-122"/>
            </a:endParaRPr>
          </a:p>
          <a:p>
            <a:pPr algn="l"/>
            <a:r>
              <a:rPr lang="en-US" altLang="zh-CN" sz="2000" dirty="0">
                <a:solidFill>
                  <a:schemeClr val="tx1"/>
                </a:solidFill>
                <a:latin typeface="宋体" panose="02010600030101010101" pitchFamily="2" charset="-122"/>
                <a:ea typeface="宋体" panose="02010600030101010101" pitchFamily="2" charset="-122"/>
              </a:rPr>
              <a:t>    for k in range(1, n + 1):</a:t>
            </a:r>
          </a:p>
          <a:p>
            <a:pPr algn="l"/>
            <a:r>
              <a:rPr lang="en-US" altLang="zh-CN" sz="2000" dirty="0">
                <a:solidFill>
                  <a:schemeClr val="tx1"/>
                </a:solidFill>
                <a:latin typeface="宋体" panose="02010600030101010101" pitchFamily="2" charset="-122"/>
                <a:ea typeface="宋体" panose="02010600030101010101" pitchFamily="2" charset="-122"/>
              </a:rPr>
              <a:t>        for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in range(1, n + 1):</a:t>
            </a:r>
          </a:p>
          <a:p>
            <a:pPr algn="l"/>
            <a:r>
              <a:rPr lang="en-US" altLang="zh-CN" sz="2000" dirty="0">
                <a:solidFill>
                  <a:schemeClr val="tx1"/>
                </a:solidFill>
                <a:latin typeface="宋体" panose="02010600030101010101" pitchFamily="2" charset="-122"/>
                <a:ea typeface="宋体" panose="02010600030101010101" pitchFamily="2" charset="-122"/>
              </a:rPr>
              <a:t>            for j in range(1, n + 1):</a:t>
            </a:r>
          </a:p>
          <a:p>
            <a:pPr algn="l"/>
            <a:r>
              <a:rPr lang="en-US" altLang="zh-CN" sz="2000" dirty="0">
                <a:solidFill>
                  <a:schemeClr val="tx1"/>
                </a:solidFill>
                <a:latin typeface="宋体" panose="02010600030101010101" pitchFamily="2" charset="-122"/>
                <a:ea typeface="宋体" panose="02010600030101010101" pitchFamily="2" charset="-122"/>
              </a:rPr>
              <a:t>                if </a:t>
            </a:r>
            <a:r>
              <a:rPr lang="en-US" altLang="zh-CN" sz="2000" dirty="0" err="1">
                <a:solidFill>
                  <a:schemeClr val="tx1"/>
                </a:solidFill>
                <a:latin typeface="宋体" panose="02010600030101010101" pitchFamily="2" charset="-122"/>
                <a:ea typeface="宋体" panose="02010600030101010101" pitchFamily="2" charset="-122"/>
              </a:rPr>
              <a:t>dp</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][k]+</a:t>
            </a:r>
            <a:r>
              <a:rPr lang="en-US" altLang="zh-CN" sz="2000" dirty="0" err="1">
                <a:solidFill>
                  <a:schemeClr val="tx1"/>
                </a:solidFill>
                <a:latin typeface="宋体" panose="02010600030101010101" pitchFamily="2" charset="-122"/>
                <a:ea typeface="宋体" panose="02010600030101010101" pitchFamily="2" charset="-122"/>
              </a:rPr>
              <a:t>dp</a:t>
            </a:r>
            <a:r>
              <a:rPr lang="en-US" altLang="zh-CN" sz="2000" dirty="0">
                <a:solidFill>
                  <a:schemeClr val="tx1"/>
                </a:solidFill>
                <a:latin typeface="宋体" panose="02010600030101010101" pitchFamily="2" charset="-122"/>
                <a:ea typeface="宋体" panose="02010600030101010101" pitchFamily="2" charset="-122"/>
              </a:rPr>
              <a:t>[k][j]&lt;</a:t>
            </a:r>
            <a:r>
              <a:rPr lang="en-US" altLang="zh-CN" sz="2000" dirty="0" err="1">
                <a:solidFill>
                  <a:schemeClr val="tx1"/>
                </a:solidFill>
                <a:latin typeface="宋体" panose="02010600030101010101" pitchFamily="2" charset="-122"/>
                <a:ea typeface="宋体" panose="02010600030101010101" pitchFamily="2" charset="-122"/>
              </a:rPr>
              <a:t>dp</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][j]:</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dp</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][j] = </a:t>
            </a:r>
            <a:r>
              <a:rPr lang="en-US" altLang="zh-CN" sz="2000" dirty="0" err="1">
                <a:solidFill>
                  <a:schemeClr val="tx1"/>
                </a:solidFill>
                <a:latin typeface="宋体" panose="02010600030101010101" pitchFamily="2" charset="-122"/>
                <a:ea typeface="宋体" panose="02010600030101010101" pitchFamily="2" charset="-122"/>
              </a:rPr>
              <a:t>dp</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][k]+</a:t>
            </a:r>
            <a:r>
              <a:rPr lang="en-US" altLang="zh-CN" sz="2000" dirty="0" err="1">
                <a:solidFill>
                  <a:schemeClr val="tx1"/>
                </a:solidFill>
                <a:latin typeface="宋体" panose="02010600030101010101" pitchFamily="2" charset="-122"/>
                <a:ea typeface="宋体" panose="02010600030101010101" pitchFamily="2" charset="-122"/>
              </a:rPr>
              <a:t>dp</a:t>
            </a:r>
            <a:r>
              <a:rPr lang="en-US" altLang="zh-CN" sz="2000" dirty="0">
                <a:solidFill>
                  <a:schemeClr val="tx1"/>
                </a:solidFill>
                <a:latin typeface="宋体" panose="02010600030101010101" pitchFamily="2" charset="-122"/>
                <a:ea typeface="宋体" panose="02010600030101010101" pitchFamily="2" charset="-122"/>
              </a:rPr>
              <a:t>[k][j]</a:t>
            </a:r>
          </a:p>
          <a:p>
            <a:pPr algn="l"/>
            <a:r>
              <a:rPr lang="en-US" altLang="zh-CN" sz="4000" dirty="0" err="1">
                <a:solidFill>
                  <a:schemeClr val="tx1"/>
                </a:solidFill>
                <a:latin typeface="宋体" panose="02010600030101010101" pitchFamily="2" charset="-122"/>
                <a:ea typeface="宋体" panose="02010600030101010101" pitchFamily="2" charset="-122"/>
              </a:rPr>
              <a:t>def</a:t>
            </a:r>
            <a:r>
              <a:rPr lang="en-US" altLang="zh-CN" sz="4000" dirty="0">
                <a:solidFill>
                  <a:schemeClr val="tx1"/>
                </a:solidFill>
                <a:latin typeface="宋体" panose="02010600030101010101" pitchFamily="2" charset="-122"/>
                <a:ea typeface="宋体" panose="02010600030101010101" pitchFamily="2" charset="-122"/>
              </a:rPr>
              <a:t> output():</a:t>
            </a:r>
          </a:p>
          <a:p>
            <a:pPr algn="l"/>
            <a:r>
              <a:rPr lang="en-US" altLang="zh-CN" sz="4000" dirty="0">
                <a:solidFill>
                  <a:schemeClr val="tx1"/>
                </a:solidFill>
                <a:latin typeface="宋体" panose="02010600030101010101" pitchFamily="2" charset="-122"/>
                <a:ea typeface="宋体" panose="02010600030101010101" pitchFamily="2" charset="-122"/>
              </a:rPr>
              <a:t>    global q</a:t>
            </a:r>
          </a:p>
          <a:p>
            <a:pPr algn="l"/>
            <a:r>
              <a:rPr lang="en-US" altLang="zh-CN" sz="4000" dirty="0">
                <a:solidFill>
                  <a:schemeClr val="tx1"/>
                </a:solidFill>
                <a:latin typeface="宋体" panose="02010600030101010101" pitchFamily="2" charset="-122"/>
                <a:ea typeface="宋体" panose="02010600030101010101" pitchFamily="2" charset="-122"/>
              </a:rPr>
              <a:t>    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range(q):</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s,t</a:t>
            </a:r>
            <a:r>
              <a:rPr lang="en-US" altLang="zh-CN" sz="4000" dirty="0">
                <a:solidFill>
                  <a:schemeClr val="tx1"/>
                </a:solidFill>
                <a:latin typeface="宋体" panose="02010600030101010101" pitchFamily="2" charset="-122"/>
                <a:ea typeface="宋体" panose="02010600030101010101" pitchFamily="2" charset="-122"/>
              </a:rPr>
              <a:t> = map(</a:t>
            </a:r>
            <a:r>
              <a:rPr lang="en-US" altLang="zh-CN" sz="4000" dirty="0" err="1">
                <a:solidFill>
                  <a:schemeClr val="tx1"/>
                </a:solidFill>
                <a:latin typeface="宋体" panose="02010600030101010101" pitchFamily="2" charset="-122"/>
                <a:ea typeface="宋体" panose="02010600030101010101" pitchFamily="2" charset="-122"/>
              </a:rPr>
              <a:t>int,input</a:t>
            </a:r>
            <a:r>
              <a:rPr lang="en-US" altLang="zh-CN" sz="4000" dirty="0">
                <a:solidFill>
                  <a:schemeClr val="tx1"/>
                </a:solidFill>
                <a:latin typeface="宋体" panose="02010600030101010101" pitchFamily="2" charset="-122"/>
                <a:ea typeface="宋体" panose="02010600030101010101" pitchFamily="2" charset="-122"/>
              </a:rPr>
              <a:t>().split())</a:t>
            </a:r>
          </a:p>
          <a:p>
            <a:pPr algn="l"/>
            <a:r>
              <a:rPr lang="en-US" altLang="zh-CN" sz="4000" dirty="0">
                <a:solidFill>
                  <a:schemeClr val="tx1"/>
                </a:solidFill>
                <a:latin typeface="宋体" panose="02010600030101010101" pitchFamily="2" charset="-122"/>
                <a:ea typeface="宋体" panose="02010600030101010101" pitchFamily="2" charset="-122"/>
              </a:rPr>
              <a:t>        if </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[s][t] == 0x3f3f3f3f3f3f3f3f:  print(-1)</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elif</a:t>
            </a:r>
            <a:r>
              <a:rPr lang="en-US" altLang="zh-CN" sz="4000" dirty="0">
                <a:solidFill>
                  <a:schemeClr val="tx1"/>
                </a:solidFill>
                <a:latin typeface="宋体" panose="02010600030101010101" pitchFamily="2" charset="-122"/>
                <a:ea typeface="宋体" panose="02010600030101010101" pitchFamily="2" charset="-122"/>
              </a:rPr>
              <a:t> s==t:   print(0)   #</a:t>
            </a:r>
            <a:r>
              <a:rPr lang="zh-CN" altLang="en-US" sz="4000" dirty="0">
                <a:solidFill>
                  <a:schemeClr val="tx1"/>
                </a:solidFill>
                <a:latin typeface="宋体" panose="02010600030101010101" pitchFamily="2" charset="-122"/>
                <a:ea typeface="宋体" panose="02010600030101010101" pitchFamily="2" charset="-122"/>
              </a:rPr>
              <a:t>如果不这样，</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不等于</a:t>
            </a:r>
            <a:r>
              <a:rPr lang="en-US" altLang="zh-CN" sz="4000" dirty="0">
                <a:solidFill>
                  <a:schemeClr val="tx1"/>
                </a:solidFill>
                <a:latin typeface="宋体" panose="02010600030101010101" pitchFamily="2" charset="-122"/>
                <a:ea typeface="宋体" panose="02010600030101010101" pitchFamily="2" charset="-122"/>
              </a:rPr>
              <a:t>0</a:t>
            </a:r>
          </a:p>
          <a:p>
            <a:pPr algn="l"/>
            <a:r>
              <a:rPr lang="en-US" altLang="zh-CN" sz="4000" dirty="0">
                <a:solidFill>
                  <a:schemeClr val="tx1"/>
                </a:solidFill>
                <a:latin typeface="宋体" panose="02010600030101010101" pitchFamily="2" charset="-122"/>
                <a:ea typeface="宋体" panose="02010600030101010101" pitchFamily="2" charset="-122"/>
              </a:rPr>
              <a:t>        else:       print(</a:t>
            </a:r>
            <a:r>
              <a:rPr lang="en-US" altLang="zh-CN" sz="4000" dirty="0" err="1">
                <a:solidFill>
                  <a:schemeClr val="tx1"/>
                </a:solidFill>
                <a:latin typeface="宋体" panose="02010600030101010101" pitchFamily="2" charset="-122"/>
                <a:ea typeface="宋体" panose="02010600030101010101" pitchFamily="2" charset="-122"/>
              </a:rPr>
              <a:t>dp</a:t>
            </a:r>
            <a:r>
              <a:rPr lang="en-US" altLang="zh-CN" sz="4000" dirty="0">
                <a:solidFill>
                  <a:schemeClr val="tx1"/>
                </a:solidFill>
                <a:latin typeface="宋体" panose="02010600030101010101" pitchFamily="2" charset="-122"/>
                <a:ea typeface="宋体" panose="02010600030101010101" pitchFamily="2" charset="-122"/>
              </a:rPr>
              <a:t>[s][t])        </a:t>
            </a:r>
          </a:p>
          <a:p>
            <a:pPr algn="l"/>
            <a:r>
              <a:rPr lang="en-US" altLang="zh-CN" sz="901" dirty="0" err="1">
                <a:solidFill>
                  <a:schemeClr val="tx1"/>
                </a:solidFill>
                <a:latin typeface="宋体" panose="02010600030101010101" pitchFamily="2" charset="-122"/>
                <a:ea typeface="宋体" panose="02010600030101010101" pitchFamily="2" charset="-122"/>
              </a:rPr>
              <a:t>n,m,q</a:t>
            </a:r>
            <a:r>
              <a:rPr lang="en-US" altLang="zh-CN" sz="901" dirty="0">
                <a:solidFill>
                  <a:schemeClr val="tx1"/>
                </a:solidFill>
                <a:latin typeface="宋体" panose="02010600030101010101" pitchFamily="2" charset="-122"/>
                <a:ea typeface="宋体" panose="02010600030101010101" pitchFamily="2" charset="-122"/>
              </a:rPr>
              <a:t>=map(</a:t>
            </a:r>
            <a:r>
              <a:rPr lang="en-US" altLang="zh-CN" sz="901" dirty="0" err="1">
                <a:solidFill>
                  <a:schemeClr val="tx1"/>
                </a:solidFill>
                <a:latin typeface="宋体" panose="02010600030101010101" pitchFamily="2" charset="-122"/>
                <a:ea typeface="宋体" panose="02010600030101010101" pitchFamily="2" charset="-122"/>
              </a:rPr>
              <a:t>int,input</a:t>
            </a:r>
            <a:r>
              <a:rPr lang="en-US" altLang="zh-CN" sz="901" dirty="0">
                <a:solidFill>
                  <a:schemeClr val="tx1"/>
                </a:solidFill>
                <a:latin typeface="宋体" panose="02010600030101010101" pitchFamily="2" charset="-122"/>
                <a:ea typeface="宋体" panose="02010600030101010101" pitchFamily="2" charset="-122"/>
              </a:rPr>
              <a:t>().split())</a:t>
            </a:r>
          </a:p>
          <a:p>
            <a:pPr algn="l"/>
            <a:r>
              <a:rPr lang="en-US" altLang="zh-CN" sz="901" dirty="0" err="1">
                <a:solidFill>
                  <a:schemeClr val="tx1"/>
                </a:solidFill>
                <a:latin typeface="宋体" panose="02010600030101010101" pitchFamily="2" charset="-122"/>
                <a:ea typeface="宋体" panose="02010600030101010101" pitchFamily="2" charset="-122"/>
              </a:rPr>
              <a:t>dp</a:t>
            </a:r>
            <a:r>
              <a:rPr lang="en-US" altLang="zh-CN" sz="901" dirty="0">
                <a:solidFill>
                  <a:schemeClr val="tx1"/>
                </a:solidFill>
                <a:latin typeface="宋体" panose="02010600030101010101" pitchFamily="2" charset="-122"/>
                <a:ea typeface="宋体" panose="02010600030101010101" pitchFamily="2" charset="-122"/>
              </a:rPr>
              <a:t> = [[</a:t>
            </a:r>
            <a:r>
              <a:rPr lang="en-US" altLang="zh-CN" sz="901" dirty="0" err="1">
                <a:solidFill>
                  <a:schemeClr val="tx1"/>
                </a:solidFill>
                <a:latin typeface="宋体" panose="02010600030101010101" pitchFamily="2" charset="-122"/>
                <a:ea typeface="宋体" panose="02010600030101010101" pitchFamily="2" charset="-122"/>
              </a:rPr>
              <a:t>int</a:t>
            </a:r>
            <a:r>
              <a:rPr lang="en-US" altLang="zh-CN" sz="901" dirty="0">
                <a:solidFill>
                  <a:schemeClr val="tx1"/>
                </a:solidFill>
                <a:latin typeface="宋体" panose="02010600030101010101" pitchFamily="2" charset="-122"/>
                <a:ea typeface="宋体" panose="02010600030101010101" pitchFamily="2" charset="-122"/>
              </a:rPr>
              <a:t>(0x3f3f3f3f3f3f3f3f) for _ in range(405)]for _ in range(405)]</a:t>
            </a:r>
          </a:p>
          <a:p>
            <a:pPr algn="l"/>
            <a:r>
              <a:rPr lang="en-US" altLang="zh-CN" sz="901" dirty="0">
                <a:solidFill>
                  <a:schemeClr val="tx1"/>
                </a:solidFill>
                <a:latin typeface="宋体" panose="02010600030101010101" pitchFamily="2" charset="-122"/>
                <a:ea typeface="宋体" panose="02010600030101010101" pitchFamily="2" charset="-122"/>
              </a:rPr>
              <a:t>input_()</a:t>
            </a:r>
          </a:p>
          <a:p>
            <a:pPr algn="l"/>
            <a:r>
              <a:rPr lang="en-US" altLang="zh-CN" sz="901" dirty="0" err="1">
                <a:solidFill>
                  <a:schemeClr val="tx1"/>
                </a:solidFill>
                <a:latin typeface="宋体" panose="02010600030101010101" pitchFamily="2" charset="-122"/>
                <a:ea typeface="宋体" panose="02010600030101010101" pitchFamily="2" charset="-122"/>
              </a:rPr>
              <a:t>floyd</a:t>
            </a:r>
            <a:r>
              <a:rPr lang="en-US" altLang="zh-CN" sz="901" dirty="0">
                <a:solidFill>
                  <a:schemeClr val="tx1"/>
                </a:solidFill>
                <a:latin typeface="宋体" panose="02010600030101010101" pitchFamily="2" charset="-122"/>
                <a:ea typeface="宋体" panose="02010600030101010101" pitchFamily="2" charset="-122"/>
              </a:rPr>
              <a:t>()</a:t>
            </a:r>
          </a:p>
          <a:p>
            <a:pPr algn="l"/>
            <a:r>
              <a:rPr lang="en-US" altLang="zh-CN" sz="901" dirty="0">
                <a:solidFill>
                  <a:schemeClr val="tx1"/>
                </a:solidFill>
                <a:latin typeface="宋体" panose="02010600030101010101" pitchFamily="2" charset="-122"/>
                <a:ea typeface="宋体" panose="02010600030101010101" pitchFamily="2" charset="-122"/>
              </a:rPr>
              <a:t>output()</a:t>
            </a:r>
          </a:p>
        </p:txBody>
      </p:sp>
    </p:spTree>
    <p:custDataLst>
      <p:tags r:id="rId1"/>
    </p:custDataLst>
    <p:extLst>
      <p:ext uri="{BB962C8B-B14F-4D97-AF65-F5344CB8AC3E}">
        <p14:creationId xmlns:p14="http://schemas.microsoft.com/office/powerpoint/2010/main" val="3783839959"/>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10.5 </a:t>
              </a:r>
              <a:r>
                <a:rPr lang="en-US" altLang="zh-CN" sz="5600" b="1" spc="600" dirty="0" err="1" smtClean="0">
                  <a:solidFill>
                    <a:schemeClr val="bg1"/>
                  </a:solidFill>
                  <a:latin typeface="宋体" panose="02010600030101010101" pitchFamily="2" charset="-122"/>
                  <a:ea typeface="宋体" panose="02010600030101010101" pitchFamily="2" charset="-122"/>
                </a:rPr>
                <a:t>Dijkstra</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106597" y="3296471"/>
            <a:ext cx="21909046" cy="6064674"/>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Dijkstra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：单源最短路径问题。</a:t>
            </a: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优点：非常高效而且稳定。</a:t>
            </a: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缺点：只能处理不含有负权边的图。</a:t>
            </a:r>
          </a:p>
          <a:p>
            <a:pPr marL="571500" indent="-571500" algn="l">
              <a:lnSpc>
                <a:spcPct val="150000"/>
              </a:lnSpc>
              <a:buFont typeface="Arial" panose="020B0604020202020204" pitchFamily="34" charset="0"/>
              <a:buChar char="•"/>
            </a:pP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思路：贪心思想</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优先队列。</a:t>
            </a:r>
          </a:p>
          <a:p>
            <a:pPr marL="571500" indent="-571500" algn="l">
              <a:lnSpc>
                <a:spcPct val="150000"/>
              </a:lnSpc>
              <a:buFont typeface="Arial" panose="020B0604020202020204" pitchFamily="34" charset="0"/>
              <a:buChar char="•"/>
            </a:pP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31316245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算法思想</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145249" y="2904631"/>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zh-CN" altLang="en-US" sz="4800" dirty="0">
                <a:latin typeface="宋体" panose="02010600030101010101" pitchFamily="2" charset="-122"/>
                <a:ea typeface="宋体" panose="02010600030101010101" pitchFamily="2" charset="-122"/>
              </a:rPr>
              <a:t>在图中所有的边上，排满多米诺骨牌。</a:t>
            </a:r>
          </a:p>
          <a:p>
            <a:pPr>
              <a:lnSpc>
                <a:spcPct val="150000"/>
              </a:lnSpc>
              <a:spcBef>
                <a:spcPts val="0"/>
              </a:spcBef>
            </a:pPr>
            <a:r>
              <a:rPr lang="zh-CN" altLang="en-US" sz="4800" dirty="0">
                <a:latin typeface="宋体" panose="02010600030101010101" pitchFamily="2" charset="-122"/>
                <a:ea typeface="宋体" panose="02010600030101010101" pitchFamily="2" charset="-122"/>
              </a:rPr>
              <a:t>一条边上的多米诺骨牌数量，等于边的权值。</a:t>
            </a:r>
          </a:p>
          <a:p>
            <a:pPr>
              <a:lnSpc>
                <a:spcPct val="150000"/>
              </a:lnSpc>
              <a:spcBef>
                <a:spcPts val="0"/>
              </a:spcBef>
            </a:pPr>
            <a:r>
              <a:rPr lang="zh-CN" altLang="en-US" sz="4800" dirty="0">
                <a:latin typeface="宋体" panose="02010600030101010101" pitchFamily="2" charset="-122"/>
                <a:ea typeface="宋体" panose="02010600030101010101" pitchFamily="2" charset="-122"/>
              </a:rPr>
              <a:t>规定所有骨牌倒下的速度都一样。在一个结点上推倒骨牌，会导致这个结点上的所有骨牌都往后面倒下去。</a:t>
            </a:r>
          </a:p>
          <a:p>
            <a:pPr>
              <a:lnSpc>
                <a:spcPct val="150000"/>
              </a:lnSpc>
              <a:spcBef>
                <a:spcPts val="0"/>
              </a:spcBef>
            </a:pPr>
            <a:endParaRPr lang="zh-CN" altLang="en-US" sz="4800" dirty="0">
              <a:latin typeface="宋体" panose="02010600030101010101" pitchFamily="2" charset="-122"/>
              <a:ea typeface="宋体" panose="02010600030101010101" pitchFamily="2" charset="-122"/>
            </a:endParaRPr>
          </a:p>
        </p:txBody>
      </p:sp>
      <p:pic>
        <p:nvPicPr>
          <p:cNvPr id="13" name="Picture 2" descr="https://timgsa.baidu.com/timg?image&amp;quality=80&amp;size=b9999_10000&amp;sec=1559647296344&amp;di=f1d90e1bd7fc899d4cb68ac17409729e&amp;imgtype=0&amp;src=http%3A%2F%2Fcbu01.alicdn.com%2Fimg%2Fibank%2F2016%2F282%2F448%2F2954844282_783871151.jpg"/>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60879" y="8491435"/>
            <a:ext cx="5786490" cy="385517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68580188"/>
      </p:ext>
    </p:extLst>
  </p:cSld>
  <p:clrMapOvr>
    <a:masterClrMapping/>
  </p:clrMapOvr>
  <p:transition spd="slow" advClick="0" advTm="100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图应用背景</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078273" y="3580906"/>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zh-CN" altLang="en-US" sz="4800" dirty="0">
                <a:latin typeface="宋体" panose="02010600030101010101" pitchFamily="2" charset="-122"/>
                <a:ea typeface="宋体" panose="02010600030101010101" pitchFamily="2" charset="-122"/>
              </a:rPr>
              <a:t>地图：路口、道路、过路费</a:t>
            </a:r>
            <a:r>
              <a:rPr lang="en-US" altLang="zh-CN" sz="4800" dirty="0">
                <a:latin typeface="宋体" panose="02010600030101010101" pitchFamily="2" charset="-122"/>
                <a:ea typeface="宋体" panose="02010600030101010101" pitchFamily="2" charset="-122"/>
              </a:rPr>
              <a:t>…</a:t>
            </a:r>
          </a:p>
          <a:p>
            <a:pPr>
              <a:lnSpc>
                <a:spcPct val="150000"/>
              </a:lnSpc>
              <a:spcBef>
                <a:spcPts val="0"/>
              </a:spcBef>
            </a:pPr>
            <a:r>
              <a:rPr lang="zh-CN" altLang="en-US" sz="4800" dirty="0">
                <a:latin typeface="宋体" panose="02010600030101010101" pitchFamily="2" charset="-122"/>
                <a:ea typeface="宋体" panose="02010600030101010101" pitchFamily="2" charset="-122"/>
              </a:rPr>
              <a:t>计算机网络：路由协议</a:t>
            </a:r>
          </a:p>
          <a:p>
            <a:pPr>
              <a:lnSpc>
                <a:spcPct val="150000"/>
              </a:lnSpc>
              <a:spcBef>
                <a:spcPts val="0"/>
              </a:spcBef>
            </a:pPr>
            <a:r>
              <a:rPr lang="zh-CN" altLang="en-US" sz="4800" dirty="0">
                <a:latin typeface="宋体" panose="02010600030101010101" pitchFamily="2" charset="-122"/>
                <a:ea typeface="宋体" panose="02010600030101010101" pitchFamily="2" charset="-122"/>
              </a:rPr>
              <a:t>人际关系：“六度空间理论”。世界上任意两个人，最多通过五个中间人就能联系到。把人看成点，人和人之间的关系看成边，这就是一个图的连通性问题。</a:t>
            </a:r>
          </a:p>
          <a:p>
            <a:pPr>
              <a:lnSpc>
                <a:spcPct val="150000"/>
              </a:lnSpc>
              <a:spcBef>
                <a:spcPts val="0"/>
              </a:spcBef>
            </a:pPr>
            <a:endParaRPr lang="zh-CN" altLang="en-US" sz="4800"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520387471"/>
      </p:ext>
    </p:extLst>
  </p:cSld>
  <p:clrMapOvr>
    <a:masterClrMapping/>
  </p:clrMapOvr>
  <p:transition spd="slow" advClick="0" advTm="1000">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r>
                <a:rPr lang="zh-CN" altLang="en-US" sz="5600" b="1" spc="600" dirty="0" smtClean="0">
                  <a:solidFill>
                    <a:schemeClr val="bg1"/>
                  </a:solidFill>
                  <a:latin typeface="宋体" panose="02010600030101010101" pitchFamily="2" charset="-122"/>
                  <a:ea typeface="宋体" panose="02010600030101010101" pitchFamily="2" charset="-122"/>
                </a:rPr>
                <a:t>基础</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535473" y="4047631"/>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zh-CN" altLang="en-US" sz="4800" dirty="0">
                <a:latin typeface="宋体" panose="02010600030101010101" pitchFamily="2" charset="-122"/>
                <a:ea typeface="宋体" panose="02010600030101010101" pitchFamily="2" charset="-122"/>
              </a:rPr>
              <a:t>在起点</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推倒骨牌，从</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开始，它连接的边上的骨牌都逐渐倒下，并到达所有能达到的结点。</a:t>
            </a:r>
          </a:p>
          <a:p>
            <a:pPr>
              <a:lnSpc>
                <a:spcPct val="150000"/>
              </a:lnSpc>
              <a:spcBef>
                <a:spcPts val="0"/>
              </a:spcBef>
            </a:pPr>
            <a:r>
              <a:rPr lang="zh-CN" altLang="en-US" sz="4800" dirty="0">
                <a:latin typeface="宋体" panose="02010600030101010101" pitchFamily="2" charset="-122"/>
                <a:ea typeface="宋体" panose="02010600030101010101" pitchFamily="2" charset="-122"/>
              </a:rPr>
              <a:t>在某个结点</a:t>
            </a:r>
            <a:r>
              <a:rPr lang="en-US" altLang="zh-CN" sz="4800" dirty="0">
                <a:latin typeface="宋体" panose="02010600030101010101" pitchFamily="2" charset="-122"/>
                <a:ea typeface="宋体" panose="02010600030101010101" pitchFamily="2" charset="-122"/>
              </a:rPr>
              <a:t>t</a:t>
            </a:r>
            <a:r>
              <a:rPr lang="zh-CN" altLang="en-US" sz="4800" dirty="0">
                <a:latin typeface="宋体" panose="02010600030101010101" pitchFamily="2" charset="-122"/>
                <a:ea typeface="宋体" panose="02010600030101010101" pitchFamily="2" charset="-122"/>
              </a:rPr>
              <a:t>，可能先后从不同的线路倒骨牌过来</a:t>
            </a:r>
          </a:p>
          <a:p>
            <a:pPr>
              <a:lnSpc>
                <a:spcPct val="150000"/>
              </a:lnSpc>
              <a:spcBef>
                <a:spcPts val="0"/>
              </a:spcBef>
            </a:pPr>
            <a:r>
              <a:rPr lang="zh-CN" altLang="en-US" sz="4800" dirty="0">
                <a:latin typeface="宋体" panose="02010600030101010101" pitchFamily="2" charset="-122"/>
                <a:ea typeface="宋体" panose="02010600030101010101" pitchFamily="2" charset="-122"/>
              </a:rPr>
              <a:t>先倒过来的骨牌，其经过的路径，肯定就是从</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到达</a:t>
            </a:r>
            <a:r>
              <a:rPr lang="en-US" altLang="zh-CN" sz="4800" dirty="0">
                <a:latin typeface="宋体" panose="02010600030101010101" pitchFamily="2" charset="-122"/>
                <a:ea typeface="宋体" panose="02010600030101010101" pitchFamily="2" charset="-122"/>
              </a:rPr>
              <a:t>t</a:t>
            </a:r>
            <a:r>
              <a:rPr lang="zh-CN" altLang="en-US" sz="4800" dirty="0">
                <a:latin typeface="宋体" panose="02010600030101010101" pitchFamily="2" charset="-122"/>
                <a:ea typeface="宋体" panose="02010600030101010101" pitchFamily="2" charset="-122"/>
              </a:rPr>
              <a:t>的最短路；</a:t>
            </a:r>
          </a:p>
          <a:p>
            <a:pPr>
              <a:lnSpc>
                <a:spcPct val="150000"/>
              </a:lnSpc>
              <a:spcBef>
                <a:spcPts val="0"/>
              </a:spcBef>
            </a:pPr>
            <a:r>
              <a:rPr lang="zh-CN" altLang="en-US" sz="4800" dirty="0">
                <a:latin typeface="宋体" panose="02010600030101010101" pitchFamily="2" charset="-122"/>
                <a:ea typeface="宋体" panose="02010600030101010101" pitchFamily="2" charset="-122"/>
              </a:rPr>
              <a:t>后倒过来的骨牌，对确定结点</a:t>
            </a:r>
            <a:r>
              <a:rPr lang="en-US" altLang="zh-CN" sz="4800" dirty="0">
                <a:latin typeface="宋体" panose="02010600030101010101" pitchFamily="2" charset="-122"/>
                <a:ea typeface="宋体" panose="02010600030101010101" pitchFamily="2" charset="-122"/>
              </a:rPr>
              <a:t>t</a:t>
            </a:r>
            <a:r>
              <a:rPr lang="zh-CN" altLang="en-US" sz="4800" dirty="0">
                <a:latin typeface="宋体" panose="02010600030101010101" pitchFamily="2" charset="-122"/>
                <a:ea typeface="宋体" panose="02010600030101010101" pitchFamily="2" charset="-122"/>
              </a:rPr>
              <a:t>的最短路没有贡献，不用管它。</a:t>
            </a:r>
          </a:p>
          <a:p>
            <a:pPr>
              <a:lnSpc>
                <a:spcPct val="150000"/>
              </a:lnSpc>
              <a:spcBef>
                <a:spcPts val="0"/>
              </a:spcBef>
            </a:pPr>
            <a:endParaRPr lang="zh-CN" altLang="en-US" sz="4800"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1559106920"/>
      </p:ext>
    </p:extLst>
  </p:cSld>
  <p:clrMapOvr>
    <a:masterClrMapping/>
  </p:clrMapOvr>
  <p:transition spd="slow" advClick="0" advTm="1000">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DP</a:t>
              </a:r>
              <a:r>
                <a:rPr lang="zh-CN" altLang="en-US" sz="5600" b="1" spc="600" dirty="0" smtClean="0">
                  <a:solidFill>
                    <a:schemeClr val="bg1"/>
                  </a:solidFill>
                  <a:latin typeface="宋体" panose="02010600030101010101" pitchFamily="2" charset="-122"/>
                  <a:ea typeface="宋体" panose="02010600030101010101" pitchFamily="2" charset="-122"/>
                </a:rPr>
                <a:t>基础</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487848" y="2817071"/>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zh-CN" altLang="en-US" sz="4800" dirty="0" smtClean="0">
                <a:latin typeface="宋体" panose="02010600030101010101" pitchFamily="2" charset="-122"/>
                <a:ea typeface="宋体" panose="02010600030101010101" pitchFamily="2" charset="-122"/>
              </a:rPr>
              <a:t>在</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的所有直连邻居中，最近的邻居</a:t>
            </a:r>
            <a:r>
              <a:rPr lang="en-US" altLang="zh-CN" sz="4800" dirty="0">
                <a:latin typeface="宋体" panose="02010600030101010101" pitchFamily="2" charset="-122"/>
                <a:ea typeface="宋体" panose="02010600030101010101" pitchFamily="2" charset="-122"/>
              </a:rPr>
              <a:t>u</a:t>
            </a:r>
            <a:r>
              <a:rPr lang="zh-CN" altLang="en-US" sz="4800" dirty="0">
                <a:latin typeface="宋体" panose="02010600030101010101" pitchFamily="2" charset="-122"/>
                <a:ea typeface="宋体" panose="02010600030101010101" pitchFamily="2" charset="-122"/>
              </a:rPr>
              <a:t>，骨牌首先到达。</a:t>
            </a:r>
            <a:r>
              <a:rPr lang="en-US" altLang="zh-CN" sz="4800" dirty="0">
                <a:latin typeface="宋体" panose="02010600030101010101" pitchFamily="2" charset="-122"/>
                <a:ea typeface="宋体" panose="02010600030101010101" pitchFamily="2" charset="-122"/>
              </a:rPr>
              <a:t>u</a:t>
            </a:r>
            <a:r>
              <a:rPr lang="zh-CN" altLang="en-US" sz="4800" dirty="0">
                <a:latin typeface="宋体" panose="02010600030101010101" pitchFamily="2" charset="-122"/>
                <a:ea typeface="宋体" panose="02010600030101010101" pitchFamily="2" charset="-122"/>
              </a:rPr>
              <a:t>是第一个确定最短路径的结点。从</a:t>
            </a:r>
            <a:r>
              <a:rPr lang="en-US" altLang="zh-CN" sz="4800" dirty="0">
                <a:latin typeface="宋体" panose="02010600030101010101" pitchFamily="2" charset="-122"/>
                <a:ea typeface="宋体" panose="02010600030101010101" pitchFamily="2" charset="-122"/>
              </a:rPr>
              <a:t>u</a:t>
            </a:r>
            <a:r>
              <a:rPr lang="zh-CN" altLang="en-US" sz="4800" dirty="0">
                <a:latin typeface="宋体" panose="02010600030101010101" pitchFamily="2" charset="-122"/>
                <a:ea typeface="宋体" panose="02010600030101010101" pitchFamily="2" charset="-122"/>
              </a:rPr>
              <a:t>直连到</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的路径肯定是最短的，因为如果</a:t>
            </a:r>
            <a:r>
              <a:rPr lang="en-US" altLang="zh-CN" sz="4800" dirty="0">
                <a:latin typeface="宋体" panose="02010600030101010101" pitchFamily="2" charset="-122"/>
                <a:ea typeface="宋体" panose="02010600030101010101" pitchFamily="2" charset="-122"/>
              </a:rPr>
              <a:t>u</a:t>
            </a:r>
            <a:r>
              <a:rPr lang="zh-CN" altLang="en-US" sz="4800" dirty="0">
                <a:latin typeface="宋体" panose="02010600030101010101" pitchFamily="2" charset="-122"/>
                <a:ea typeface="宋体" panose="02010600030101010101" pitchFamily="2" charset="-122"/>
              </a:rPr>
              <a:t>绕道别的结点到</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，必然更远。</a:t>
            </a:r>
          </a:p>
          <a:p>
            <a:pPr>
              <a:lnSpc>
                <a:spcPct val="150000"/>
              </a:lnSpc>
              <a:spcBef>
                <a:spcPts val="0"/>
              </a:spcBef>
            </a:pPr>
            <a:r>
              <a:rPr lang="zh-CN" altLang="en-US" sz="4800" dirty="0" smtClean="0">
                <a:latin typeface="宋体" panose="02010600030101010101" pitchFamily="2" charset="-122"/>
                <a:ea typeface="宋体" panose="02010600030101010101" pitchFamily="2" charset="-122"/>
              </a:rPr>
              <a:t>然后</a:t>
            </a:r>
            <a:r>
              <a:rPr lang="zh-CN" altLang="en-US" sz="4800" dirty="0">
                <a:latin typeface="宋体" panose="02010600030101010101" pitchFamily="2" charset="-122"/>
                <a:ea typeface="宋体" panose="02010600030101010101" pitchFamily="2" charset="-122"/>
              </a:rPr>
              <a:t>，把后面骨牌的倒下分成</a:t>
            </a:r>
            <a:r>
              <a:rPr lang="en-US" altLang="zh-CN" sz="4800" dirty="0">
                <a:latin typeface="宋体" panose="02010600030101010101" pitchFamily="2" charset="-122"/>
                <a:ea typeface="宋体" panose="02010600030101010101" pitchFamily="2" charset="-122"/>
              </a:rPr>
              <a:t>2</a:t>
            </a:r>
            <a:r>
              <a:rPr lang="zh-CN" altLang="en-US" sz="4800" dirty="0">
                <a:latin typeface="宋体" panose="02010600030101010101" pitchFamily="2" charset="-122"/>
                <a:ea typeface="宋体" panose="02010600030101010101" pitchFamily="2" charset="-122"/>
              </a:rPr>
              <a:t>部分，一部分是从</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继续倒下到</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的其它的直连邻居，另一部分从</a:t>
            </a:r>
            <a:r>
              <a:rPr lang="en-US" altLang="zh-CN" sz="4800" dirty="0">
                <a:latin typeface="宋体" panose="02010600030101010101" pitchFamily="2" charset="-122"/>
                <a:ea typeface="宋体" panose="02010600030101010101" pitchFamily="2" charset="-122"/>
              </a:rPr>
              <a:t>u</a:t>
            </a:r>
            <a:r>
              <a:rPr lang="zh-CN" altLang="en-US" sz="4800" dirty="0">
                <a:latin typeface="宋体" panose="02010600030101010101" pitchFamily="2" charset="-122"/>
                <a:ea typeface="宋体" panose="02010600030101010101" pitchFamily="2" charset="-122"/>
              </a:rPr>
              <a:t>出发倒下到</a:t>
            </a:r>
            <a:r>
              <a:rPr lang="en-US" altLang="zh-CN" sz="4800" dirty="0">
                <a:latin typeface="宋体" panose="02010600030101010101" pitchFamily="2" charset="-122"/>
                <a:ea typeface="宋体" panose="02010600030101010101" pitchFamily="2" charset="-122"/>
              </a:rPr>
              <a:t>u</a:t>
            </a:r>
            <a:r>
              <a:rPr lang="zh-CN" altLang="en-US" sz="4800" dirty="0">
                <a:latin typeface="宋体" panose="02010600030101010101" pitchFamily="2" charset="-122"/>
                <a:ea typeface="宋体" panose="02010600030101010101" pitchFamily="2" charset="-122"/>
              </a:rPr>
              <a:t>的直连邻居。那么下一个到达的结点</a:t>
            </a:r>
            <a:r>
              <a:rPr lang="en-US" altLang="zh-CN" sz="4800" dirty="0">
                <a:latin typeface="宋体" panose="02010600030101010101" pitchFamily="2" charset="-122"/>
                <a:ea typeface="宋体" panose="02010600030101010101" pitchFamily="2" charset="-122"/>
              </a:rPr>
              <a:t>v</a:t>
            </a:r>
            <a:r>
              <a:rPr lang="zh-CN" altLang="en-US" sz="4800" dirty="0">
                <a:latin typeface="宋体" panose="02010600030101010101" pitchFamily="2" charset="-122"/>
                <a:ea typeface="宋体" panose="02010600030101010101" pitchFamily="2" charset="-122"/>
              </a:rPr>
              <a:t>，必然是</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或者</a:t>
            </a:r>
            <a:r>
              <a:rPr lang="en-US" altLang="zh-CN" sz="4800" dirty="0">
                <a:latin typeface="宋体" panose="02010600030101010101" pitchFamily="2" charset="-122"/>
                <a:ea typeface="宋体" panose="02010600030101010101" pitchFamily="2" charset="-122"/>
              </a:rPr>
              <a:t>u</a:t>
            </a:r>
            <a:r>
              <a:rPr lang="zh-CN" altLang="en-US" sz="4800" dirty="0">
                <a:latin typeface="宋体" panose="02010600030101010101" pitchFamily="2" charset="-122"/>
                <a:ea typeface="宋体" panose="02010600030101010101" pitchFamily="2" charset="-122"/>
              </a:rPr>
              <a:t>的一个直连邻居。</a:t>
            </a:r>
            <a:r>
              <a:rPr lang="en-US" altLang="zh-CN" sz="4800" dirty="0">
                <a:latin typeface="宋体" panose="02010600030101010101" pitchFamily="2" charset="-122"/>
                <a:ea typeface="宋体" panose="02010600030101010101" pitchFamily="2" charset="-122"/>
              </a:rPr>
              <a:t>v</a:t>
            </a:r>
            <a:r>
              <a:rPr lang="zh-CN" altLang="en-US" sz="4800" dirty="0">
                <a:latin typeface="宋体" panose="02010600030101010101" pitchFamily="2" charset="-122"/>
                <a:ea typeface="宋体" panose="02010600030101010101" pitchFamily="2" charset="-122"/>
              </a:rPr>
              <a:t>是第二个确定最短路径的结点。</a:t>
            </a:r>
          </a:p>
          <a:p>
            <a:pPr>
              <a:lnSpc>
                <a:spcPct val="150000"/>
              </a:lnSpc>
              <a:spcBef>
                <a:spcPts val="0"/>
              </a:spcBef>
            </a:pPr>
            <a:r>
              <a:rPr lang="zh-CN" altLang="en-US" sz="4800" dirty="0" smtClean="0">
                <a:latin typeface="宋体" panose="02010600030101010101" pitchFamily="2" charset="-122"/>
                <a:ea typeface="宋体" panose="02010600030101010101" pitchFamily="2" charset="-122"/>
              </a:rPr>
              <a:t>继续</a:t>
            </a:r>
            <a:r>
              <a:rPr lang="zh-CN" altLang="en-US" sz="4800" dirty="0">
                <a:latin typeface="宋体" panose="02010600030101010101" pitchFamily="2" charset="-122"/>
                <a:ea typeface="宋体" panose="02010600030101010101" pitchFamily="2" charset="-122"/>
              </a:rPr>
              <a:t>以上步骤，在每一次迭代过程中，都能确定一个结点的最短路径。</a:t>
            </a:r>
          </a:p>
          <a:p>
            <a:pPr>
              <a:lnSpc>
                <a:spcPct val="150000"/>
              </a:lnSpc>
              <a:spcBef>
                <a:spcPts val="0"/>
              </a:spcBef>
            </a:pPr>
            <a:endParaRPr lang="zh-CN" altLang="en-US" sz="4800"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123942330"/>
      </p:ext>
    </p:extLst>
  </p:cSld>
  <p:clrMapOvr>
    <a:masterClrMapping/>
  </p:clrMapOvr>
  <p:transition spd="slow" advClick="0" advTm="1000">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特点</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373548" y="3561856"/>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en-US" altLang="zh-CN" sz="4800" dirty="0" err="1">
                <a:latin typeface="宋体" panose="02010600030101010101" pitchFamily="2" charset="-122"/>
                <a:ea typeface="宋体" panose="02010600030101010101" pitchFamily="2" charset="-122"/>
              </a:rPr>
              <a:t>Dijkstra</a:t>
            </a:r>
            <a:r>
              <a:rPr lang="zh-CN" altLang="en-US" sz="4800" dirty="0">
                <a:latin typeface="宋体" panose="02010600030101010101" pitchFamily="2" charset="-122"/>
                <a:ea typeface="宋体" panose="02010600030101010101" pitchFamily="2" charset="-122"/>
              </a:rPr>
              <a:t>算法应用了贪心法的思想，即“抄近路走，肯定能找到最短路径”。</a:t>
            </a:r>
          </a:p>
          <a:p>
            <a:pPr>
              <a:lnSpc>
                <a:spcPct val="150000"/>
              </a:lnSpc>
              <a:spcBef>
                <a:spcPts val="0"/>
              </a:spcBef>
            </a:pPr>
            <a:r>
              <a:rPr lang="zh-CN" altLang="en-US" sz="4800" dirty="0">
                <a:latin typeface="宋体" panose="02010600030101010101" pitchFamily="2" charset="-122"/>
                <a:ea typeface="宋体" panose="02010600030101010101" pitchFamily="2" charset="-122"/>
              </a:rPr>
              <a:t>算法高效稳定：</a:t>
            </a:r>
          </a:p>
          <a:p>
            <a:pPr lvl="1">
              <a:lnSpc>
                <a:spcPct val="150000"/>
              </a:lnSpc>
              <a:spcBef>
                <a:spcPts val="0"/>
              </a:spcBef>
              <a:buFont typeface="Wingdings" panose="05000000000000000000" pitchFamily="2" charset="2"/>
              <a:buChar char="Ø"/>
            </a:pPr>
            <a:r>
              <a:rPr lang="en-US" altLang="zh-CN" sz="4000" dirty="0" err="1">
                <a:latin typeface="宋体" panose="02010600030101010101" pitchFamily="2" charset="-122"/>
                <a:ea typeface="宋体" panose="02010600030101010101" pitchFamily="2" charset="-122"/>
              </a:rPr>
              <a:t>Dijkstra</a:t>
            </a:r>
            <a:r>
              <a:rPr lang="zh-CN" altLang="en-US" sz="4000" dirty="0">
                <a:latin typeface="宋体" panose="02010600030101010101" pitchFamily="2" charset="-122"/>
                <a:ea typeface="宋体" panose="02010600030101010101" pitchFamily="2" charset="-122"/>
              </a:rPr>
              <a:t>的每次迭代，只需要检查上次已经确定最短路径的那些结点的邻居，检查范围很小，算法是高效的；</a:t>
            </a:r>
          </a:p>
          <a:p>
            <a:pPr lvl="1">
              <a:lnSpc>
                <a:spcPct val="150000"/>
              </a:lnSpc>
              <a:spcBef>
                <a:spcPts val="0"/>
              </a:spcBef>
              <a:buFont typeface="Wingdings" panose="05000000000000000000" pitchFamily="2" charset="2"/>
              <a:buChar char="Ø"/>
            </a:pPr>
            <a:r>
              <a:rPr lang="zh-CN" altLang="en-US" sz="4000" dirty="0">
                <a:latin typeface="宋体" panose="02010600030101010101" pitchFamily="2" charset="-122"/>
                <a:ea typeface="宋体" panose="02010600030101010101" pitchFamily="2" charset="-122"/>
              </a:rPr>
              <a:t>每次迭代，都能得到至少一个结点的最短路径，算法是稳定的</a:t>
            </a:r>
          </a:p>
          <a:p>
            <a:pPr>
              <a:lnSpc>
                <a:spcPct val="150000"/>
              </a:lnSpc>
              <a:spcBef>
                <a:spcPts val="0"/>
              </a:spcBef>
            </a:pPr>
            <a:endParaRPr lang="zh-CN" altLang="en-US" sz="4800"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3685052221"/>
      </p:ext>
    </p:extLst>
  </p:cSld>
  <p:clrMapOvr>
    <a:masterClrMapping/>
  </p:clrMapOvr>
  <p:transition spd="slow" advClick="0" advTm="1000">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算法实现</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402123" y="2817071"/>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zh-CN" altLang="en-US" sz="4400" dirty="0">
                <a:latin typeface="宋体" panose="02010600030101010101" pitchFamily="2" charset="-122"/>
                <a:ea typeface="宋体" panose="02010600030101010101" pitchFamily="2" charset="-122"/>
              </a:rPr>
              <a:t>维护两个集合：已确定最短路径的结点集合</a:t>
            </a:r>
            <a:r>
              <a:rPr lang="en-US" altLang="zh-CN" sz="4400" dirty="0">
                <a:latin typeface="宋体" panose="02010600030101010101" pitchFamily="2" charset="-122"/>
                <a:ea typeface="宋体" panose="02010600030101010101" pitchFamily="2" charset="-122"/>
              </a:rPr>
              <a:t>A</a:t>
            </a:r>
            <a:r>
              <a:rPr lang="zh-CN" altLang="en-US" sz="4400" dirty="0">
                <a:latin typeface="宋体" panose="02010600030101010101" pitchFamily="2" charset="-122"/>
                <a:ea typeface="宋体" panose="02010600030101010101" pitchFamily="2" charset="-122"/>
              </a:rPr>
              <a:t>、这些结点向外扩散的邻居结点集合</a:t>
            </a:r>
            <a:r>
              <a:rPr lang="en-US" altLang="zh-CN" sz="4400" dirty="0">
                <a:latin typeface="宋体" panose="02010600030101010101" pitchFamily="2" charset="-122"/>
                <a:ea typeface="宋体" panose="02010600030101010101" pitchFamily="2" charset="-122"/>
              </a:rPr>
              <a:t>B</a:t>
            </a:r>
            <a:r>
              <a:rPr lang="zh-CN" altLang="en-US" sz="4400" dirty="0">
                <a:latin typeface="宋体" panose="02010600030101010101" pitchFamily="2" charset="-122"/>
                <a:ea typeface="宋体" panose="02010600030101010101" pitchFamily="2" charset="-122"/>
              </a:rPr>
              <a:t>。</a:t>
            </a:r>
          </a:p>
          <a:p>
            <a:pPr>
              <a:lnSpc>
                <a:spcPct val="150000"/>
              </a:lnSpc>
              <a:spcBef>
                <a:spcPts val="0"/>
              </a:spcBef>
            </a:pP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1</a:t>
            </a:r>
            <a:r>
              <a:rPr lang="zh-CN" altLang="en-US" sz="4400" dirty="0">
                <a:latin typeface="宋体" panose="02010600030101010101" pitchFamily="2" charset="-122"/>
                <a:ea typeface="宋体" panose="02010600030101010101" pitchFamily="2" charset="-122"/>
              </a:rPr>
              <a:t>）把起点</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放到</a:t>
            </a:r>
            <a:r>
              <a:rPr lang="en-US" altLang="zh-CN" sz="4400" dirty="0">
                <a:latin typeface="宋体" panose="02010600030101010101" pitchFamily="2" charset="-122"/>
                <a:ea typeface="宋体" panose="02010600030101010101" pitchFamily="2" charset="-122"/>
              </a:rPr>
              <a:t>A</a:t>
            </a:r>
            <a:r>
              <a:rPr lang="zh-CN" altLang="en-US" sz="4400" dirty="0">
                <a:latin typeface="宋体" panose="02010600030101010101" pitchFamily="2" charset="-122"/>
                <a:ea typeface="宋体" panose="02010600030101010101" pitchFamily="2" charset="-122"/>
              </a:rPr>
              <a:t>中，把</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所有的邻居放到</a:t>
            </a:r>
            <a:r>
              <a:rPr lang="en-US" altLang="zh-CN" sz="4400" dirty="0">
                <a:latin typeface="宋体" panose="02010600030101010101" pitchFamily="2" charset="-122"/>
                <a:ea typeface="宋体" panose="02010600030101010101" pitchFamily="2" charset="-122"/>
              </a:rPr>
              <a:t>B</a:t>
            </a:r>
            <a:r>
              <a:rPr lang="zh-CN" altLang="en-US" sz="4400" dirty="0">
                <a:latin typeface="宋体" panose="02010600030101010101" pitchFamily="2" charset="-122"/>
                <a:ea typeface="宋体" panose="02010600030101010101" pitchFamily="2" charset="-122"/>
              </a:rPr>
              <a:t>中。此时，邻居到</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的距离就是直连距离。</a:t>
            </a:r>
          </a:p>
          <a:p>
            <a:pPr>
              <a:lnSpc>
                <a:spcPct val="150000"/>
              </a:lnSpc>
              <a:spcBef>
                <a:spcPts val="0"/>
              </a:spcBef>
            </a:pP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2</a:t>
            </a:r>
            <a:r>
              <a:rPr lang="zh-CN" altLang="en-US" sz="4400" dirty="0">
                <a:latin typeface="宋体" panose="02010600030101010101" pitchFamily="2" charset="-122"/>
                <a:ea typeface="宋体" panose="02010600030101010101" pitchFamily="2" charset="-122"/>
              </a:rPr>
              <a:t>）从</a:t>
            </a:r>
            <a:r>
              <a:rPr lang="en-US" altLang="zh-CN" sz="4400" dirty="0">
                <a:latin typeface="宋体" panose="02010600030101010101" pitchFamily="2" charset="-122"/>
                <a:ea typeface="宋体" panose="02010600030101010101" pitchFamily="2" charset="-122"/>
              </a:rPr>
              <a:t>B</a:t>
            </a:r>
            <a:r>
              <a:rPr lang="zh-CN" altLang="en-US" sz="4400" dirty="0">
                <a:latin typeface="宋体" panose="02010600030101010101" pitchFamily="2" charset="-122"/>
                <a:ea typeface="宋体" panose="02010600030101010101" pitchFamily="2" charset="-122"/>
              </a:rPr>
              <a:t>中找出距离起点</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最短的结点</a:t>
            </a:r>
            <a:r>
              <a:rPr lang="en-US" altLang="zh-CN" sz="4400" dirty="0">
                <a:latin typeface="宋体" panose="02010600030101010101" pitchFamily="2" charset="-122"/>
                <a:ea typeface="宋体" panose="02010600030101010101" pitchFamily="2" charset="-122"/>
              </a:rPr>
              <a:t>u</a:t>
            </a:r>
            <a:r>
              <a:rPr lang="zh-CN" altLang="en-US" sz="4400" dirty="0">
                <a:latin typeface="宋体" panose="02010600030101010101" pitchFamily="2" charset="-122"/>
                <a:ea typeface="宋体" panose="02010600030101010101" pitchFamily="2" charset="-122"/>
              </a:rPr>
              <a:t>，放到</a:t>
            </a:r>
            <a:r>
              <a:rPr lang="en-US" altLang="zh-CN" sz="4400" dirty="0">
                <a:latin typeface="宋体" panose="02010600030101010101" pitchFamily="2" charset="-122"/>
                <a:ea typeface="宋体" panose="02010600030101010101" pitchFamily="2" charset="-122"/>
              </a:rPr>
              <a:t>A</a:t>
            </a:r>
            <a:r>
              <a:rPr lang="zh-CN" altLang="en-US" sz="4400" dirty="0">
                <a:latin typeface="宋体" panose="02010600030101010101" pitchFamily="2" charset="-122"/>
                <a:ea typeface="宋体" panose="02010600030101010101" pitchFamily="2" charset="-122"/>
              </a:rPr>
              <a:t>中。</a:t>
            </a:r>
          </a:p>
          <a:p>
            <a:pPr>
              <a:lnSpc>
                <a:spcPct val="150000"/>
              </a:lnSpc>
              <a:spcBef>
                <a:spcPts val="0"/>
              </a:spcBef>
            </a:pP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3</a:t>
            </a:r>
            <a:r>
              <a:rPr lang="zh-CN" altLang="en-US" sz="4400" dirty="0">
                <a:latin typeface="宋体" panose="02010600030101010101" pitchFamily="2" charset="-122"/>
                <a:ea typeface="宋体" panose="02010600030101010101" pitchFamily="2" charset="-122"/>
              </a:rPr>
              <a:t>）把</a:t>
            </a:r>
            <a:r>
              <a:rPr lang="en-US" altLang="zh-CN" sz="4400" dirty="0">
                <a:latin typeface="宋体" panose="02010600030101010101" pitchFamily="2" charset="-122"/>
                <a:ea typeface="宋体" panose="02010600030101010101" pitchFamily="2" charset="-122"/>
              </a:rPr>
              <a:t>u</a:t>
            </a:r>
            <a:r>
              <a:rPr lang="zh-CN" altLang="en-US" sz="4400" dirty="0">
                <a:latin typeface="宋体" panose="02010600030101010101" pitchFamily="2" charset="-122"/>
                <a:ea typeface="宋体" panose="02010600030101010101" pitchFamily="2" charset="-122"/>
              </a:rPr>
              <a:t>所有的新邻居放到</a:t>
            </a:r>
            <a:r>
              <a:rPr lang="en-US" altLang="zh-CN" sz="4400" dirty="0">
                <a:latin typeface="宋体" panose="02010600030101010101" pitchFamily="2" charset="-122"/>
                <a:ea typeface="宋体" panose="02010600030101010101" pitchFamily="2" charset="-122"/>
              </a:rPr>
              <a:t>B</a:t>
            </a:r>
            <a:r>
              <a:rPr lang="zh-CN" altLang="en-US" sz="4400" dirty="0">
                <a:latin typeface="宋体" panose="02010600030101010101" pitchFamily="2" charset="-122"/>
                <a:ea typeface="宋体" panose="02010600030101010101" pitchFamily="2" charset="-122"/>
              </a:rPr>
              <a:t>中。显然，</a:t>
            </a:r>
            <a:r>
              <a:rPr lang="en-US" altLang="zh-CN" sz="4400" dirty="0">
                <a:latin typeface="宋体" panose="02010600030101010101" pitchFamily="2" charset="-122"/>
                <a:ea typeface="宋体" panose="02010600030101010101" pitchFamily="2" charset="-122"/>
              </a:rPr>
              <a:t>u</a:t>
            </a:r>
            <a:r>
              <a:rPr lang="zh-CN" altLang="en-US" sz="4400" dirty="0">
                <a:latin typeface="宋体" panose="02010600030101010101" pitchFamily="2" charset="-122"/>
                <a:ea typeface="宋体" panose="02010600030101010101" pitchFamily="2" charset="-122"/>
              </a:rPr>
              <a:t>的每一条边都连接了一个邻居，每个新邻居都要加进去。其中</a:t>
            </a:r>
            <a:r>
              <a:rPr lang="en-US" altLang="zh-CN" sz="4400" dirty="0">
                <a:latin typeface="宋体" panose="02010600030101010101" pitchFamily="2" charset="-122"/>
                <a:ea typeface="宋体" panose="02010600030101010101" pitchFamily="2" charset="-122"/>
              </a:rPr>
              <a:t>u</a:t>
            </a:r>
            <a:r>
              <a:rPr lang="zh-CN" altLang="en-US" sz="4400" dirty="0">
                <a:latin typeface="宋体" panose="02010600030101010101" pitchFamily="2" charset="-122"/>
                <a:ea typeface="宋体" panose="02010600030101010101" pitchFamily="2" charset="-122"/>
              </a:rPr>
              <a:t>的一个新邻居</a:t>
            </a:r>
            <a:r>
              <a:rPr lang="en-US" altLang="zh-CN" sz="4400" dirty="0">
                <a:latin typeface="宋体" panose="02010600030101010101" pitchFamily="2" charset="-122"/>
                <a:ea typeface="宋体" panose="02010600030101010101" pitchFamily="2" charset="-122"/>
              </a:rPr>
              <a:t>v</a:t>
            </a:r>
            <a:r>
              <a:rPr lang="zh-CN" altLang="en-US" sz="4400" dirty="0">
                <a:latin typeface="宋体" panose="02010600030101010101" pitchFamily="2" charset="-122"/>
                <a:ea typeface="宋体" panose="02010600030101010101" pitchFamily="2" charset="-122"/>
              </a:rPr>
              <a:t>，它到</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的距离</a:t>
            </a:r>
            <a:r>
              <a:rPr lang="en-US" altLang="zh-CN" sz="4400" dirty="0">
                <a:latin typeface="宋体" panose="02010600030101010101" pitchFamily="2" charset="-122"/>
                <a:ea typeface="宋体" panose="02010600030101010101" pitchFamily="2" charset="-122"/>
              </a:rPr>
              <a:t>dis(s, v)</a:t>
            </a:r>
            <a:r>
              <a:rPr lang="zh-CN" altLang="en-US" sz="4400" dirty="0">
                <a:latin typeface="宋体" panose="02010600030101010101" pitchFamily="2" charset="-122"/>
                <a:ea typeface="宋体" panose="02010600030101010101" pitchFamily="2" charset="-122"/>
              </a:rPr>
              <a:t>等于</a:t>
            </a:r>
            <a:r>
              <a:rPr lang="en-US" altLang="zh-CN" sz="4400" dirty="0">
                <a:latin typeface="宋体" panose="02010600030101010101" pitchFamily="2" charset="-122"/>
                <a:ea typeface="宋体" panose="02010600030101010101" pitchFamily="2" charset="-122"/>
              </a:rPr>
              <a:t>dis(s, u) + dis(u, v)</a:t>
            </a:r>
            <a:r>
              <a:rPr lang="zh-CN" altLang="en-US" sz="4400" dirty="0">
                <a:latin typeface="宋体" panose="02010600030101010101" pitchFamily="2" charset="-122"/>
                <a:ea typeface="宋体" panose="02010600030101010101" pitchFamily="2" charset="-122"/>
              </a:rPr>
              <a:t>。</a:t>
            </a:r>
          </a:p>
          <a:p>
            <a:pPr>
              <a:lnSpc>
                <a:spcPct val="150000"/>
              </a:lnSpc>
              <a:spcBef>
                <a:spcPts val="0"/>
              </a:spcBef>
            </a:pP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4</a:t>
            </a:r>
            <a:r>
              <a:rPr lang="zh-CN" altLang="en-US" sz="4400" dirty="0">
                <a:latin typeface="宋体" panose="02010600030101010101" pitchFamily="2" charset="-122"/>
                <a:ea typeface="宋体" panose="02010600030101010101" pitchFamily="2" charset="-122"/>
              </a:rPr>
              <a:t>）重复</a:t>
            </a:r>
            <a:r>
              <a:rPr lang="en-US" altLang="zh-CN" sz="4400" dirty="0">
                <a:latin typeface="宋体" panose="02010600030101010101" pitchFamily="2" charset="-122"/>
                <a:ea typeface="宋体" panose="02010600030101010101" pitchFamily="2" charset="-122"/>
              </a:rPr>
              <a:t>(2)</a:t>
            </a: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(3)</a:t>
            </a:r>
            <a:r>
              <a:rPr lang="zh-CN" altLang="en-US" sz="4400" dirty="0">
                <a:latin typeface="宋体" panose="02010600030101010101" pitchFamily="2" charset="-122"/>
                <a:ea typeface="宋体" panose="02010600030101010101" pitchFamily="2" charset="-122"/>
              </a:rPr>
              <a:t>，直到</a:t>
            </a:r>
            <a:r>
              <a:rPr lang="en-US" altLang="zh-CN" sz="4400" dirty="0">
                <a:latin typeface="宋体" panose="02010600030101010101" pitchFamily="2" charset="-122"/>
                <a:ea typeface="宋体" panose="02010600030101010101" pitchFamily="2" charset="-122"/>
              </a:rPr>
              <a:t>B</a:t>
            </a:r>
            <a:r>
              <a:rPr lang="zh-CN" altLang="en-US" sz="4400" dirty="0">
                <a:latin typeface="宋体" panose="02010600030101010101" pitchFamily="2" charset="-122"/>
                <a:ea typeface="宋体" panose="02010600030101010101" pitchFamily="2" charset="-122"/>
              </a:rPr>
              <a:t>为空时，结束。</a:t>
            </a:r>
          </a:p>
          <a:p>
            <a:pPr>
              <a:lnSpc>
                <a:spcPct val="150000"/>
              </a:lnSpc>
              <a:spcBef>
                <a:spcPts val="0"/>
              </a:spcBef>
            </a:pPr>
            <a:endParaRPr lang="zh-CN" altLang="en-US" sz="4400"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151912826"/>
      </p:ext>
    </p:extLst>
  </p:cSld>
  <p:clrMapOvr>
    <a:masterClrMapping/>
  </p:clrMapOvr>
  <p:transition spd="slow" advClick="0" advTm="1000">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优先队列</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316398" y="3590431"/>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zh-CN" altLang="en-US" sz="4800" dirty="0" smtClean="0">
                <a:latin typeface="宋体" panose="02010600030101010101" pitchFamily="2" charset="-122"/>
                <a:ea typeface="宋体" panose="02010600030101010101" pitchFamily="2" charset="-122"/>
              </a:rPr>
              <a:t>每次</a:t>
            </a:r>
            <a:r>
              <a:rPr lang="zh-CN" altLang="en-US" sz="4800" dirty="0">
                <a:latin typeface="宋体" panose="02010600030101010101" pitchFamily="2" charset="-122"/>
                <a:ea typeface="宋体" panose="02010600030101010101" pitchFamily="2" charset="-122"/>
              </a:rPr>
              <a:t>往</a:t>
            </a:r>
            <a:r>
              <a:rPr lang="en-US" altLang="zh-CN" sz="4800" dirty="0">
                <a:latin typeface="宋体" panose="02010600030101010101" pitchFamily="2" charset="-122"/>
                <a:ea typeface="宋体" panose="02010600030101010101" pitchFamily="2" charset="-122"/>
              </a:rPr>
              <a:t>B</a:t>
            </a:r>
            <a:r>
              <a:rPr lang="zh-CN" altLang="en-US" sz="4800" dirty="0">
                <a:latin typeface="宋体" panose="02010600030101010101" pitchFamily="2" charset="-122"/>
                <a:ea typeface="宋体" panose="02010600030101010101" pitchFamily="2" charset="-122"/>
              </a:rPr>
              <a:t>中放新数据时，按从小到大的顺序放，用二分法的思路，复杂度是</a:t>
            </a:r>
            <a:r>
              <a:rPr lang="en-US" altLang="zh-CN" sz="4800" dirty="0">
                <a:latin typeface="宋体" panose="02010600030101010101" pitchFamily="2" charset="-122"/>
                <a:ea typeface="宋体" panose="02010600030101010101" pitchFamily="2" charset="-122"/>
              </a:rPr>
              <a:t>O(</a:t>
            </a:r>
            <a:r>
              <a:rPr lang="en-US" altLang="zh-CN" sz="4800" dirty="0" err="1">
                <a:latin typeface="宋体" panose="02010600030101010101" pitchFamily="2" charset="-122"/>
                <a:ea typeface="宋体" panose="02010600030101010101" pitchFamily="2" charset="-122"/>
              </a:rPr>
              <a:t>logn</a:t>
            </a:r>
            <a:r>
              <a:rPr lang="en-US" altLang="zh-CN" sz="4800" dirty="0">
                <a:latin typeface="宋体" panose="02010600030101010101" pitchFamily="2" charset="-122"/>
                <a:ea typeface="宋体" panose="02010600030101010101" pitchFamily="2" charset="-122"/>
              </a:rPr>
              <a:t>)</a:t>
            </a:r>
            <a:r>
              <a:rPr lang="zh-CN" altLang="en-US" sz="4800" dirty="0">
                <a:latin typeface="宋体" panose="02010600030101010101" pitchFamily="2" charset="-122"/>
                <a:ea typeface="宋体" panose="02010600030101010101" pitchFamily="2" charset="-122"/>
              </a:rPr>
              <a:t>，保证最小的数总在最前面；</a:t>
            </a:r>
          </a:p>
          <a:p>
            <a:pPr>
              <a:lnSpc>
                <a:spcPct val="150000"/>
              </a:lnSpc>
              <a:spcBef>
                <a:spcPts val="0"/>
              </a:spcBef>
            </a:pPr>
            <a:r>
              <a:rPr lang="zh-CN" altLang="en-US" sz="4800" dirty="0" smtClean="0">
                <a:latin typeface="宋体" panose="02010600030101010101" pitchFamily="2" charset="-122"/>
                <a:ea typeface="宋体" panose="02010600030101010101" pitchFamily="2" charset="-122"/>
              </a:rPr>
              <a:t>找</a:t>
            </a:r>
            <a:r>
              <a:rPr lang="zh-CN" altLang="en-US" sz="4800" dirty="0">
                <a:latin typeface="宋体" panose="02010600030101010101" pitchFamily="2" charset="-122"/>
                <a:ea typeface="宋体" panose="02010600030101010101" pitchFamily="2" charset="-122"/>
              </a:rPr>
              <a:t>最小值，直接取</a:t>
            </a:r>
            <a:r>
              <a:rPr lang="en-US" altLang="zh-CN" sz="4800" dirty="0">
                <a:latin typeface="宋体" panose="02010600030101010101" pitchFamily="2" charset="-122"/>
                <a:ea typeface="宋体" panose="02010600030101010101" pitchFamily="2" charset="-122"/>
              </a:rPr>
              <a:t>B</a:t>
            </a:r>
            <a:r>
              <a:rPr lang="zh-CN" altLang="en-US" sz="4800" dirty="0">
                <a:latin typeface="宋体" panose="02010600030101010101" pitchFamily="2" charset="-122"/>
                <a:ea typeface="宋体" panose="02010600030101010101" pitchFamily="2" charset="-122"/>
              </a:rPr>
              <a:t>的第一个数，复杂度是</a:t>
            </a:r>
            <a:r>
              <a:rPr lang="en-US" altLang="zh-CN" sz="4800" dirty="0">
                <a:latin typeface="宋体" panose="02010600030101010101" pitchFamily="2" charset="-122"/>
                <a:ea typeface="宋体" panose="02010600030101010101" pitchFamily="2" charset="-122"/>
              </a:rPr>
              <a:t>O(1)</a:t>
            </a:r>
            <a:r>
              <a:rPr lang="zh-CN" altLang="en-US" sz="4800" dirty="0">
                <a:latin typeface="宋体" panose="02010600030101010101" pitchFamily="2" charset="-122"/>
                <a:ea typeface="宋体" panose="02010600030101010101" pitchFamily="2" charset="-122"/>
              </a:rPr>
              <a:t>。</a:t>
            </a:r>
          </a:p>
          <a:p>
            <a:pPr>
              <a:lnSpc>
                <a:spcPct val="150000"/>
              </a:lnSpc>
              <a:spcBef>
                <a:spcPts val="0"/>
              </a:spcBef>
            </a:pPr>
            <a:endParaRPr lang="zh-CN" altLang="en-US" sz="4800" dirty="0">
              <a:latin typeface="宋体" panose="02010600030101010101" pitchFamily="2" charset="-122"/>
              <a:ea typeface="宋体" panose="02010600030101010101" pitchFamily="2" charset="-122"/>
            </a:endParaRPr>
          </a:p>
          <a:p>
            <a:pPr>
              <a:lnSpc>
                <a:spcPct val="150000"/>
              </a:lnSpc>
              <a:spcBef>
                <a:spcPts val="0"/>
              </a:spcBef>
            </a:pPr>
            <a:r>
              <a:rPr lang="zh-CN" altLang="en-US" sz="4800" dirty="0">
                <a:latin typeface="宋体" panose="02010600030101010101" pitchFamily="2" charset="-122"/>
                <a:ea typeface="宋体" panose="02010600030101010101" pitchFamily="2" charset="-122"/>
              </a:rPr>
              <a:t>复杂度：用优先队列时，</a:t>
            </a:r>
            <a:r>
              <a:rPr lang="en-US" altLang="zh-CN" sz="4800" dirty="0" err="1">
                <a:latin typeface="宋体" panose="02010600030101010101" pitchFamily="2" charset="-122"/>
                <a:ea typeface="宋体" panose="02010600030101010101" pitchFamily="2" charset="-122"/>
              </a:rPr>
              <a:t>Dijkstra</a:t>
            </a:r>
            <a:r>
              <a:rPr lang="zh-CN" altLang="en-US" sz="4800" dirty="0">
                <a:latin typeface="宋体" panose="02010600030101010101" pitchFamily="2" charset="-122"/>
                <a:ea typeface="宋体" panose="02010600030101010101" pitchFamily="2" charset="-122"/>
              </a:rPr>
              <a:t>算法的复杂度是</a:t>
            </a:r>
            <a:r>
              <a:rPr lang="en-US" altLang="zh-CN" sz="4800" dirty="0">
                <a:latin typeface="宋体" panose="02010600030101010101" pitchFamily="2" charset="-122"/>
                <a:ea typeface="宋体" panose="02010600030101010101" pitchFamily="2" charset="-122"/>
              </a:rPr>
              <a:t>O(</a:t>
            </a:r>
            <a:r>
              <a:rPr lang="en-US" altLang="zh-CN" sz="4800" dirty="0" err="1">
                <a:latin typeface="宋体" panose="02010600030101010101" pitchFamily="2" charset="-122"/>
                <a:ea typeface="宋体" panose="02010600030101010101" pitchFamily="2" charset="-122"/>
              </a:rPr>
              <a:t>mlogn</a:t>
            </a:r>
            <a:r>
              <a:rPr lang="en-US" altLang="zh-CN" sz="4800" dirty="0">
                <a:latin typeface="宋体" panose="02010600030101010101" pitchFamily="2" charset="-122"/>
                <a:ea typeface="宋体" panose="02010600030101010101" pitchFamily="2" charset="-122"/>
              </a:rPr>
              <a:t>)</a:t>
            </a:r>
            <a:r>
              <a:rPr lang="zh-CN" altLang="en-US" sz="4800" dirty="0">
                <a:latin typeface="宋体" panose="02010600030101010101" pitchFamily="2" charset="-122"/>
                <a:ea typeface="宋体" panose="02010600030101010101" pitchFamily="2" charset="-122"/>
              </a:rPr>
              <a:t>，是最高效的最短路算法。</a:t>
            </a:r>
          </a:p>
          <a:p>
            <a:pPr>
              <a:lnSpc>
                <a:spcPct val="150000"/>
              </a:lnSpc>
              <a:spcBef>
                <a:spcPts val="0"/>
              </a:spcBef>
            </a:pPr>
            <a:endParaRPr lang="zh-CN" altLang="en-US" sz="4800" dirty="0">
              <a:latin typeface="宋体" panose="02010600030101010101" pitchFamily="2" charset="-122"/>
              <a:ea typeface="宋体" panose="02010600030101010101" pitchFamily="2" charset="-122"/>
            </a:endParaRPr>
          </a:p>
          <a:p>
            <a:pPr>
              <a:lnSpc>
                <a:spcPct val="150000"/>
              </a:lnSpc>
              <a:spcBef>
                <a:spcPts val="0"/>
              </a:spcBef>
            </a:pPr>
            <a:endParaRPr lang="zh-CN" altLang="en-US" sz="4800"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575363702"/>
      </p:ext>
    </p:extLst>
  </p:cSld>
  <p:clrMapOvr>
    <a:masterClrMapping/>
  </p:clrMapOvr>
  <p:transition spd="slow" advClick="0" advTm="1000">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边权不能为负</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145249" y="2817071"/>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en-US" altLang="zh-CN" sz="4800" dirty="0" err="1">
                <a:latin typeface="宋体" panose="02010600030101010101" pitchFamily="2" charset="-122"/>
                <a:ea typeface="宋体" panose="02010600030101010101" pitchFamily="2" charset="-122"/>
              </a:rPr>
              <a:t>Dijkstra</a:t>
            </a:r>
            <a:r>
              <a:rPr lang="zh-CN" altLang="en-US" sz="4800" dirty="0">
                <a:latin typeface="宋体" panose="02010600030101010101" pitchFamily="2" charset="-122"/>
                <a:ea typeface="宋体" panose="02010600030101010101" pitchFamily="2" charset="-122"/>
              </a:rPr>
              <a:t>的局限性是边的权值不能为</a:t>
            </a:r>
            <a:r>
              <a:rPr lang="zh-CN" altLang="en-US" sz="4800" dirty="0" smtClean="0">
                <a:latin typeface="宋体" panose="02010600030101010101" pitchFamily="2" charset="-122"/>
                <a:ea typeface="宋体" panose="02010600030101010101" pitchFamily="2" charset="-122"/>
              </a:rPr>
              <a:t>负数</a:t>
            </a:r>
            <a:endParaRPr lang="en-US" altLang="zh-CN" sz="4800" dirty="0" smtClean="0">
              <a:latin typeface="宋体" panose="02010600030101010101" pitchFamily="2" charset="-122"/>
              <a:ea typeface="宋体" panose="02010600030101010101" pitchFamily="2" charset="-122"/>
            </a:endParaRPr>
          </a:p>
          <a:p>
            <a:pPr>
              <a:lnSpc>
                <a:spcPct val="150000"/>
              </a:lnSpc>
              <a:spcBef>
                <a:spcPts val="0"/>
              </a:spcBef>
            </a:pPr>
            <a:r>
              <a:rPr lang="en-US" altLang="zh-CN" sz="4800" dirty="0" err="1" smtClean="0">
                <a:latin typeface="宋体" panose="02010600030101010101" pitchFamily="2" charset="-122"/>
                <a:ea typeface="宋体" panose="02010600030101010101" pitchFamily="2" charset="-122"/>
              </a:rPr>
              <a:t>Dijkstra</a:t>
            </a:r>
            <a:r>
              <a:rPr lang="zh-CN" altLang="en-US" sz="4800" dirty="0">
                <a:latin typeface="宋体" panose="02010600030101010101" pitchFamily="2" charset="-122"/>
                <a:ea typeface="宋体" panose="02010600030101010101" pitchFamily="2" charset="-122"/>
              </a:rPr>
              <a:t>基于</a:t>
            </a:r>
            <a:r>
              <a:rPr lang="en-US" altLang="zh-CN" sz="4800" dirty="0">
                <a:latin typeface="宋体" panose="02010600030101010101" pitchFamily="2" charset="-122"/>
                <a:ea typeface="宋体" panose="02010600030101010101" pitchFamily="2" charset="-122"/>
              </a:rPr>
              <a:t>BFS</a:t>
            </a:r>
            <a:r>
              <a:rPr lang="zh-CN" altLang="en-US" sz="4800" dirty="0">
                <a:latin typeface="宋体" panose="02010600030101010101" pitchFamily="2" charset="-122"/>
                <a:ea typeface="宋体" panose="02010600030101010101" pitchFamily="2" charset="-122"/>
              </a:rPr>
              <a:t>，计算过程是从起点</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逐步往外扩散的过程，每扩散一次就用贪心得到到一个点的最短路</a:t>
            </a:r>
            <a:r>
              <a:rPr lang="zh-CN" altLang="en-US" sz="4800" dirty="0" smtClean="0">
                <a:latin typeface="宋体" panose="02010600030101010101" pitchFamily="2" charset="-122"/>
                <a:ea typeface="宋体" panose="02010600030101010101" pitchFamily="2" charset="-122"/>
              </a:rPr>
              <a:t>。</a:t>
            </a:r>
            <a:endParaRPr lang="en-US" altLang="zh-CN" sz="4800" dirty="0" smtClean="0">
              <a:latin typeface="宋体" panose="02010600030101010101" pitchFamily="2" charset="-122"/>
              <a:ea typeface="宋体" panose="02010600030101010101" pitchFamily="2" charset="-122"/>
            </a:endParaRPr>
          </a:p>
          <a:p>
            <a:pPr>
              <a:lnSpc>
                <a:spcPct val="150000"/>
              </a:lnSpc>
              <a:spcBef>
                <a:spcPts val="0"/>
              </a:spcBef>
            </a:pPr>
            <a:r>
              <a:rPr lang="zh-CN" altLang="en-US" sz="4800" dirty="0" smtClean="0">
                <a:latin typeface="宋体" panose="02010600030101010101" pitchFamily="2" charset="-122"/>
                <a:ea typeface="宋体" panose="02010600030101010101" pitchFamily="2" charset="-122"/>
              </a:rPr>
              <a:t>扩散</a:t>
            </a:r>
            <a:r>
              <a:rPr lang="zh-CN" altLang="en-US" sz="4800" dirty="0">
                <a:latin typeface="宋体" panose="02010600030101010101" pitchFamily="2" charset="-122"/>
                <a:ea typeface="宋体" panose="02010600030101010101" pitchFamily="2" charset="-122"/>
              </a:rPr>
              <a:t>要求路径越来越长，如果遇到一个负权边，会导致路径变短，使扩散失效</a:t>
            </a:r>
            <a:r>
              <a:rPr lang="zh-CN" altLang="en-US" sz="4800" dirty="0" smtClean="0">
                <a:latin typeface="宋体" panose="02010600030101010101" pitchFamily="2" charset="-122"/>
                <a:ea typeface="宋体" panose="02010600030101010101" pitchFamily="2" charset="-122"/>
              </a:rPr>
              <a:t>。</a:t>
            </a:r>
            <a:endParaRPr lang="zh-CN" altLang="zh-CN"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990224254"/>
      </p:ext>
    </p:extLst>
  </p:cSld>
  <p:clrMapOvr>
    <a:masterClrMapping/>
  </p:clrMapOvr>
  <p:transition spd="slow" advClick="0" advTm="1000">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边权不能为负</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145248" y="2817071"/>
            <a:ext cx="18885951"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zh-CN" altLang="en-US" sz="4400" dirty="0" smtClean="0">
                <a:latin typeface="宋体" panose="02010600030101010101" pitchFamily="2" charset="-122"/>
                <a:ea typeface="宋体" panose="02010600030101010101" pitchFamily="2" charset="-122"/>
              </a:rPr>
              <a:t>设</a:t>
            </a:r>
            <a:r>
              <a:rPr lang="zh-CN" altLang="en-US" sz="4400" dirty="0">
                <a:latin typeface="宋体" panose="02010600030101010101" pitchFamily="2" charset="-122"/>
                <a:ea typeface="宋体" panose="02010600030101010101" pitchFamily="2" charset="-122"/>
              </a:rPr>
              <a:t>当前得到</a:t>
            </a:r>
            <a:r>
              <a:rPr lang="en-US" altLang="zh-CN" sz="4400" dirty="0" err="1">
                <a:latin typeface="宋体" panose="02010600030101010101" pitchFamily="2" charset="-122"/>
                <a:ea typeface="宋体" panose="02010600030101010101" pitchFamily="2" charset="-122"/>
              </a:rPr>
              <a:t>s→u</a:t>
            </a:r>
            <a:r>
              <a:rPr lang="zh-CN" altLang="en-US" sz="4400" dirty="0">
                <a:latin typeface="宋体" panose="02010600030101010101" pitchFamily="2" charset="-122"/>
                <a:ea typeface="宋体" panose="02010600030101010101" pitchFamily="2" charset="-122"/>
              </a:rPr>
              <a:t>的最短路，路径长度为</a:t>
            </a:r>
            <a:r>
              <a:rPr lang="en-US" altLang="zh-CN" sz="4400" dirty="0">
                <a:latin typeface="宋体" panose="02010600030101010101" pitchFamily="2" charset="-122"/>
                <a:ea typeface="宋体" panose="02010600030101010101" pitchFamily="2" charset="-122"/>
              </a:rPr>
              <a:t>8</a:t>
            </a:r>
            <a:r>
              <a:rPr lang="zh-CN" altLang="en-US" sz="4400" dirty="0">
                <a:latin typeface="宋体" panose="02010600030101010101" pitchFamily="2" charset="-122"/>
                <a:ea typeface="宋体" panose="02010600030101010101" pitchFamily="2" charset="-122"/>
              </a:rPr>
              <a:t>，此时</a:t>
            </a:r>
            <a:r>
              <a:rPr lang="en-US" altLang="zh-CN" sz="4400" dirty="0" err="1">
                <a:latin typeface="宋体" panose="02010600030101010101" pitchFamily="2" charset="-122"/>
                <a:ea typeface="宋体" panose="02010600030101010101" pitchFamily="2" charset="-122"/>
              </a:rPr>
              <a:t>s→u</a:t>
            </a:r>
            <a:r>
              <a:rPr lang="zh-CN" altLang="en-US" sz="4400" dirty="0">
                <a:latin typeface="宋体" panose="02010600030101010101" pitchFamily="2" charset="-122"/>
                <a:ea typeface="宋体" panose="02010600030101010101" pitchFamily="2" charset="-122"/>
              </a:rPr>
              <a:t>的路径计算已经</a:t>
            </a:r>
            <a:r>
              <a:rPr lang="zh-CN" altLang="en-US" sz="4400" dirty="0" smtClean="0">
                <a:latin typeface="宋体" panose="02010600030101010101" pitchFamily="2" charset="-122"/>
                <a:ea typeface="宋体" panose="02010600030101010101" pitchFamily="2" charset="-122"/>
              </a:rPr>
              <a:t>结束。</a:t>
            </a:r>
            <a:endParaRPr lang="en-US" altLang="zh-CN" sz="4400" dirty="0" smtClean="0">
              <a:latin typeface="宋体" panose="02010600030101010101" pitchFamily="2" charset="-122"/>
              <a:ea typeface="宋体" panose="02010600030101010101" pitchFamily="2" charset="-122"/>
            </a:endParaRPr>
          </a:p>
          <a:p>
            <a:pPr>
              <a:lnSpc>
                <a:spcPct val="150000"/>
              </a:lnSpc>
              <a:spcBef>
                <a:spcPts val="0"/>
              </a:spcBef>
            </a:pPr>
            <a:r>
              <a:rPr lang="zh-CN" altLang="en-US" sz="4400" dirty="0" smtClean="0">
                <a:latin typeface="宋体" panose="02010600030101010101" pitchFamily="2" charset="-122"/>
                <a:ea typeface="宋体" panose="02010600030101010101" pitchFamily="2" charset="-122"/>
              </a:rPr>
              <a:t>继续</a:t>
            </a:r>
            <a:r>
              <a:rPr lang="zh-CN" altLang="en-US" sz="4400" dirty="0">
                <a:latin typeface="宋体" panose="02010600030101010101" pitchFamily="2" charset="-122"/>
                <a:ea typeface="宋体" panose="02010600030101010101" pitchFamily="2" charset="-122"/>
              </a:rPr>
              <a:t>扩展</a:t>
            </a:r>
            <a:r>
              <a:rPr lang="en-US" altLang="zh-CN" sz="4400" dirty="0">
                <a:latin typeface="宋体" panose="02010600030101010101" pitchFamily="2" charset="-122"/>
                <a:ea typeface="宋体" panose="02010600030101010101" pitchFamily="2" charset="-122"/>
              </a:rPr>
              <a:t>u</a:t>
            </a:r>
            <a:r>
              <a:rPr lang="zh-CN" altLang="en-US" sz="4400" dirty="0">
                <a:latin typeface="宋体" panose="02010600030101010101" pitchFamily="2" charset="-122"/>
                <a:ea typeface="宋体" panose="02010600030101010101" pitchFamily="2" charset="-122"/>
              </a:rPr>
              <a:t>的邻居，若</a:t>
            </a:r>
            <a:r>
              <a:rPr lang="en-US" altLang="zh-CN" sz="4400" dirty="0">
                <a:latin typeface="宋体" panose="02010600030101010101" pitchFamily="2" charset="-122"/>
                <a:ea typeface="宋体" panose="02010600030101010101" pitchFamily="2" charset="-122"/>
              </a:rPr>
              <a:t>u</a:t>
            </a:r>
            <a:r>
              <a:rPr lang="zh-CN" altLang="en-US" sz="4400" dirty="0">
                <a:latin typeface="宋体" panose="02010600030101010101" pitchFamily="2" charset="-122"/>
                <a:ea typeface="宋体" panose="02010600030101010101" pitchFamily="2" charset="-122"/>
              </a:rPr>
              <a:t>到邻居</a:t>
            </a:r>
            <a:r>
              <a:rPr lang="en-US" altLang="zh-CN" sz="4400" dirty="0">
                <a:latin typeface="宋体" panose="02010600030101010101" pitchFamily="2" charset="-122"/>
                <a:ea typeface="宋体" panose="02010600030101010101" pitchFamily="2" charset="-122"/>
              </a:rPr>
              <a:t>v</a:t>
            </a:r>
            <a:r>
              <a:rPr lang="zh-CN" altLang="en-US" sz="4400" dirty="0">
                <a:latin typeface="宋体" panose="02010600030101010101" pitchFamily="2" charset="-122"/>
                <a:ea typeface="宋体" panose="02010600030101010101" pitchFamily="2" charset="-122"/>
              </a:rPr>
              <a:t>的边权是 </a:t>
            </a:r>
            <a:r>
              <a:rPr lang="en-US" altLang="zh-CN" sz="4400" dirty="0">
                <a:latin typeface="宋体" panose="02010600030101010101" pitchFamily="2" charset="-122"/>
                <a:ea typeface="宋体" panose="02010600030101010101" pitchFamily="2" charset="-122"/>
              </a:rPr>
              <a:t>-15</a:t>
            </a:r>
            <a:r>
              <a:rPr lang="zh-CN" altLang="en-US" sz="4400" dirty="0">
                <a:latin typeface="宋体" panose="02010600030101010101" pitchFamily="2" charset="-122"/>
                <a:ea typeface="宋体" panose="02010600030101010101" pitchFamily="2" charset="-122"/>
              </a:rPr>
              <a:t>，而</a:t>
            </a:r>
            <a:r>
              <a:rPr lang="en-US" altLang="zh-CN" sz="4400" dirty="0">
                <a:latin typeface="宋体" panose="02010600030101010101" pitchFamily="2" charset="-122"/>
                <a:ea typeface="宋体" panose="02010600030101010101" pitchFamily="2" charset="-122"/>
              </a:rPr>
              <a:t>v</a:t>
            </a:r>
            <a:r>
              <a:rPr lang="zh-CN" altLang="en-US" sz="4400" dirty="0">
                <a:latin typeface="宋体" panose="02010600030101010101" pitchFamily="2" charset="-122"/>
                <a:ea typeface="宋体" panose="02010600030101010101" pitchFamily="2" charset="-122"/>
              </a:rPr>
              <a:t>到</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的距离为</a:t>
            </a:r>
            <a:r>
              <a:rPr lang="en-US" altLang="zh-CN" sz="4400" dirty="0">
                <a:latin typeface="宋体" panose="02010600030101010101" pitchFamily="2" charset="-122"/>
                <a:ea typeface="宋体" panose="02010600030101010101" pitchFamily="2" charset="-122"/>
              </a:rPr>
              <a:t>20</a:t>
            </a:r>
            <a:r>
              <a:rPr lang="zh-CN" altLang="en-US" sz="4400" dirty="0">
                <a:latin typeface="宋体" panose="02010600030101010101" pitchFamily="2" charset="-122"/>
                <a:ea typeface="宋体" panose="02010600030101010101" pitchFamily="2" charset="-122"/>
              </a:rPr>
              <a:t>，那么</a:t>
            </a:r>
            <a:r>
              <a:rPr lang="en-US" altLang="zh-CN" sz="4400" dirty="0">
                <a:latin typeface="宋体" panose="02010600030101010101" pitchFamily="2" charset="-122"/>
                <a:ea typeface="宋体" panose="02010600030101010101" pitchFamily="2" charset="-122"/>
              </a:rPr>
              <a:t>u</a:t>
            </a:r>
            <a:r>
              <a:rPr lang="zh-CN" altLang="en-US" sz="4400" dirty="0">
                <a:latin typeface="宋体" panose="02010600030101010101" pitchFamily="2" charset="-122"/>
                <a:ea typeface="宋体" panose="02010600030101010101" pitchFamily="2" charset="-122"/>
              </a:rPr>
              <a:t>存在另一条途径</a:t>
            </a:r>
            <a:r>
              <a:rPr lang="en-US" altLang="zh-CN" sz="4400" dirty="0">
                <a:latin typeface="宋体" panose="02010600030101010101" pitchFamily="2" charset="-122"/>
                <a:ea typeface="宋体" panose="02010600030101010101" pitchFamily="2" charset="-122"/>
              </a:rPr>
              <a:t>v</a:t>
            </a:r>
            <a:r>
              <a:rPr lang="zh-CN" altLang="en-US" sz="4400" dirty="0">
                <a:latin typeface="宋体" panose="02010600030101010101" pitchFamily="2" charset="-122"/>
                <a:ea typeface="宋体" panose="02010600030101010101" pitchFamily="2" charset="-122"/>
              </a:rPr>
              <a:t>到</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的路径，距离为</a:t>
            </a:r>
            <a:r>
              <a:rPr lang="en-US" altLang="zh-CN" sz="4400" dirty="0">
                <a:latin typeface="宋体" panose="02010600030101010101" pitchFamily="2" charset="-122"/>
                <a:ea typeface="宋体" panose="02010600030101010101" pitchFamily="2" charset="-122"/>
              </a:rPr>
              <a:t>20 + (-15) = 5</a:t>
            </a:r>
            <a:r>
              <a:rPr lang="zh-CN" altLang="en-US" sz="4400" dirty="0">
                <a:latin typeface="宋体" panose="02010600030101010101" pitchFamily="2" charset="-122"/>
                <a:ea typeface="宋体" panose="02010600030101010101" pitchFamily="2" charset="-122"/>
              </a:rPr>
              <a:t>，这推翻了前面已经得到的长度</a:t>
            </a:r>
            <a:r>
              <a:rPr lang="en-US" altLang="zh-CN" sz="4400" dirty="0">
                <a:latin typeface="宋体" panose="02010600030101010101" pitchFamily="2" charset="-122"/>
                <a:ea typeface="宋体" panose="02010600030101010101" pitchFamily="2" charset="-122"/>
              </a:rPr>
              <a:t>8</a:t>
            </a:r>
            <a:r>
              <a:rPr lang="zh-CN" altLang="en-US" sz="4400" dirty="0">
                <a:latin typeface="宋体" panose="02010600030101010101" pitchFamily="2" charset="-122"/>
                <a:ea typeface="宋体" panose="02010600030101010101" pitchFamily="2" charset="-122"/>
              </a:rPr>
              <a:t>的最短路，破坏了</a:t>
            </a:r>
            <a:r>
              <a:rPr lang="en-US" altLang="zh-CN" sz="4400" dirty="0">
                <a:latin typeface="宋体" panose="02010600030101010101" pitchFamily="2" charset="-122"/>
                <a:ea typeface="宋体" panose="02010600030101010101" pitchFamily="2" charset="-122"/>
              </a:rPr>
              <a:t>BFS</a:t>
            </a:r>
            <a:r>
              <a:rPr lang="zh-CN" altLang="en-US" sz="4400" dirty="0">
                <a:latin typeface="宋体" panose="02010600030101010101" pitchFamily="2" charset="-122"/>
                <a:ea typeface="宋体" panose="02010600030101010101" pitchFamily="2" charset="-122"/>
              </a:rPr>
              <a:t>的扩散过程。</a:t>
            </a:r>
            <a:endParaRPr lang="zh-CN" altLang="zh-CN" sz="5400" dirty="0">
              <a:latin typeface="宋体" panose="02010600030101010101" pitchFamily="2" charset="-122"/>
              <a:ea typeface="宋体" panose="02010600030101010101" pitchFamily="2" charset="-122"/>
            </a:endParaRPr>
          </a:p>
        </p:txBody>
      </p:sp>
      <p:pic>
        <p:nvPicPr>
          <p:cNvPr id="1026" name="Picture 2" descr="C:\Users\ECUST\AppData\Local\Temp\ksohtml7192\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1975" y="7981872"/>
            <a:ext cx="7534275" cy="480830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21414754"/>
      </p:ext>
    </p:extLst>
  </p:cSld>
  <p:clrMapOvr>
    <a:masterClrMapping/>
  </p:clrMapOvr>
  <p:transition spd="slow" advClick="0" advTm="1000">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编程实现</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325923" y="2690077"/>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zh-CN" altLang="en-US" sz="4400" dirty="0" smtClean="0">
                <a:latin typeface="宋体" panose="02010600030101010101" pitchFamily="2" charset="-122"/>
                <a:ea typeface="宋体" panose="02010600030101010101" pitchFamily="2" charset="-122"/>
              </a:rPr>
              <a:t>代码维护</a:t>
            </a:r>
            <a:r>
              <a:rPr lang="zh-CN" altLang="en-US" sz="4400" dirty="0">
                <a:latin typeface="宋体" panose="02010600030101010101" pitchFamily="2" charset="-122"/>
                <a:ea typeface="宋体" panose="02010600030101010101" pitchFamily="2" charset="-122"/>
              </a:rPr>
              <a:t>两个集合：已确定最短路径的结点集合</a:t>
            </a:r>
            <a:r>
              <a:rPr lang="en-US" altLang="zh-CN" sz="4400" dirty="0">
                <a:latin typeface="宋体" panose="02010600030101010101" pitchFamily="2" charset="-122"/>
                <a:ea typeface="宋体" panose="02010600030101010101" pitchFamily="2" charset="-122"/>
              </a:rPr>
              <a:t>A</a:t>
            </a:r>
            <a:r>
              <a:rPr lang="zh-CN" altLang="en-US" sz="4400" dirty="0">
                <a:latin typeface="宋体" panose="02010600030101010101" pitchFamily="2" charset="-122"/>
                <a:ea typeface="宋体" panose="02010600030101010101" pitchFamily="2" charset="-122"/>
              </a:rPr>
              <a:t>、这些结点向外扩散的邻居结点集合</a:t>
            </a:r>
            <a:r>
              <a:rPr lang="en-US" altLang="zh-CN" sz="4400" dirty="0">
                <a:latin typeface="宋体" panose="02010600030101010101" pitchFamily="2" charset="-122"/>
                <a:ea typeface="宋体" panose="02010600030101010101" pitchFamily="2" charset="-122"/>
              </a:rPr>
              <a:t>B</a:t>
            </a:r>
            <a:r>
              <a:rPr lang="zh-CN" altLang="en-US" sz="4400" dirty="0">
                <a:latin typeface="宋体" panose="02010600030101010101" pitchFamily="2" charset="-122"/>
                <a:ea typeface="宋体" panose="02010600030101010101" pitchFamily="2" charset="-122"/>
              </a:rPr>
              <a:t>。</a:t>
            </a:r>
            <a:r>
              <a:rPr lang="zh-CN" altLang="en-US" sz="4400" dirty="0" smtClean="0">
                <a:latin typeface="宋体" panose="02010600030101010101" pitchFamily="2" charset="-122"/>
                <a:ea typeface="宋体" panose="02010600030101010101" pitchFamily="2" charset="-122"/>
              </a:rPr>
              <a:t>步骤：</a:t>
            </a:r>
            <a:endParaRPr lang="zh-CN" altLang="en-US" sz="4400" dirty="0">
              <a:latin typeface="宋体" panose="02010600030101010101" pitchFamily="2" charset="-122"/>
              <a:ea typeface="宋体" panose="02010600030101010101" pitchFamily="2" charset="-122"/>
            </a:endParaRPr>
          </a:p>
          <a:p>
            <a:pPr marL="0" indent="0">
              <a:lnSpc>
                <a:spcPct val="150000"/>
              </a:lnSpc>
              <a:spcBef>
                <a:spcPts val="0"/>
              </a:spcBef>
              <a:buNone/>
            </a:pP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1</a:t>
            </a:r>
            <a:r>
              <a:rPr lang="zh-CN" altLang="en-US" sz="4400" dirty="0">
                <a:latin typeface="宋体" panose="02010600030101010101" pitchFamily="2" charset="-122"/>
                <a:ea typeface="宋体" panose="02010600030101010101" pitchFamily="2" charset="-122"/>
              </a:rPr>
              <a:t>）把起点</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放到</a:t>
            </a:r>
            <a:r>
              <a:rPr lang="en-US" altLang="zh-CN" sz="4400" dirty="0">
                <a:latin typeface="宋体" panose="02010600030101010101" pitchFamily="2" charset="-122"/>
                <a:ea typeface="宋体" panose="02010600030101010101" pitchFamily="2" charset="-122"/>
              </a:rPr>
              <a:t>A</a:t>
            </a:r>
            <a:r>
              <a:rPr lang="zh-CN" altLang="en-US" sz="4400" dirty="0">
                <a:latin typeface="宋体" panose="02010600030101010101" pitchFamily="2" charset="-122"/>
                <a:ea typeface="宋体" panose="02010600030101010101" pitchFamily="2" charset="-122"/>
              </a:rPr>
              <a:t>中，把</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所有的邻居放到</a:t>
            </a:r>
            <a:r>
              <a:rPr lang="en-US" altLang="zh-CN" sz="4400" dirty="0">
                <a:latin typeface="宋体" panose="02010600030101010101" pitchFamily="2" charset="-122"/>
                <a:ea typeface="宋体" panose="02010600030101010101" pitchFamily="2" charset="-122"/>
              </a:rPr>
              <a:t>B</a:t>
            </a:r>
            <a:r>
              <a:rPr lang="zh-CN" altLang="en-US" sz="4400" dirty="0">
                <a:latin typeface="宋体" panose="02010600030101010101" pitchFamily="2" charset="-122"/>
                <a:ea typeface="宋体" panose="02010600030101010101" pitchFamily="2" charset="-122"/>
              </a:rPr>
              <a:t>中。此时，邻居到</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的距离就是直连距离。</a:t>
            </a:r>
          </a:p>
          <a:p>
            <a:pPr marL="0" indent="0">
              <a:lnSpc>
                <a:spcPct val="150000"/>
              </a:lnSpc>
              <a:spcBef>
                <a:spcPts val="0"/>
              </a:spcBef>
              <a:buNone/>
            </a:pP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2</a:t>
            </a:r>
            <a:r>
              <a:rPr lang="zh-CN" altLang="en-US" sz="4400" dirty="0">
                <a:latin typeface="宋体" panose="02010600030101010101" pitchFamily="2" charset="-122"/>
                <a:ea typeface="宋体" panose="02010600030101010101" pitchFamily="2" charset="-122"/>
              </a:rPr>
              <a:t>）从</a:t>
            </a:r>
            <a:r>
              <a:rPr lang="en-US" altLang="zh-CN" sz="4400" dirty="0">
                <a:latin typeface="宋体" panose="02010600030101010101" pitchFamily="2" charset="-122"/>
                <a:ea typeface="宋体" panose="02010600030101010101" pitchFamily="2" charset="-122"/>
              </a:rPr>
              <a:t>B</a:t>
            </a:r>
            <a:r>
              <a:rPr lang="zh-CN" altLang="en-US" sz="4400" dirty="0">
                <a:latin typeface="宋体" panose="02010600030101010101" pitchFamily="2" charset="-122"/>
                <a:ea typeface="宋体" panose="02010600030101010101" pitchFamily="2" charset="-122"/>
              </a:rPr>
              <a:t>中找出距离起点</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最短的结点</a:t>
            </a:r>
            <a:r>
              <a:rPr lang="en-US" altLang="zh-CN" sz="4400" dirty="0">
                <a:latin typeface="宋体" panose="02010600030101010101" pitchFamily="2" charset="-122"/>
                <a:ea typeface="宋体" panose="02010600030101010101" pitchFamily="2" charset="-122"/>
              </a:rPr>
              <a:t>u</a:t>
            </a:r>
            <a:r>
              <a:rPr lang="zh-CN" altLang="en-US" sz="4400" dirty="0">
                <a:latin typeface="宋体" panose="02010600030101010101" pitchFamily="2" charset="-122"/>
                <a:ea typeface="宋体" panose="02010600030101010101" pitchFamily="2" charset="-122"/>
              </a:rPr>
              <a:t>，放到</a:t>
            </a:r>
            <a:r>
              <a:rPr lang="en-US" altLang="zh-CN" sz="4400" dirty="0">
                <a:latin typeface="宋体" panose="02010600030101010101" pitchFamily="2" charset="-122"/>
                <a:ea typeface="宋体" panose="02010600030101010101" pitchFamily="2" charset="-122"/>
              </a:rPr>
              <a:t>A</a:t>
            </a:r>
            <a:r>
              <a:rPr lang="zh-CN" altLang="en-US" sz="4400" dirty="0">
                <a:latin typeface="宋体" panose="02010600030101010101" pitchFamily="2" charset="-122"/>
                <a:ea typeface="宋体" panose="02010600030101010101" pitchFamily="2" charset="-122"/>
              </a:rPr>
              <a:t>中。</a:t>
            </a:r>
          </a:p>
          <a:p>
            <a:pPr marL="0" indent="0">
              <a:lnSpc>
                <a:spcPct val="150000"/>
              </a:lnSpc>
              <a:spcBef>
                <a:spcPts val="0"/>
              </a:spcBef>
              <a:buNone/>
            </a:pP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3</a:t>
            </a:r>
            <a:r>
              <a:rPr lang="zh-CN" altLang="en-US" sz="4400" dirty="0">
                <a:latin typeface="宋体" panose="02010600030101010101" pitchFamily="2" charset="-122"/>
                <a:ea typeface="宋体" panose="02010600030101010101" pitchFamily="2" charset="-122"/>
              </a:rPr>
              <a:t>）把</a:t>
            </a:r>
            <a:r>
              <a:rPr lang="en-US" altLang="zh-CN" sz="4400" dirty="0">
                <a:latin typeface="宋体" panose="02010600030101010101" pitchFamily="2" charset="-122"/>
                <a:ea typeface="宋体" panose="02010600030101010101" pitchFamily="2" charset="-122"/>
              </a:rPr>
              <a:t>u</a:t>
            </a:r>
            <a:r>
              <a:rPr lang="zh-CN" altLang="en-US" sz="4400" dirty="0">
                <a:latin typeface="宋体" panose="02010600030101010101" pitchFamily="2" charset="-122"/>
                <a:ea typeface="宋体" panose="02010600030101010101" pitchFamily="2" charset="-122"/>
              </a:rPr>
              <a:t>所有的新邻居放到</a:t>
            </a:r>
            <a:r>
              <a:rPr lang="en-US" altLang="zh-CN" sz="4400" dirty="0">
                <a:latin typeface="宋体" panose="02010600030101010101" pitchFamily="2" charset="-122"/>
                <a:ea typeface="宋体" panose="02010600030101010101" pitchFamily="2" charset="-122"/>
              </a:rPr>
              <a:t>B</a:t>
            </a:r>
            <a:r>
              <a:rPr lang="zh-CN" altLang="en-US" sz="4400" dirty="0">
                <a:latin typeface="宋体" panose="02010600030101010101" pitchFamily="2" charset="-122"/>
                <a:ea typeface="宋体" panose="02010600030101010101" pitchFamily="2" charset="-122"/>
              </a:rPr>
              <a:t>中。显然，</a:t>
            </a:r>
            <a:r>
              <a:rPr lang="en-US" altLang="zh-CN" sz="4400" dirty="0">
                <a:latin typeface="宋体" panose="02010600030101010101" pitchFamily="2" charset="-122"/>
                <a:ea typeface="宋体" panose="02010600030101010101" pitchFamily="2" charset="-122"/>
              </a:rPr>
              <a:t>u</a:t>
            </a:r>
            <a:r>
              <a:rPr lang="zh-CN" altLang="en-US" sz="4400" dirty="0">
                <a:latin typeface="宋体" panose="02010600030101010101" pitchFamily="2" charset="-122"/>
                <a:ea typeface="宋体" panose="02010600030101010101" pitchFamily="2" charset="-122"/>
              </a:rPr>
              <a:t>的每一条边都连接了一个邻居，每个新邻居都要加进去。其中</a:t>
            </a:r>
            <a:r>
              <a:rPr lang="en-US" altLang="zh-CN" sz="4400" dirty="0">
                <a:latin typeface="宋体" panose="02010600030101010101" pitchFamily="2" charset="-122"/>
                <a:ea typeface="宋体" panose="02010600030101010101" pitchFamily="2" charset="-122"/>
              </a:rPr>
              <a:t>u</a:t>
            </a:r>
            <a:r>
              <a:rPr lang="zh-CN" altLang="en-US" sz="4400" dirty="0">
                <a:latin typeface="宋体" panose="02010600030101010101" pitchFamily="2" charset="-122"/>
                <a:ea typeface="宋体" panose="02010600030101010101" pitchFamily="2" charset="-122"/>
              </a:rPr>
              <a:t>的一个新邻居</a:t>
            </a:r>
            <a:r>
              <a:rPr lang="en-US" altLang="zh-CN" sz="4400" dirty="0">
                <a:latin typeface="宋体" panose="02010600030101010101" pitchFamily="2" charset="-122"/>
                <a:ea typeface="宋体" panose="02010600030101010101" pitchFamily="2" charset="-122"/>
              </a:rPr>
              <a:t>v</a:t>
            </a:r>
            <a:r>
              <a:rPr lang="zh-CN" altLang="en-US" sz="4400" dirty="0">
                <a:latin typeface="宋体" panose="02010600030101010101" pitchFamily="2" charset="-122"/>
                <a:ea typeface="宋体" panose="02010600030101010101" pitchFamily="2" charset="-122"/>
              </a:rPr>
              <a:t>，它到</a:t>
            </a:r>
            <a:r>
              <a:rPr lang="en-US" altLang="zh-CN" sz="4400" dirty="0">
                <a:latin typeface="宋体" panose="02010600030101010101" pitchFamily="2" charset="-122"/>
                <a:ea typeface="宋体" panose="02010600030101010101" pitchFamily="2" charset="-122"/>
              </a:rPr>
              <a:t>s</a:t>
            </a:r>
            <a:r>
              <a:rPr lang="zh-CN" altLang="en-US" sz="4400" dirty="0">
                <a:latin typeface="宋体" panose="02010600030101010101" pitchFamily="2" charset="-122"/>
                <a:ea typeface="宋体" panose="02010600030101010101" pitchFamily="2" charset="-122"/>
              </a:rPr>
              <a:t>的距离</a:t>
            </a:r>
            <a:r>
              <a:rPr lang="en-US" altLang="zh-CN" sz="4400" dirty="0">
                <a:latin typeface="宋体" panose="02010600030101010101" pitchFamily="2" charset="-122"/>
                <a:ea typeface="宋体" panose="02010600030101010101" pitchFamily="2" charset="-122"/>
              </a:rPr>
              <a:t>dis(s, v)</a:t>
            </a:r>
            <a:r>
              <a:rPr lang="zh-CN" altLang="en-US" sz="4400" dirty="0">
                <a:latin typeface="宋体" panose="02010600030101010101" pitchFamily="2" charset="-122"/>
                <a:ea typeface="宋体" panose="02010600030101010101" pitchFamily="2" charset="-122"/>
              </a:rPr>
              <a:t>等于</a:t>
            </a:r>
            <a:r>
              <a:rPr lang="en-US" altLang="zh-CN" sz="4400" dirty="0">
                <a:latin typeface="宋体" panose="02010600030101010101" pitchFamily="2" charset="-122"/>
                <a:ea typeface="宋体" panose="02010600030101010101" pitchFamily="2" charset="-122"/>
              </a:rPr>
              <a:t>dis(s, u) + dis(u, v)</a:t>
            </a:r>
            <a:r>
              <a:rPr lang="zh-CN" altLang="en-US" sz="4400" dirty="0">
                <a:latin typeface="宋体" panose="02010600030101010101" pitchFamily="2" charset="-122"/>
                <a:ea typeface="宋体" panose="02010600030101010101" pitchFamily="2" charset="-122"/>
              </a:rPr>
              <a:t>。</a:t>
            </a:r>
          </a:p>
          <a:p>
            <a:pPr marL="0" indent="0">
              <a:lnSpc>
                <a:spcPct val="150000"/>
              </a:lnSpc>
              <a:spcBef>
                <a:spcPts val="0"/>
              </a:spcBef>
              <a:buNone/>
            </a:pP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4</a:t>
            </a:r>
            <a:r>
              <a:rPr lang="zh-CN" altLang="en-US" sz="4400" dirty="0">
                <a:latin typeface="宋体" panose="02010600030101010101" pitchFamily="2" charset="-122"/>
                <a:ea typeface="宋体" panose="02010600030101010101" pitchFamily="2" charset="-122"/>
              </a:rPr>
              <a:t>）重复</a:t>
            </a:r>
            <a:r>
              <a:rPr lang="en-US" altLang="zh-CN" sz="4400" dirty="0">
                <a:latin typeface="宋体" panose="02010600030101010101" pitchFamily="2" charset="-122"/>
                <a:ea typeface="宋体" panose="02010600030101010101" pitchFamily="2" charset="-122"/>
              </a:rPr>
              <a:t>(2)</a:t>
            </a:r>
            <a:r>
              <a:rPr lang="zh-CN" altLang="en-US" sz="4400" dirty="0">
                <a:latin typeface="宋体" panose="02010600030101010101" pitchFamily="2" charset="-122"/>
                <a:ea typeface="宋体" panose="02010600030101010101" pitchFamily="2" charset="-122"/>
              </a:rPr>
              <a:t>、</a:t>
            </a:r>
            <a:r>
              <a:rPr lang="en-US" altLang="zh-CN" sz="4400" dirty="0">
                <a:latin typeface="宋体" panose="02010600030101010101" pitchFamily="2" charset="-122"/>
                <a:ea typeface="宋体" panose="02010600030101010101" pitchFamily="2" charset="-122"/>
              </a:rPr>
              <a:t>(3)</a:t>
            </a:r>
            <a:r>
              <a:rPr lang="zh-CN" altLang="en-US" sz="4400" dirty="0">
                <a:latin typeface="宋体" panose="02010600030101010101" pitchFamily="2" charset="-122"/>
                <a:ea typeface="宋体" panose="02010600030101010101" pitchFamily="2" charset="-122"/>
              </a:rPr>
              <a:t>，直到</a:t>
            </a:r>
            <a:r>
              <a:rPr lang="en-US" altLang="zh-CN" sz="4400" dirty="0">
                <a:latin typeface="宋体" panose="02010600030101010101" pitchFamily="2" charset="-122"/>
                <a:ea typeface="宋体" panose="02010600030101010101" pitchFamily="2" charset="-122"/>
              </a:rPr>
              <a:t>B</a:t>
            </a:r>
            <a:r>
              <a:rPr lang="zh-CN" altLang="en-US" sz="4400" dirty="0">
                <a:latin typeface="宋体" panose="02010600030101010101" pitchFamily="2" charset="-122"/>
                <a:ea typeface="宋体" panose="02010600030101010101" pitchFamily="2" charset="-122"/>
              </a:rPr>
              <a:t>为空时，结束。</a:t>
            </a:r>
            <a:endParaRPr lang="zh-CN" altLang="zh-CN" sz="5400"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1369677816"/>
      </p:ext>
    </p:extLst>
  </p:cSld>
  <p:clrMapOvr>
    <a:masterClrMapping/>
  </p:clrMapOvr>
  <p:transition spd="slow" advClick="0" advTm="1000">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例子</a:t>
              </a:r>
            </a:p>
          </p:txBody>
        </p:sp>
      </p:grpSp>
      <p:sp>
        <p:nvSpPr>
          <p:cNvPr id="10" name="内容占位符 2"/>
          <p:cNvSpPr txBox="1">
            <a:spLocks/>
          </p:cNvSpPr>
          <p:nvPr/>
        </p:nvSpPr>
        <p:spPr>
          <a:xfrm>
            <a:off x="1981201" y="3800475"/>
            <a:ext cx="14544674" cy="765838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smtClean="0"/>
              <a:t>起点</a:t>
            </a:r>
            <a:r>
              <a:rPr lang="zh-CN" altLang="en-US" sz="4000" dirty="0"/>
              <a:t>是</a:t>
            </a:r>
            <a:r>
              <a:rPr lang="en-US" altLang="zh-CN" sz="4000" dirty="0"/>
              <a:t>1</a:t>
            </a:r>
            <a:r>
              <a:rPr lang="zh-CN" altLang="en-US" sz="4000" dirty="0"/>
              <a:t>，求</a:t>
            </a:r>
            <a:r>
              <a:rPr lang="en-US" altLang="zh-CN" sz="4000" dirty="0"/>
              <a:t>1</a:t>
            </a:r>
            <a:r>
              <a:rPr lang="zh-CN" altLang="en-US" sz="4000" dirty="0"/>
              <a:t>到其它所有结点的最短路径。</a:t>
            </a:r>
          </a:p>
          <a:p>
            <a:pPr marL="0" indent="0">
              <a:lnSpc>
                <a:spcPct val="150000"/>
              </a:lnSpc>
              <a:spcBef>
                <a:spcPts val="0"/>
              </a:spcBef>
              <a:buNone/>
            </a:pPr>
            <a:r>
              <a:rPr lang="zh-CN" altLang="en-US" sz="4000" dirty="0"/>
              <a:t>（</a:t>
            </a:r>
            <a:r>
              <a:rPr lang="en-US" altLang="zh-CN" sz="4000" dirty="0"/>
              <a:t>1</a:t>
            </a:r>
            <a:r>
              <a:rPr lang="zh-CN" altLang="en-US" sz="4000" dirty="0"/>
              <a:t>）</a:t>
            </a:r>
            <a:r>
              <a:rPr lang="en-US" altLang="zh-CN" sz="4000" dirty="0"/>
              <a:t>1</a:t>
            </a:r>
            <a:r>
              <a:rPr lang="zh-CN" altLang="en-US" sz="4000" dirty="0"/>
              <a:t>到自己的距离最短，把</a:t>
            </a:r>
            <a:r>
              <a:rPr lang="en-US" altLang="zh-CN" sz="4000" dirty="0"/>
              <a:t>1</a:t>
            </a:r>
            <a:r>
              <a:rPr lang="zh-CN" altLang="en-US" sz="4000" dirty="0"/>
              <a:t>放到集合</a:t>
            </a:r>
            <a:r>
              <a:rPr lang="en-US" altLang="zh-CN" sz="4000" dirty="0"/>
              <a:t>A</a:t>
            </a:r>
            <a:r>
              <a:rPr lang="zh-CN" altLang="en-US" sz="4000" dirty="0"/>
              <a:t>里：</a:t>
            </a:r>
            <a:r>
              <a:rPr lang="en-US" altLang="zh-CN" sz="4000" dirty="0"/>
              <a:t>A={1}</a:t>
            </a:r>
            <a:r>
              <a:rPr lang="zh-CN" altLang="en-US" sz="4000" dirty="0"/>
              <a:t>。把</a:t>
            </a:r>
            <a:r>
              <a:rPr lang="en-US" altLang="zh-CN" sz="4000" dirty="0"/>
              <a:t>1</a:t>
            </a:r>
            <a:r>
              <a:rPr lang="zh-CN" altLang="en-US" sz="4000" dirty="0"/>
              <a:t>的邻居放到集合</a:t>
            </a:r>
            <a:r>
              <a:rPr lang="en-US" altLang="zh-CN" sz="4000" dirty="0"/>
              <a:t>B</a:t>
            </a:r>
            <a:r>
              <a:rPr lang="zh-CN" altLang="en-US" sz="4000" dirty="0"/>
              <a:t>里：</a:t>
            </a:r>
            <a:r>
              <a:rPr lang="en-US" altLang="zh-CN" sz="4000" dirty="0"/>
              <a:t>B={(2-5), (3-2)}</a:t>
            </a:r>
            <a:r>
              <a:rPr lang="zh-CN" altLang="en-US" sz="4000" dirty="0"/>
              <a:t>。其中</a:t>
            </a:r>
            <a:r>
              <a:rPr lang="en-US" altLang="zh-CN" sz="4000" dirty="0"/>
              <a:t>(2-5)</a:t>
            </a:r>
            <a:r>
              <a:rPr lang="zh-CN" altLang="en-US" sz="4000" dirty="0"/>
              <a:t>表示结点</a:t>
            </a:r>
            <a:r>
              <a:rPr lang="en-US" altLang="zh-CN" sz="4000" dirty="0"/>
              <a:t>2</a:t>
            </a:r>
            <a:r>
              <a:rPr lang="zh-CN" altLang="en-US" sz="4000" dirty="0"/>
              <a:t>到起点的距离是</a:t>
            </a:r>
            <a:r>
              <a:rPr lang="en-US" altLang="zh-CN" sz="4000" dirty="0"/>
              <a:t>5</a:t>
            </a:r>
            <a:r>
              <a:rPr lang="zh-CN" altLang="en-US" sz="4000" dirty="0" smtClean="0"/>
              <a:t>。</a:t>
            </a:r>
            <a:endParaRPr lang="zh-CN" altLang="en-US" sz="4000" dirty="0"/>
          </a:p>
        </p:txBody>
      </p:sp>
      <p:pic>
        <p:nvPicPr>
          <p:cNvPr id="2050" name="Picture 2" descr="C:\Users\ECUST\AppData\Local\Temp\ksohtml7192\wps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99313" y="4381500"/>
            <a:ext cx="4339556" cy="372986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77571822"/>
      </p:ext>
    </p:extLst>
  </p:cSld>
  <p:clrMapOvr>
    <a:masterClrMapping/>
  </p:clrMapOvr>
  <p:transition spd="slow" advClick="0" advTm="1000">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例子</a:t>
              </a:r>
            </a:p>
          </p:txBody>
        </p:sp>
      </p:grpSp>
      <p:sp>
        <p:nvSpPr>
          <p:cNvPr id="10" name="内容占位符 2"/>
          <p:cNvSpPr txBox="1">
            <a:spLocks/>
          </p:cNvSpPr>
          <p:nvPr/>
        </p:nvSpPr>
        <p:spPr>
          <a:xfrm>
            <a:off x="1981201" y="4819650"/>
            <a:ext cx="14544674" cy="663921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smtClean="0"/>
              <a:t>（</a:t>
            </a:r>
            <a:r>
              <a:rPr lang="en-US" altLang="zh-CN" sz="4000" dirty="0"/>
              <a:t>2</a:t>
            </a:r>
            <a:r>
              <a:rPr lang="zh-CN" altLang="en-US" sz="4000" dirty="0"/>
              <a:t>）从</a:t>
            </a:r>
            <a:r>
              <a:rPr lang="en-US" altLang="zh-CN" sz="4000" dirty="0"/>
              <a:t>B</a:t>
            </a:r>
            <a:r>
              <a:rPr lang="zh-CN" altLang="en-US" sz="4000" dirty="0"/>
              <a:t>中找到离集合</a:t>
            </a:r>
            <a:r>
              <a:rPr lang="en-US" altLang="zh-CN" sz="4000" dirty="0"/>
              <a:t>A</a:t>
            </a:r>
            <a:r>
              <a:rPr lang="zh-CN" altLang="en-US" sz="4000" dirty="0"/>
              <a:t>最近的结点，是结点</a:t>
            </a:r>
            <a:r>
              <a:rPr lang="en-US" altLang="zh-CN" sz="4000" dirty="0"/>
              <a:t>3</a:t>
            </a:r>
            <a:r>
              <a:rPr lang="zh-CN" altLang="en-US" sz="4000" dirty="0"/>
              <a:t>。在</a:t>
            </a:r>
            <a:r>
              <a:rPr lang="en-US" altLang="zh-CN" sz="4000" dirty="0"/>
              <a:t>A</a:t>
            </a:r>
            <a:r>
              <a:rPr lang="zh-CN" altLang="en-US" sz="4000" dirty="0"/>
              <a:t>中加上</a:t>
            </a:r>
            <a:r>
              <a:rPr lang="en-US" altLang="zh-CN" sz="4000" dirty="0"/>
              <a:t>3</a:t>
            </a:r>
            <a:r>
              <a:rPr lang="zh-CN" altLang="en-US" sz="4000" dirty="0"/>
              <a:t>，现在</a:t>
            </a:r>
            <a:r>
              <a:rPr lang="en-US" altLang="zh-CN" sz="4000" dirty="0"/>
              <a:t>A={1, 3}</a:t>
            </a:r>
            <a:r>
              <a:rPr lang="zh-CN" altLang="en-US" sz="4000" dirty="0"/>
              <a:t>，也就是说得到了从</a:t>
            </a:r>
            <a:r>
              <a:rPr lang="en-US" altLang="zh-CN" sz="4000" dirty="0"/>
              <a:t>1</a:t>
            </a:r>
            <a:r>
              <a:rPr lang="zh-CN" altLang="en-US" sz="4000" dirty="0"/>
              <a:t>到</a:t>
            </a:r>
            <a:r>
              <a:rPr lang="en-US" altLang="zh-CN" sz="4000" dirty="0"/>
              <a:t>3</a:t>
            </a:r>
            <a:r>
              <a:rPr lang="zh-CN" altLang="en-US" sz="4000" dirty="0"/>
              <a:t>的最短距离；从</a:t>
            </a:r>
            <a:r>
              <a:rPr lang="en-US" altLang="zh-CN" sz="4000" dirty="0"/>
              <a:t>B</a:t>
            </a:r>
            <a:r>
              <a:rPr lang="zh-CN" altLang="en-US" sz="4000" dirty="0"/>
              <a:t>中拿走</a:t>
            </a:r>
            <a:r>
              <a:rPr lang="en-US" altLang="zh-CN" sz="4000" dirty="0"/>
              <a:t>(3-2)</a:t>
            </a:r>
            <a:r>
              <a:rPr lang="zh-CN" altLang="en-US" sz="4000" dirty="0"/>
              <a:t>，现在</a:t>
            </a:r>
            <a:r>
              <a:rPr lang="en-US" altLang="zh-CN" sz="4000" dirty="0"/>
              <a:t>B={(2-5</a:t>
            </a:r>
            <a:r>
              <a:rPr lang="en-US" altLang="zh-CN" sz="4000" dirty="0" smtClean="0"/>
              <a:t>)}</a:t>
            </a:r>
            <a:endParaRPr lang="zh-CN" altLang="en-US" sz="4000" dirty="0"/>
          </a:p>
        </p:txBody>
      </p:sp>
      <p:pic>
        <p:nvPicPr>
          <p:cNvPr id="2050" name="Picture 2" descr="C:\Users\ECUST\AppData\Local\Temp\ksohtml7192\wps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99313" y="4381500"/>
            <a:ext cx="4339556" cy="372986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1675387"/>
      </p:ext>
    </p:extLst>
  </p:cSld>
  <p:clrMapOvr>
    <a:masterClrMapping/>
  </p:clrMapOvr>
  <p:transition spd="slow" advClick="0" advTm="1000">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树：特殊的图</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a:t>树，即连通无环图</a:t>
            </a:r>
          </a:p>
          <a:p>
            <a:pPr marL="0" indent="0">
              <a:lnSpc>
                <a:spcPct val="150000"/>
              </a:lnSpc>
              <a:spcBef>
                <a:spcPts val="0"/>
              </a:spcBef>
              <a:buNone/>
            </a:pPr>
            <a:r>
              <a:rPr lang="zh-CN" altLang="en-US" dirty="0"/>
              <a:t>树的结点从根开始，层层扩展子树，是一种层次关系，这种层次关系，保证了树</a:t>
            </a:r>
            <a:r>
              <a:rPr lang="zh-CN" altLang="en-US" dirty="0" smtClean="0"/>
              <a:t>上不会</a:t>
            </a:r>
            <a:r>
              <a:rPr lang="zh-CN" altLang="en-US" dirty="0"/>
              <a:t>出现环路</a:t>
            </a:r>
            <a:r>
              <a:rPr lang="zh-CN" altLang="en-US" dirty="0" smtClean="0"/>
              <a:t>。</a:t>
            </a:r>
            <a:endParaRPr lang="en-US" altLang="zh-CN" dirty="0" smtClean="0"/>
          </a:p>
          <a:p>
            <a:pPr marL="0" indent="0">
              <a:lnSpc>
                <a:spcPct val="150000"/>
              </a:lnSpc>
              <a:spcBef>
                <a:spcPts val="0"/>
              </a:spcBef>
              <a:buNone/>
            </a:pPr>
            <a:endParaRPr lang="en-US" altLang="zh-CN" dirty="0" smtClean="0"/>
          </a:p>
          <a:p>
            <a:pPr marL="0" indent="0">
              <a:lnSpc>
                <a:spcPct val="150000"/>
              </a:lnSpc>
              <a:spcBef>
                <a:spcPts val="0"/>
              </a:spcBef>
              <a:buNone/>
            </a:pPr>
            <a:r>
              <a:rPr lang="zh-CN" altLang="en-US" dirty="0" smtClean="0"/>
              <a:t>两点之间的路径：有且仅有一条路径。</a:t>
            </a:r>
            <a:endParaRPr lang="en-US" altLang="zh-CN" dirty="0" smtClean="0"/>
          </a:p>
          <a:p>
            <a:pPr marL="0" indent="0">
              <a:lnSpc>
                <a:spcPct val="150000"/>
              </a:lnSpc>
              <a:spcBef>
                <a:spcPts val="0"/>
              </a:spcBef>
              <a:buNone/>
            </a:pPr>
            <a:r>
              <a:rPr lang="zh-CN" altLang="en-US" dirty="0" smtClean="0"/>
              <a:t>最近公共祖先。</a:t>
            </a:r>
            <a:endParaRPr lang="zh-CN" altLang="en-US" dirty="0"/>
          </a:p>
        </p:txBody>
      </p:sp>
      <p:pic>
        <p:nvPicPr>
          <p:cNvPr id="2050" name="Picture 2" descr="https://img-blog.csdnimg.cn/2021021222002181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83511" y="7911646"/>
            <a:ext cx="7899854" cy="484263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01502967"/>
      </p:ext>
    </p:extLst>
  </p:cSld>
  <p:clrMapOvr>
    <a:masterClrMapping/>
  </p:clrMapOvr>
  <p:transition spd="slow" advClick="0" advTm="1000">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例子</a:t>
              </a:r>
            </a:p>
          </p:txBody>
        </p:sp>
      </p:grpSp>
      <p:sp>
        <p:nvSpPr>
          <p:cNvPr id="10" name="内容占位符 2"/>
          <p:cNvSpPr txBox="1">
            <a:spLocks/>
          </p:cNvSpPr>
          <p:nvPr/>
        </p:nvSpPr>
        <p:spPr>
          <a:xfrm>
            <a:off x="1981201" y="4552950"/>
            <a:ext cx="14544674" cy="690591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smtClean="0"/>
              <a:t>（</a:t>
            </a:r>
            <a:r>
              <a:rPr lang="en-US" altLang="zh-CN" sz="4000" dirty="0"/>
              <a:t>3</a:t>
            </a:r>
            <a:r>
              <a:rPr lang="zh-CN" altLang="en-US" sz="4000" dirty="0"/>
              <a:t>）对结点</a:t>
            </a:r>
            <a:r>
              <a:rPr lang="en-US" altLang="zh-CN" sz="4000" dirty="0"/>
              <a:t>3</a:t>
            </a:r>
            <a:r>
              <a:rPr lang="zh-CN" altLang="en-US" sz="4000" dirty="0"/>
              <a:t>的每条边，扩展它的新邻居，放到</a:t>
            </a:r>
            <a:r>
              <a:rPr lang="en-US" altLang="zh-CN" sz="4000" dirty="0"/>
              <a:t>B</a:t>
            </a:r>
            <a:r>
              <a:rPr lang="zh-CN" altLang="en-US" sz="4000" dirty="0"/>
              <a:t>中。</a:t>
            </a:r>
            <a:r>
              <a:rPr lang="en-US" altLang="zh-CN" sz="4000" dirty="0"/>
              <a:t>3</a:t>
            </a:r>
            <a:r>
              <a:rPr lang="zh-CN" altLang="en-US" sz="4000" dirty="0"/>
              <a:t>的新邻居是</a:t>
            </a:r>
            <a:r>
              <a:rPr lang="en-US" altLang="zh-CN" sz="4000" dirty="0"/>
              <a:t>2</a:t>
            </a:r>
            <a:r>
              <a:rPr lang="zh-CN" altLang="en-US" sz="4000" dirty="0"/>
              <a:t>和</a:t>
            </a:r>
            <a:r>
              <a:rPr lang="en-US" altLang="zh-CN" sz="4000" dirty="0"/>
              <a:t>4</a:t>
            </a:r>
            <a:r>
              <a:rPr lang="zh-CN" altLang="en-US" sz="4000" dirty="0"/>
              <a:t>，那么</a:t>
            </a:r>
            <a:r>
              <a:rPr lang="en-US" altLang="zh-CN" sz="4000" dirty="0"/>
              <a:t>B={(2-5), (2-4), (4,7)}</a:t>
            </a:r>
            <a:r>
              <a:rPr lang="zh-CN" altLang="en-US" sz="4000" dirty="0"/>
              <a:t>。其中 </a:t>
            </a:r>
            <a:r>
              <a:rPr lang="en-US" altLang="zh-CN" sz="4000" dirty="0"/>
              <a:t>(2-4)</a:t>
            </a:r>
            <a:r>
              <a:rPr lang="zh-CN" altLang="en-US" sz="4000" dirty="0"/>
              <a:t>是指新邻居</a:t>
            </a:r>
            <a:r>
              <a:rPr lang="en-US" altLang="zh-CN" sz="4000" dirty="0"/>
              <a:t>2</a:t>
            </a:r>
            <a:r>
              <a:rPr lang="zh-CN" altLang="en-US" sz="4000" dirty="0"/>
              <a:t>通过</a:t>
            </a:r>
            <a:r>
              <a:rPr lang="en-US" altLang="zh-CN" sz="4000" dirty="0"/>
              <a:t>3</a:t>
            </a:r>
            <a:r>
              <a:rPr lang="zh-CN" altLang="en-US" sz="4000" dirty="0"/>
              <a:t>到起点</a:t>
            </a:r>
            <a:r>
              <a:rPr lang="en-US" altLang="zh-CN" sz="4000" dirty="0"/>
              <a:t>1</a:t>
            </a:r>
            <a:r>
              <a:rPr lang="zh-CN" altLang="en-US" sz="4000" dirty="0"/>
              <a:t>，距离是</a:t>
            </a:r>
            <a:r>
              <a:rPr lang="en-US" altLang="zh-CN" sz="4000" dirty="0"/>
              <a:t>4</a:t>
            </a:r>
            <a:r>
              <a:rPr lang="zh-CN" altLang="en-US" sz="4000" dirty="0"/>
              <a:t>。由于 </a:t>
            </a:r>
            <a:r>
              <a:rPr lang="en-US" altLang="zh-CN" sz="4000" dirty="0"/>
              <a:t>(2-4)</a:t>
            </a:r>
            <a:r>
              <a:rPr lang="zh-CN" altLang="en-US" sz="4000" dirty="0"/>
              <a:t>比</a:t>
            </a:r>
            <a:r>
              <a:rPr lang="en-US" altLang="zh-CN" sz="4000" dirty="0"/>
              <a:t>(2-5)</a:t>
            </a:r>
            <a:r>
              <a:rPr lang="zh-CN" altLang="en-US" sz="4000" dirty="0"/>
              <a:t>更好，丢弃</a:t>
            </a:r>
            <a:r>
              <a:rPr lang="en-US" altLang="zh-CN" sz="4000" dirty="0"/>
              <a:t>(2-5)</a:t>
            </a:r>
            <a:r>
              <a:rPr lang="zh-CN" altLang="en-US" sz="4000" dirty="0"/>
              <a:t>，</a:t>
            </a:r>
            <a:r>
              <a:rPr lang="en-US" altLang="zh-CN" sz="4000" dirty="0"/>
              <a:t>B={(2-4), (4-7)}</a:t>
            </a:r>
            <a:r>
              <a:rPr lang="zh-CN" altLang="en-US" sz="4000" dirty="0" smtClean="0"/>
              <a:t>。</a:t>
            </a:r>
            <a:endParaRPr lang="zh-CN" altLang="en-US" sz="4000" dirty="0"/>
          </a:p>
        </p:txBody>
      </p:sp>
      <p:pic>
        <p:nvPicPr>
          <p:cNvPr id="2050" name="Picture 2" descr="C:\Users\ECUST\AppData\Local\Temp\ksohtml7192\wps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99313" y="4381500"/>
            <a:ext cx="4339556" cy="372986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56989628"/>
      </p:ext>
    </p:extLst>
  </p:cSld>
  <p:clrMapOvr>
    <a:masterClrMapping/>
  </p:clrMapOvr>
  <p:transition spd="slow" advClick="0" advTm="1000">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例子</a:t>
              </a:r>
            </a:p>
          </p:txBody>
        </p:sp>
      </p:grpSp>
      <p:sp>
        <p:nvSpPr>
          <p:cNvPr id="10" name="内容占位符 2"/>
          <p:cNvSpPr txBox="1">
            <a:spLocks/>
          </p:cNvSpPr>
          <p:nvPr/>
        </p:nvSpPr>
        <p:spPr>
          <a:xfrm>
            <a:off x="1981201" y="4781550"/>
            <a:ext cx="14544674" cy="667731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smtClean="0"/>
              <a:t>（</a:t>
            </a:r>
            <a:r>
              <a:rPr lang="en-US" altLang="zh-CN" sz="4000" dirty="0"/>
              <a:t>4</a:t>
            </a:r>
            <a:r>
              <a:rPr lang="zh-CN" altLang="en-US" sz="4000" dirty="0"/>
              <a:t>）重复步骤</a:t>
            </a:r>
            <a:r>
              <a:rPr lang="en-US" altLang="zh-CN" sz="4000" dirty="0"/>
              <a:t>(2)</a:t>
            </a:r>
            <a:r>
              <a:rPr lang="zh-CN" altLang="en-US" sz="4000" dirty="0"/>
              <a:t>、</a:t>
            </a:r>
            <a:r>
              <a:rPr lang="en-US" altLang="zh-CN" sz="4000" dirty="0"/>
              <a:t>(3)</a:t>
            </a:r>
            <a:r>
              <a:rPr lang="zh-CN" altLang="en-US" sz="4000" dirty="0"/>
              <a:t>。从</a:t>
            </a:r>
            <a:r>
              <a:rPr lang="en-US" altLang="zh-CN" sz="4000" dirty="0"/>
              <a:t>B</a:t>
            </a:r>
            <a:r>
              <a:rPr lang="zh-CN" altLang="en-US" sz="4000" dirty="0"/>
              <a:t>中找到离起点最近的结点，是结点</a:t>
            </a:r>
            <a:r>
              <a:rPr lang="en-US" altLang="zh-CN" sz="4000" dirty="0"/>
              <a:t>2</a:t>
            </a:r>
            <a:r>
              <a:rPr lang="zh-CN" altLang="en-US" sz="4000" dirty="0"/>
              <a:t>。在</a:t>
            </a:r>
            <a:r>
              <a:rPr lang="en-US" altLang="zh-CN" sz="4000" dirty="0"/>
              <a:t>A</a:t>
            </a:r>
            <a:r>
              <a:rPr lang="zh-CN" altLang="en-US" sz="4000" dirty="0"/>
              <a:t>中加上</a:t>
            </a:r>
            <a:r>
              <a:rPr lang="en-US" altLang="zh-CN" sz="4000" dirty="0"/>
              <a:t>2</a:t>
            </a:r>
            <a:r>
              <a:rPr lang="zh-CN" altLang="en-US" sz="4000" dirty="0"/>
              <a:t>，并从</a:t>
            </a:r>
            <a:r>
              <a:rPr lang="en-US" altLang="zh-CN" sz="4000" dirty="0"/>
              <a:t>B</a:t>
            </a:r>
            <a:r>
              <a:rPr lang="zh-CN" altLang="en-US" sz="4000" dirty="0"/>
              <a:t>中拿走</a:t>
            </a:r>
            <a:r>
              <a:rPr lang="en-US" altLang="zh-CN" sz="4000" dirty="0"/>
              <a:t>(2-4)</a:t>
            </a:r>
            <a:r>
              <a:rPr lang="zh-CN" altLang="en-US" sz="4000" dirty="0"/>
              <a:t>；扩展</a:t>
            </a:r>
            <a:r>
              <a:rPr lang="en-US" altLang="zh-CN" sz="4000" dirty="0"/>
              <a:t>2</a:t>
            </a:r>
            <a:r>
              <a:rPr lang="zh-CN" altLang="en-US" sz="4000" dirty="0"/>
              <a:t>的邻居放到</a:t>
            </a:r>
            <a:r>
              <a:rPr lang="en-US" altLang="zh-CN" sz="4000" dirty="0"/>
              <a:t>B</a:t>
            </a:r>
            <a:r>
              <a:rPr lang="zh-CN" altLang="en-US" sz="4000" dirty="0"/>
              <a:t>中。现在</a:t>
            </a:r>
            <a:r>
              <a:rPr lang="en-US" altLang="zh-CN" sz="4000" dirty="0"/>
              <a:t>A={1, 3, 2}</a:t>
            </a:r>
            <a:r>
              <a:rPr lang="zh-CN" altLang="en-US" sz="4000" dirty="0"/>
              <a:t>，</a:t>
            </a:r>
            <a:r>
              <a:rPr lang="en-US" altLang="zh-CN" sz="4000" dirty="0"/>
              <a:t>B={(4-7), (4-5)}</a:t>
            </a:r>
            <a:r>
              <a:rPr lang="zh-CN" altLang="en-US" sz="4000" dirty="0"/>
              <a:t>。由于 </a:t>
            </a:r>
            <a:r>
              <a:rPr lang="en-US" altLang="zh-CN" sz="4000" dirty="0"/>
              <a:t>(4-5)</a:t>
            </a:r>
            <a:r>
              <a:rPr lang="zh-CN" altLang="en-US" sz="4000" dirty="0"/>
              <a:t>比</a:t>
            </a:r>
            <a:r>
              <a:rPr lang="en-US" altLang="zh-CN" sz="4000" dirty="0"/>
              <a:t>(4-7)</a:t>
            </a:r>
            <a:r>
              <a:rPr lang="zh-CN" altLang="en-US" sz="4000" dirty="0"/>
              <a:t>更好，丢弃</a:t>
            </a:r>
            <a:r>
              <a:rPr lang="en-US" altLang="zh-CN" sz="4000" dirty="0"/>
              <a:t>(4-7)</a:t>
            </a:r>
            <a:r>
              <a:rPr lang="zh-CN" altLang="en-US" sz="4000" dirty="0"/>
              <a:t>，</a:t>
            </a:r>
            <a:r>
              <a:rPr lang="en-US" altLang="zh-CN" sz="4000" dirty="0"/>
              <a:t>B={(4-5)}</a:t>
            </a:r>
            <a:r>
              <a:rPr lang="zh-CN" altLang="en-US" sz="4000" dirty="0" smtClean="0"/>
              <a:t>。</a:t>
            </a:r>
            <a:endParaRPr lang="zh-CN" altLang="en-US" sz="4000" dirty="0"/>
          </a:p>
        </p:txBody>
      </p:sp>
      <p:pic>
        <p:nvPicPr>
          <p:cNvPr id="2050" name="Picture 2" descr="C:\Users\ECUST\AppData\Local\Temp\ksohtml7192\wps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99313" y="4381500"/>
            <a:ext cx="4339556" cy="372986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23598767"/>
      </p:ext>
    </p:extLst>
  </p:cSld>
  <p:clrMapOvr>
    <a:masterClrMapping/>
  </p:clrMapOvr>
  <p:transition spd="slow" advClick="0" advTm="1000">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例子</a:t>
              </a:r>
            </a:p>
          </p:txBody>
        </p:sp>
      </p:grpSp>
      <p:sp>
        <p:nvSpPr>
          <p:cNvPr id="10" name="内容占位符 2"/>
          <p:cNvSpPr txBox="1">
            <a:spLocks/>
          </p:cNvSpPr>
          <p:nvPr/>
        </p:nvSpPr>
        <p:spPr>
          <a:xfrm>
            <a:off x="1981201" y="4962525"/>
            <a:ext cx="14544674" cy="649633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smtClean="0"/>
              <a:t>（</a:t>
            </a:r>
            <a:r>
              <a:rPr lang="en-US" altLang="zh-CN" sz="4000" dirty="0"/>
              <a:t>5</a:t>
            </a:r>
            <a:r>
              <a:rPr lang="zh-CN" altLang="en-US" sz="4000" dirty="0"/>
              <a:t>）从</a:t>
            </a:r>
            <a:r>
              <a:rPr lang="en-US" altLang="zh-CN" sz="4000" dirty="0"/>
              <a:t>B</a:t>
            </a:r>
            <a:r>
              <a:rPr lang="zh-CN" altLang="en-US" sz="4000" dirty="0"/>
              <a:t>中找到离起点最近的结点，是结点</a:t>
            </a:r>
            <a:r>
              <a:rPr lang="en-US" altLang="zh-CN" sz="4000" dirty="0"/>
              <a:t>4</a:t>
            </a:r>
            <a:r>
              <a:rPr lang="zh-CN" altLang="en-US" sz="4000" dirty="0"/>
              <a:t>。在</a:t>
            </a:r>
            <a:r>
              <a:rPr lang="en-US" altLang="zh-CN" sz="4000" dirty="0"/>
              <a:t>A</a:t>
            </a:r>
            <a:r>
              <a:rPr lang="zh-CN" altLang="en-US" sz="4000" dirty="0"/>
              <a:t>中加上</a:t>
            </a:r>
            <a:r>
              <a:rPr lang="en-US" altLang="zh-CN" sz="4000" dirty="0"/>
              <a:t>4</a:t>
            </a:r>
            <a:r>
              <a:rPr lang="zh-CN" altLang="en-US" sz="4000" dirty="0"/>
              <a:t>，并从</a:t>
            </a:r>
            <a:r>
              <a:rPr lang="en-US" altLang="zh-CN" sz="4000" dirty="0"/>
              <a:t>B</a:t>
            </a:r>
            <a:r>
              <a:rPr lang="zh-CN" altLang="en-US" sz="4000" dirty="0"/>
              <a:t>中拿走</a:t>
            </a:r>
            <a:r>
              <a:rPr lang="en-US" altLang="zh-CN" sz="4000" dirty="0"/>
              <a:t>(4-5)</a:t>
            </a:r>
            <a:r>
              <a:rPr lang="zh-CN" altLang="en-US" sz="4000" dirty="0"/>
              <a:t>。已经没有新邻居可以扩展。现在</a:t>
            </a:r>
            <a:r>
              <a:rPr lang="en-US" altLang="zh-CN" sz="4000" dirty="0"/>
              <a:t>A={1, 3, 2, 4}</a:t>
            </a:r>
            <a:r>
              <a:rPr lang="zh-CN" altLang="en-US" sz="4000" dirty="0"/>
              <a:t>，</a:t>
            </a:r>
            <a:r>
              <a:rPr lang="en-US" altLang="zh-CN" sz="4000" dirty="0"/>
              <a:t>B</a:t>
            </a:r>
            <a:r>
              <a:rPr lang="zh-CN" altLang="en-US" sz="4000" dirty="0"/>
              <a:t>为空，结束。</a:t>
            </a:r>
          </a:p>
        </p:txBody>
      </p:sp>
      <p:pic>
        <p:nvPicPr>
          <p:cNvPr id="2050" name="Picture 2" descr="C:\Users\ECUST\AppData\Local\Temp\ksohtml7192\wps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99313" y="4381500"/>
            <a:ext cx="4339556" cy="372986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06397510"/>
      </p:ext>
    </p:extLst>
  </p:cSld>
  <p:clrMapOvr>
    <a:masterClrMapping/>
  </p:clrMapOvr>
  <p:transition spd="slow" advClick="0" advTm="1000">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例题：蓝桥王国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1122 </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题目描述</a:t>
            </a:r>
            <a:r>
              <a:rPr lang="en-US" altLang="zh-CN" sz="4400" dirty="0">
                <a:solidFill>
                  <a:srgbClr val="0070C0"/>
                </a:solidFill>
              </a:rPr>
              <a:t>】</a:t>
            </a:r>
            <a:r>
              <a:rPr lang="zh-CN" altLang="en-US" sz="4400" dirty="0"/>
              <a:t>蓝桥王国一共有</a:t>
            </a:r>
            <a:r>
              <a:rPr lang="en-US" altLang="zh-CN" sz="4400" dirty="0"/>
              <a:t>N</a:t>
            </a:r>
            <a:r>
              <a:rPr lang="zh-CN" altLang="en-US" sz="4400" dirty="0"/>
              <a:t>个建筑和</a:t>
            </a:r>
            <a:r>
              <a:rPr lang="en-US" altLang="zh-CN" sz="4400" dirty="0"/>
              <a:t>M</a:t>
            </a:r>
            <a:r>
              <a:rPr lang="zh-CN" altLang="en-US" sz="4400" dirty="0"/>
              <a:t>条单向道路，每条道路都连接着两个建筑，每个建筑都有自己编号，分别为</a:t>
            </a:r>
            <a:r>
              <a:rPr lang="en-US" altLang="zh-CN" sz="4400"/>
              <a:t>1</a:t>
            </a:r>
            <a:r>
              <a:rPr lang="en-US" altLang="zh-CN" sz="4400" smtClean="0"/>
              <a:t>∼N</a:t>
            </a:r>
            <a:r>
              <a:rPr lang="zh-CN" altLang="en-US" sz="4400" smtClean="0"/>
              <a:t>。</a:t>
            </a:r>
            <a:r>
              <a:rPr lang="zh-CN" altLang="en-US" sz="4400" dirty="0"/>
              <a:t>（其中皇宫的编号为</a:t>
            </a:r>
            <a:r>
              <a:rPr lang="en-US" altLang="zh-CN" sz="4400" dirty="0"/>
              <a:t>1</a:t>
            </a:r>
            <a:r>
              <a:rPr lang="zh-CN" altLang="en-US" sz="4400" dirty="0"/>
              <a:t>）国王想让小明回答从皇宫到每个建筑的最短路径是多少，但紧张的小明此时已经无法思考，请你编写程序帮助小明回答国王的考核。</a:t>
            </a:r>
          </a:p>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输入描述</a:t>
            </a:r>
            <a:r>
              <a:rPr lang="en-US" altLang="zh-CN" sz="4400" dirty="0">
                <a:solidFill>
                  <a:srgbClr val="0070C0"/>
                </a:solidFill>
              </a:rPr>
              <a:t>】</a:t>
            </a:r>
            <a:r>
              <a:rPr lang="zh-CN" altLang="en-US" sz="4400" dirty="0"/>
              <a:t>输入第一行包含</a:t>
            </a:r>
            <a:r>
              <a:rPr lang="en-US" altLang="zh-CN" sz="4400" dirty="0"/>
              <a:t>2</a:t>
            </a:r>
            <a:r>
              <a:rPr lang="zh-CN" altLang="en-US" sz="4400" dirty="0"/>
              <a:t>个正整数</a:t>
            </a:r>
            <a:r>
              <a:rPr lang="en-US" altLang="zh-CN" sz="4400" dirty="0"/>
              <a:t>N,M</a:t>
            </a:r>
            <a:r>
              <a:rPr lang="zh-CN" altLang="en-US" sz="4400" dirty="0"/>
              <a:t>。第</a:t>
            </a:r>
            <a:r>
              <a:rPr lang="en-US" altLang="zh-CN" sz="4400" dirty="0"/>
              <a:t>2</a:t>
            </a:r>
            <a:r>
              <a:rPr lang="zh-CN" altLang="en-US" sz="4400" dirty="0"/>
              <a:t>到</a:t>
            </a:r>
            <a:r>
              <a:rPr lang="en-US" altLang="zh-CN" sz="4400" dirty="0"/>
              <a:t>M+1</a:t>
            </a:r>
            <a:r>
              <a:rPr lang="zh-CN" altLang="en-US" sz="4400" dirty="0"/>
              <a:t>行每行包含三个正整数</a:t>
            </a:r>
            <a:r>
              <a:rPr lang="en-US" altLang="zh-CN" sz="4400" dirty="0" err="1"/>
              <a:t>u,v,w</a:t>
            </a:r>
            <a:r>
              <a:rPr lang="zh-CN" altLang="en-US" sz="4400" dirty="0"/>
              <a:t>，表示</a:t>
            </a:r>
            <a:r>
              <a:rPr lang="en-US" altLang="zh-CN" sz="4400" dirty="0" err="1"/>
              <a:t>u→v</a:t>
            </a:r>
            <a:r>
              <a:rPr lang="zh-CN" altLang="en-US" sz="4400" dirty="0"/>
              <a:t>之间存在一条距离为</a:t>
            </a:r>
            <a:r>
              <a:rPr lang="en-US" altLang="zh-CN" sz="4400" dirty="0"/>
              <a:t>w</a:t>
            </a:r>
            <a:r>
              <a:rPr lang="zh-CN" altLang="en-US" sz="4400" dirty="0"/>
              <a:t>的路。</a:t>
            </a:r>
            <a:r>
              <a:rPr lang="en-US" altLang="zh-CN" sz="4400" dirty="0"/>
              <a:t>1≤N≤3×105</a:t>
            </a:r>
            <a:r>
              <a:rPr lang="zh-CN" altLang="en-US" sz="4400" dirty="0"/>
              <a:t>，</a:t>
            </a:r>
            <a:r>
              <a:rPr lang="en-US" altLang="zh-CN" sz="4400" dirty="0"/>
              <a:t>1≤m≤106</a:t>
            </a:r>
            <a:r>
              <a:rPr lang="zh-CN" altLang="en-US" sz="4400" dirty="0"/>
              <a:t>，</a:t>
            </a:r>
            <a:r>
              <a:rPr lang="en-US" altLang="zh-CN" sz="4400" dirty="0"/>
              <a:t>1≤ui ,</a:t>
            </a:r>
            <a:r>
              <a:rPr lang="en-US" altLang="zh-CN" sz="4400" dirty="0" err="1"/>
              <a:t>vi≤N</a:t>
            </a:r>
            <a:r>
              <a:rPr lang="zh-CN" altLang="en-US" sz="4400" dirty="0"/>
              <a:t>，</a:t>
            </a:r>
            <a:r>
              <a:rPr lang="en-US" altLang="zh-CN" sz="4400" dirty="0"/>
              <a:t>0≤wi≤109</a:t>
            </a:r>
            <a:r>
              <a:rPr lang="zh-CN" altLang="en-US" sz="4400" dirty="0"/>
              <a:t>。</a:t>
            </a:r>
          </a:p>
          <a:p>
            <a:pPr marL="0" indent="0">
              <a:lnSpc>
                <a:spcPct val="150000"/>
              </a:lnSpc>
              <a:spcBef>
                <a:spcPts val="0"/>
              </a:spcBef>
              <a:buNone/>
            </a:pPr>
            <a:r>
              <a:rPr lang="en-US" altLang="zh-CN" sz="4400" dirty="0">
                <a:solidFill>
                  <a:srgbClr val="0070C0"/>
                </a:solidFill>
              </a:rPr>
              <a:t>【</a:t>
            </a:r>
            <a:r>
              <a:rPr lang="zh-CN" altLang="en-US" sz="4400" dirty="0">
                <a:solidFill>
                  <a:srgbClr val="0070C0"/>
                </a:solidFill>
              </a:rPr>
              <a:t>输出描述</a:t>
            </a:r>
            <a:r>
              <a:rPr lang="en-US" altLang="zh-CN" sz="4400" dirty="0">
                <a:solidFill>
                  <a:srgbClr val="0070C0"/>
                </a:solidFill>
              </a:rPr>
              <a:t>】</a:t>
            </a:r>
            <a:r>
              <a:rPr lang="zh-CN" altLang="en-US" sz="4400" dirty="0"/>
              <a:t>输出仅一行，共</a:t>
            </a:r>
            <a:r>
              <a:rPr lang="en-US" altLang="zh-CN" sz="4400" dirty="0"/>
              <a:t>N</a:t>
            </a:r>
            <a:r>
              <a:rPr lang="zh-CN" altLang="en-US" sz="4400" dirty="0"/>
              <a:t>个数，分别表示从皇宫到编号为</a:t>
            </a:r>
            <a:r>
              <a:rPr lang="en-US" altLang="zh-CN" sz="4400" dirty="0"/>
              <a:t>1∼N</a:t>
            </a:r>
            <a:r>
              <a:rPr lang="zh-CN" altLang="en-US" sz="4400" dirty="0"/>
              <a:t>建筑的最短距离，两两之间用空格隔开。（如果无法到达则输出−</a:t>
            </a:r>
            <a:r>
              <a:rPr lang="en-US" altLang="zh-CN" sz="4400" dirty="0"/>
              <a:t>1</a:t>
            </a:r>
            <a:r>
              <a:rPr lang="zh-CN" altLang="en-US" sz="4400" dirty="0"/>
              <a:t>）</a:t>
            </a:r>
          </a:p>
        </p:txBody>
      </p:sp>
    </p:spTree>
    <p:custDataLst>
      <p:tags r:id="rId1"/>
    </p:custDataLst>
    <p:extLst>
      <p:ext uri="{BB962C8B-B14F-4D97-AF65-F5344CB8AC3E}">
        <p14:creationId xmlns:p14="http://schemas.microsoft.com/office/powerpoint/2010/main" val="369626783"/>
      </p:ext>
    </p:extLst>
  </p:cSld>
  <p:clrMapOvr>
    <a:masterClrMapping/>
  </p:clrMapOvr>
  <p:transition spd="slow" advClick="0" advTm="1000">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8083752" y="-1952170"/>
            <a:ext cx="14253027" cy="17605829"/>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7501334" y="548309"/>
            <a:ext cx="17743332" cy="11910953"/>
          </a:xfrm>
          <a:prstGeom prst="rect">
            <a:avLst/>
          </a:prstGeom>
          <a:noFill/>
          <a:ln>
            <a:noFill/>
          </a:ln>
        </p:spPr>
        <p:txBody>
          <a:bodyPr wrap="square" rtlCol="0">
            <a:spAutoFit/>
          </a:bodyPr>
          <a:lstStyle/>
          <a:p>
            <a:pPr algn="l"/>
            <a:r>
              <a:rPr lang="en-US" altLang="zh-CN" sz="1800" dirty="0" smtClean="0">
                <a:solidFill>
                  <a:schemeClr val="tx1"/>
                </a:solidFill>
                <a:latin typeface="宋体" panose="02010600030101010101" pitchFamily="2" charset="-122"/>
                <a:ea typeface="宋体" panose="02010600030101010101" pitchFamily="2" charset="-122"/>
              </a:rPr>
              <a:t>import </a:t>
            </a:r>
            <a:r>
              <a:rPr lang="en-US" altLang="zh-CN" sz="1800" dirty="0" err="1">
                <a:solidFill>
                  <a:schemeClr val="tx1"/>
                </a:solidFill>
                <a:latin typeface="宋体" panose="02010600030101010101" pitchFamily="2" charset="-122"/>
                <a:ea typeface="宋体" panose="02010600030101010101" pitchFamily="2" charset="-122"/>
              </a:rPr>
              <a:t>heapq</a:t>
            </a:r>
            <a:endParaRPr lang="en-US" altLang="zh-CN" sz="1800" dirty="0">
              <a:solidFill>
                <a:schemeClr val="tx1"/>
              </a:solidFill>
              <a:latin typeface="宋体" panose="02010600030101010101" pitchFamily="2" charset="-122"/>
              <a:ea typeface="宋体" panose="02010600030101010101" pitchFamily="2" charset="-122"/>
            </a:endParaRPr>
          </a:p>
          <a:p>
            <a:pPr algn="l"/>
            <a:r>
              <a:rPr lang="en-US" altLang="zh-CN" sz="1800" dirty="0" err="1">
                <a:solidFill>
                  <a:schemeClr val="tx1"/>
                </a:solidFill>
                <a:latin typeface="宋体" panose="02010600030101010101" pitchFamily="2" charset="-122"/>
                <a:ea typeface="宋体" panose="02010600030101010101" pitchFamily="2" charset="-122"/>
              </a:rPr>
              <a:t>def</a:t>
            </a:r>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dij</a:t>
            </a:r>
            <a:r>
              <a:rPr lang="en-US" altLang="zh-CN" sz="1800" dirty="0">
                <a:solidFill>
                  <a:schemeClr val="tx1"/>
                </a:solidFill>
                <a:latin typeface="宋体" panose="02010600030101010101" pitchFamily="2" charset="-122"/>
                <a:ea typeface="宋体" panose="02010600030101010101" pitchFamily="2" charset="-122"/>
              </a:rPr>
              <a:t>(s):</a:t>
            </a:r>
          </a:p>
          <a:p>
            <a:pPr algn="l"/>
            <a:r>
              <a:rPr lang="en-US" altLang="zh-CN" sz="1800" dirty="0">
                <a:solidFill>
                  <a:schemeClr val="tx1"/>
                </a:solidFill>
                <a:latin typeface="宋体" panose="02010600030101010101" pitchFamily="2" charset="-122"/>
                <a:ea typeface="宋体" panose="02010600030101010101" pitchFamily="2" charset="-122"/>
              </a:rPr>
              <a:t>    done = [0 for </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 in range(n + 1)]</a:t>
            </a:r>
          </a:p>
          <a:p>
            <a:pPr algn="l"/>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hp</a:t>
            </a:r>
            <a:r>
              <a:rPr lang="en-US" altLang="zh-CN" sz="1800" dirty="0">
                <a:solidFill>
                  <a:schemeClr val="tx1"/>
                </a:solidFill>
                <a:latin typeface="宋体" panose="02010600030101010101" pitchFamily="2" charset="-122"/>
                <a:ea typeface="宋体" panose="02010600030101010101" pitchFamily="2" charset="-122"/>
              </a:rPr>
              <a:t> = []</a:t>
            </a:r>
          </a:p>
          <a:p>
            <a:pPr algn="l"/>
            <a:r>
              <a:rPr lang="en-US" altLang="zh-CN" sz="1800" dirty="0">
                <a:solidFill>
                  <a:schemeClr val="tx1"/>
                </a:solidFill>
                <a:latin typeface="宋体" panose="02010600030101010101" pitchFamily="2" charset="-122"/>
                <a:ea typeface="宋体" panose="02010600030101010101" pitchFamily="2" charset="-122"/>
              </a:rPr>
              <a:t>    dis[s] = 0</a:t>
            </a:r>
          </a:p>
          <a:p>
            <a:pPr algn="l"/>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heapq.heappush</a:t>
            </a:r>
            <a:r>
              <a:rPr lang="en-US" altLang="zh-CN" sz="1800" dirty="0">
                <a:solidFill>
                  <a:schemeClr val="tx1"/>
                </a:solidFill>
                <a:latin typeface="宋体" panose="02010600030101010101" pitchFamily="2" charset="-122"/>
                <a:ea typeface="宋体" panose="02010600030101010101" pitchFamily="2" charset="-122"/>
              </a:rPr>
              <a:t>(</a:t>
            </a:r>
            <a:r>
              <a:rPr lang="en-US" altLang="zh-CN" sz="1800" dirty="0" err="1">
                <a:solidFill>
                  <a:schemeClr val="tx1"/>
                </a:solidFill>
                <a:latin typeface="宋体" panose="02010600030101010101" pitchFamily="2" charset="-122"/>
                <a:ea typeface="宋体" panose="02010600030101010101" pitchFamily="2" charset="-122"/>
              </a:rPr>
              <a:t>hp</a:t>
            </a:r>
            <a:r>
              <a:rPr lang="en-US" altLang="zh-CN" sz="1800" dirty="0">
                <a:solidFill>
                  <a:schemeClr val="tx1"/>
                </a:solidFill>
                <a:latin typeface="宋体" panose="02010600030101010101" pitchFamily="2" charset="-122"/>
                <a:ea typeface="宋体" panose="02010600030101010101" pitchFamily="2" charset="-122"/>
              </a:rPr>
              <a:t>, (0, s))</a:t>
            </a:r>
          </a:p>
          <a:p>
            <a:pPr algn="l"/>
            <a:r>
              <a:rPr lang="en-US" altLang="zh-CN" sz="1800" dirty="0">
                <a:solidFill>
                  <a:schemeClr val="tx1"/>
                </a:solidFill>
                <a:latin typeface="宋体" panose="02010600030101010101" pitchFamily="2" charset="-122"/>
                <a:ea typeface="宋体" panose="02010600030101010101" pitchFamily="2" charset="-122"/>
              </a:rPr>
              <a:t>    while </a:t>
            </a:r>
            <a:r>
              <a:rPr lang="en-US" altLang="zh-CN" sz="1800" dirty="0" err="1">
                <a:solidFill>
                  <a:schemeClr val="tx1"/>
                </a:solidFill>
                <a:latin typeface="宋体" panose="02010600030101010101" pitchFamily="2" charset="-122"/>
                <a:ea typeface="宋体" panose="02010600030101010101" pitchFamily="2" charset="-122"/>
              </a:rPr>
              <a:t>hp</a:t>
            </a:r>
            <a:r>
              <a:rPr lang="en-US" altLang="zh-CN" sz="1800" dirty="0">
                <a:solidFill>
                  <a:schemeClr val="tx1"/>
                </a:solidFill>
                <a:latin typeface="宋体" panose="02010600030101010101" pitchFamily="2" charset="-122"/>
                <a:ea typeface="宋体" panose="02010600030101010101" pitchFamily="2" charset="-122"/>
              </a:rPr>
              <a:t>:</a:t>
            </a:r>
          </a:p>
          <a:p>
            <a:pPr algn="l"/>
            <a:r>
              <a:rPr lang="en-US" altLang="zh-CN" sz="1800" dirty="0">
                <a:solidFill>
                  <a:schemeClr val="tx1"/>
                </a:solidFill>
                <a:latin typeface="宋体" panose="02010600030101010101" pitchFamily="2" charset="-122"/>
                <a:ea typeface="宋体" panose="02010600030101010101" pitchFamily="2" charset="-122"/>
              </a:rPr>
              <a:t>        u = </a:t>
            </a:r>
            <a:r>
              <a:rPr lang="en-US" altLang="zh-CN" sz="1800" dirty="0" err="1">
                <a:solidFill>
                  <a:schemeClr val="tx1"/>
                </a:solidFill>
                <a:latin typeface="宋体" panose="02010600030101010101" pitchFamily="2" charset="-122"/>
                <a:ea typeface="宋体" panose="02010600030101010101" pitchFamily="2" charset="-122"/>
              </a:rPr>
              <a:t>heapq.heappop</a:t>
            </a:r>
            <a:r>
              <a:rPr lang="en-US" altLang="zh-CN" sz="1800" dirty="0">
                <a:solidFill>
                  <a:schemeClr val="tx1"/>
                </a:solidFill>
                <a:latin typeface="宋体" panose="02010600030101010101" pitchFamily="2" charset="-122"/>
                <a:ea typeface="宋体" panose="02010600030101010101" pitchFamily="2" charset="-122"/>
              </a:rPr>
              <a:t>(</a:t>
            </a:r>
            <a:r>
              <a:rPr lang="en-US" altLang="zh-CN" sz="1800" dirty="0" err="1">
                <a:solidFill>
                  <a:schemeClr val="tx1"/>
                </a:solidFill>
                <a:latin typeface="宋体" panose="02010600030101010101" pitchFamily="2" charset="-122"/>
                <a:ea typeface="宋体" panose="02010600030101010101" pitchFamily="2" charset="-122"/>
              </a:rPr>
              <a:t>hp</a:t>
            </a:r>
            <a:r>
              <a:rPr lang="en-US" altLang="zh-CN" sz="1800" dirty="0">
                <a:solidFill>
                  <a:schemeClr val="tx1"/>
                </a:solidFill>
                <a:latin typeface="宋体" panose="02010600030101010101" pitchFamily="2" charset="-122"/>
                <a:ea typeface="宋体" panose="02010600030101010101" pitchFamily="2" charset="-122"/>
              </a:rPr>
              <a:t>)[1]</a:t>
            </a:r>
          </a:p>
          <a:p>
            <a:pPr algn="l"/>
            <a:r>
              <a:rPr lang="en-US" altLang="zh-CN" sz="1800" dirty="0">
                <a:solidFill>
                  <a:schemeClr val="tx1"/>
                </a:solidFill>
                <a:latin typeface="宋体" panose="02010600030101010101" pitchFamily="2" charset="-122"/>
                <a:ea typeface="宋体" panose="02010600030101010101" pitchFamily="2" charset="-122"/>
              </a:rPr>
              <a:t>        if done[u]:	continue</a:t>
            </a:r>
          </a:p>
          <a:p>
            <a:pPr algn="l"/>
            <a:r>
              <a:rPr lang="en-US" altLang="zh-CN" sz="1800" dirty="0">
                <a:solidFill>
                  <a:schemeClr val="tx1"/>
                </a:solidFill>
                <a:latin typeface="宋体" panose="02010600030101010101" pitchFamily="2" charset="-122"/>
                <a:ea typeface="宋体" panose="02010600030101010101" pitchFamily="2" charset="-122"/>
              </a:rPr>
              <a:t>        done[u] = 1</a:t>
            </a:r>
          </a:p>
          <a:p>
            <a:pPr algn="l"/>
            <a:r>
              <a:rPr lang="en-US" altLang="zh-CN" sz="1800" dirty="0">
                <a:solidFill>
                  <a:schemeClr val="tx1"/>
                </a:solidFill>
                <a:latin typeface="宋体" panose="02010600030101010101" pitchFamily="2" charset="-122"/>
                <a:ea typeface="宋体" panose="02010600030101010101" pitchFamily="2" charset="-122"/>
              </a:rPr>
              <a:t>        for </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 in range(</a:t>
            </a:r>
            <a:r>
              <a:rPr lang="en-US" altLang="zh-CN" sz="1800" dirty="0" err="1">
                <a:solidFill>
                  <a:schemeClr val="tx1"/>
                </a:solidFill>
                <a:latin typeface="宋体" panose="02010600030101010101" pitchFamily="2" charset="-122"/>
                <a:ea typeface="宋体" panose="02010600030101010101" pitchFamily="2" charset="-122"/>
              </a:rPr>
              <a:t>len</a:t>
            </a:r>
            <a:r>
              <a:rPr lang="en-US" altLang="zh-CN" sz="1800" dirty="0">
                <a:solidFill>
                  <a:schemeClr val="tx1"/>
                </a:solidFill>
                <a:latin typeface="宋体" panose="02010600030101010101" pitchFamily="2" charset="-122"/>
                <a:ea typeface="宋体" panose="02010600030101010101" pitchFamily="2" charset="-122"/>
              </a:rPr>
              <a:t>(G[u])):</a:t>
            </a:r>
          </a:p>
          <a:p>
            <a:pPr algn="l"/>
            <a:r>
              <a:rPr lang="en-US" altLang="zh-CN" sz="1800" dirty="0">
                <a:solidFill>
                  <a:schemeClr val="tx1"/>
                </a:solidFill>
                <a:latin typeface="宋体" panose="02010600030101010101" pitchFamily="2" charset="-122"/>
                <a:ea typeface="宋体" panose="02010600030101010101" pitchFamily="2" charset="-122"/>
              </a:rPr>
              <a:t>            v, w = G[u][</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            #</a:t>
            </a:r>
            <a:r>
              <a:rPr lang="zh-CN" altLang="en-US" sz="1800" dirty="0">
                <a:solidFill>
                  <a:schemeClr val="tx1"/>
                </a:solidFill>
                <a:latin typeface="宋体" panose="02010600030101010101" pitchFamily="2" charset="-122"/>
                <a:ea typeface="宋体" panose="02010600030101010101" pitchFamily="2" charset="-122"/>
              </a:rPr>
              <a:t>遍历</a:t>
            </a:r>
            <a:r>
              <a:rPr lang="en-US" altLang="zh-CN" sz="1800" dirty="0">
                <a:solidFill>
                  <a:schemeClr val="tx1"/>
                </a:solidFill>
                <a:latin typeface="宋体" panose="02010600030101010101" pitchFamily="2" charset="-122"/>
                <a:ea typeface="宋体" panose="02010600030101010101" pitchFamily="2" charset="-122"/>
              </a:rPr>
              <a:t>u</a:t>
            </a:r>
            <a:r>
              <a:rPr lang="zh-CN" altLang="en-US" sz="1800" dirty="0">
                <a:solidFill>
                  <a:schemeClr val="tx1"/>
                </a:solidFill>
                <a:latin typeface="宋体" panose="02010600030101010101" pitchFamily="2" charset="-122"/>
                <a:ea typeface="宋体" panose="02010600030101010101" pitchFamily="2" charset="-122"/>
              </a:rPr>
              <a:t>的邻居</a:t>
            </a:r>
            <a:r>
              <a:rPr lang="en-US" altLang="zh-CN" sz="1800" dirty="0">
                <a:solidFill>
                  <a:schemeClr val="tx1"/>
                </a:solidFill>
                <a:latin typeface="宋体" panose="02010600030101010101" pitchFamily="2" charset="-122"/>
                <a:ea typeface="宋体" panose="02010600030101010101" pitchFamily="2" charset="-122"/>
              </a:rPr>
              <a:t>v</a:t>
            </a:r>
            <a:r>
              <a:rPr lang="zh-CN" altLang="en-US" sz="1800" dirty="0">
                <a:solidFill>
                  <a:schemeClr val="tx1"/>
                </a:solidFill>
                <a:latin typeface="宋体" panose="02010600030101010101" pitchFamily="2" charset="-122"/>
                <a:ea typeface="宋体" panose="02010600030101010101" pitchFamily="2" charset="-122"/>
              </a:rPr>
              <a:t>，边长</a:t>
            </a:r>
            <a:r>
              <a:rPr lang="en-US" altLang="zh-CN" sz="1800" dirty="0">
                <a:solidFill>
                  <a:schemeClr val="tx1"/>
                </a:solidFill>
                <a:latin typeface="宋体" panose="02010600030101010101" pitchFamily="2" charset="-122"/>
                <a:ea typeface="宋体" panose="02010600030101010101" pitchFamily="2" charset="-122"/>
              </a:rPr>
              <a:t>w</a:t>
            </a:r>
          </a:p>
          <a:p>
            <a:pPr algn="l"/>
            <a:r>
              <a:rPr lang="en-US" altLang="zh-CN" sz="1800" dirty="0">
                <a:solidFill>
                  <a:schemeClr val="tx1"/>
                </a:solidFill>
                <a:latin typeface="宋体" panose="02010600030101010101" pitchFamily="2" charset="-122"/>
                <a:ea typeface="宋体" panose="02010600030101010101" pitchFamily="2" charset="-122"/>
              </a:rPr>
              <a:t>            if done[v]: continue</a:t>
            </a:r>
          </a:p>
          <a:p>
            <a:pPr algn="l"/>
            <a:r>
              <a:rPr lang="en-US" altLang="zh-CN" sz="1800" dirty="0">
                <a:solidFill>
                  <a:schemeClr val="tx1"/>
                </a:solidFill>
                <a:latin typeface="宋体" panose="02010600030101010101" pitchFamily="2" charset="-122"/>
                <a:ea typeface="宋体" panose="02010600030101010101" pitchFamily="2" charset="-122"/>
              </a:rPr>
              <a:t>            if dis[v] &gt; dis[u] + w:</a:t>
            </a:r>
          </a:p>
          <a:p>
            <a:pPr algn="l"/>
            <a:r>
              <a:rPr lang="en-US" altLang="zh-CN" sz="1800" dirty="0">
                <a:solidFill>
                  <a:schemeClr val="tx1"/>
                </a:solidFill>
                <a:latin typeface="宋体" panose="02010600030101010101" pitchFamily="2" charset="-122"/>
                <a:ea typeface="宋体" panose="02010600030101010101" pitchFamily="2" charset="-122"/>
              </a:rPr>
              <a:t>                dis[v] = dis[u] + w</a:t>
            </a:r>
          </a:p>
          <a:p>
            <a:pPr algn="l"/>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heapq.heappush</a:t>
            </a:r>
            <a:r>
              <a:rPr lang="en-US" altLang="zh-CN" sz="1800" dirty="0">
                <a:solidFill>
                  <a:schemeClr val="tx1"/>
                </a:solidFill>
                <a:latin typeface="宋体" panose="02010600030101010101" pitchFamily="2" charset="-122"/>
                <a:ea typeface="宋体" panose="02010600030101010101" pitchFamily="2" charset="-122"/>
              </a:rPr>
              <a:t>(</a:t>
            </a:r>
            <a:r>
              <a:rPr lang="en-US" altLang="zh-CN" sz="1800" dirty="0" err="1">
                <a:solidFill>
                  <a:schemeClr val="tx1"/>
                </a:solidFill>
                <a:latin typeface="宋体" panose="02010600030101010101" pitchFamily="2" charset="-122"/>
                <a:ea typeface="宋体" panose="02010600030101010101" pitchFamily="2" charset="-122"/>
              </a:rPr>
              <a:t>hp</a:t>
            </a:r>
            <a:r>
              <a:rPr lang="en-US" altLang="zh-CN" sz="1800" dirty="0">
                <a:solidFill>
                  <a:schemeClr val="tx1"/>
                </a:solidFill>
                <a:latin typeface="宋体" panose="02010600030101010101" pitchFamily="2" charset="-122"/>
                <a:ea typeface="宋体" panose="02010600030101010101" pitchFamily="2" charset="-122"/>
              </a:rPr>
              <a:t>, (dis[v], v))</a:t>
            </a:r>
          </a:p>
          <a:p>
            <a:pPr algn="l"/>
            <a:r>
              <a:rPr lang="en-US" altLang="zh-CN" sz="4000" dirty="0">
                <a:solidFill>
                  <a:schemeClr val="tx1"/>
                </a:solidFill>
                <a:latin typeface="宋体" panose="02010600030101010101" pitchFamily="2" charset="-122"/>
                <a:ea typeface="宋体" panose="02010600030101010101" pitchFamily="2" charset="-122"/>
              </a:rPr>
              <a:t>n, m = map(</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input().split())</a:t>
            </a:r>
          </a:p>
          <a:p>
            <a:pPr algn="l"/>
            <a:r>
              <a:rPr lang="en-US" altLang="zh-CN" sz="4000" dirty="0">
                <a:solidFill>
                  <a:schemeClr val="tx1"/>
                </a:solidFill>
                <a:latin typeface="宋体" panose="02010600030101010101" pitchFamily="2" charset="-122"/>
                <a:ea typeface="宋体" panose="02010600030101010101" pitchFamily="2" charset="-122"/>
              </a:rPr>
              <a:t>s = 1</a:t>
            </a:r>
          </a:p>
          <a:p>
            <a:pPr algn="l"/>
            <a:r>
              <a:rPr lang="en-US" altLang="zh-CN" sz="4000" dirty="0">
                <a:solidFill>
                  <a:schemeClr val="tx1"/>
                </a:solidFill>
                <a:latin typeface="宋体" panose="02010600030101010101" pitchFamily="2" charset="-122"/>
                <a:ea typeface="宋体" panose="02010600030101010101" pitchFamily="2" charset="-122"/>
              </a:rPr>
              <a:t>G = [[] 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range(n+1)]          #</a:t>
            </a:r>
            <a:r>
              <a:rPr lang="zh-CN" altLang="en-US" sz="4000" dirty="0">
                <a:solidFill>
                  <a:schemeClr val="tx1"/>
                </a:solidFill>
                <a:latin typeface="宋体" panose="02010600030101010101" pitchFamily="2" charset="-122"/>
                <a:ea typeface="宋体" panose="02010600030101010101" pitchFamily="2" charset="-122"/>
              </a:rPr>
              <a:t>邻接表存图</a:t>
            </a:r>
          </a:p>
          <a:p>
            <a:pPr algn="l"/>
            <a:r>
              <a:rPr lang="en-US" altLang="zh-CN" sz="4000" dirty="0">
                <a:solidFill>
                  <a:schemeClr val="tx1"/>
                </a:solidFill>
                <a:latin typeface="宋体" panose="02010600030101010101" pitchFamily="2" charset="-122"/>
                <a:ea typeface="宋体" panose="02010600030101010101" pitchFamily="2" charset="-122"/>
              </a:rPr>
              <a:t>INF = 1&lt;&lt;64</a:t>
            </a:r>
          </a:p>
          <a:p>
            <a:pPr algn="l"/>
            <a:r>
              <a:rPr lang="en-US" altLang="zh-CN" sz="4000" dirty="0">
                <a:solidFill>
                  <a:schemeClr val="tx1"/>
                </a:solidFill>
                <a:latin typeface="宋体" panose="02010600030101010101" pitchFamily="2" charset="-122"/>
                <a:ea typeface="宋体" panose="02010600030101010101" pitchFamily="2" charset="-122"/>
              </a:rPr>
              <a:t>dis=[INF]*(n+1)</a:t>
            </a:r>
          </a:p>
          <a:p>
            <a:pPr algn="l"/>
            <a:r>
              <a:rPr lang="en-US" altLang="zh-CN" sz="4000" dirty="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range(m):</a:t>
            </a:r>
          </a:p>
          <a:p>
            <a:pPr algn="l"/>
            <a:r>
              <a:rPr lang="en-US" altLang="zh-CN" sz="4000" dirty="0">
                <a:solidFill>
                  <a:schemeClr val="tx1"/>
                </a:solidFill>
                <a:latin typeface="宋体" panose="02010600030101010101" pitchFamily="2" charset="-122"/>
                <a:ea typeface="宋体" panose="02010600030101010101" pitchFamily="2" charset="-122"/>
              </a:rPr>
              <a:t>    u, v, w = map(</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input().split())</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rPr>
              <a:t>G[u].append((</a:t>
            </a:r>
            <a:r>
              <a:rPr lang="en-US" altLang="zh-CN" sz="4000" dirty="0" err="1">
                <a:solidFill>
                  <a:srgbClr val="FF0000"/>
                </a:solidFill>
                <a:latin typeface="宋体" panose="02010600030101010101" pitchFamily="2" charset="-122"/>
                <a:ea typeface="宋体" panose="02010600030101010101" pitchFamily="2" charset="-122"/>
              </a:rPr>
              <a:t>v,w</a:t>
            </a:r>
            <a:r>
              <a:rPr lang="en-US" altLang="zh-CN" sz="4000" dirty="0">
                <a:solidFill>
                  <a:srgbClr val="FF0000"/>
                </a:solidFill>
                <a:latin typeface="宋体" panose="02010600030101010101" pitchFamily="2" charset="-122"/>
                <a:ea typeface="宋体" panose="02010600030101010101" pitchFamily="2" charset="-122"/>
              </a:rPr>
              <a:t>)) </a:t>
            </a:r>
            <a:r>
              <a:rPr lang="en-US" altLang="zh-CN" sz="4000" dirty="0" smtClean="0">
                <a:solidFill>
                  <a:srgbClr val="FF0000"/>
                </a:solidFill>
                <a:latin typeface="宋体" panose="02010600030101010101" pitchFamily="2" charset="-122"/>
                <a:ea typeface="宋体" panose="02010600030101010101" pitchFamily="2" charset="-122"/>
              </a:rPr>
              <a:t>  #</a:t>
            </a:r>
            <a:r>
              <a:rPr lang="zh-CN" altLang="en-US" sz="4000" dirty="0">
                <a:solidFill>
                  <a:srgbClr val="FF0000"/>
                </a:solidFill>
                <a:latin typeface="宋体" panose="02010600030101010101" pitchFamily="2" charset="-122"/>
                <a:ea typeface="宋体" panose="02010600030101010101" pitchFamily="2" charset="-122"/>
              </a:rPr>
              <a:t>存图，</a:t>
            </a:r>
            <a:r>
              <a:rPr lang="en-US" altLang="zh-CN" sz="4000" dirty="0">
                <a:solidFill>
                  <a:srgbClr val="FF0000"/>
                </a:solidFill>
                <a:latin typeface="宋体" panose="02010600030101010101" pitchFamily="2" charset="-122"/>
                <a:ea typeface="宋体" panose="02010600030101010101" pitchFamily="2" charset="-122"/>
              </a:rPr>
              <a:t>u</a:t>
            </a:r>
            <a:r>
              <a:rPr lang="zh-CN" altLang="en-US" sz="4000" dirty="0">
                <a:solidFill>
                  <a:srgbClr val="FF0000"/>
                </a:solidFill>
                <a:latin typeface="宋体" panose="02010600030101010101" pitchFamily="2" charset="-122"/>
                <a:ea typeface="宋体" panose="02010600030101010101" pitchFamily="2" charset="-122"/>
              </a:rPr>
              <a:t>的一个邻居是</a:t>
            </a:r>
            <a:r>
              <a:rPr lang="en-US" altLang="zh-CN" sz="4000" dirty="0">
                <a:solidFill>
                  <a:srgbClr val="FF0000"/>
                </a:solidFill>
                <a:latin typeface="宋体" panose="02010600030101010101" pitchFamily="2" charset="-122"/>
                <a:ea typeface="宋体" panose="02010600030101010101" pitchFamily="2" charset="-122"/>
              </a:rPr>
              <a:t>v</a:t>
            </a:r>
            <a:r>
              <a:rPr lang="zh-CN" altLang="en-US" sz="4000" dirty="0">
                <a:solidFill>
                  <a:srgbClr val="FF0000"/>
                </a:solidFill>
                <a:latin typeface="宋体" panose="02010600030101010101" pitchFamily="2" charset="-122"/>
                <a:ea typeface="宋体" panose="02010600030101010101" pitchFamily="2" charset="-122"/>
              </a:rPr>
              <a:t>，边长</a:t>
            </a:r>
            <a:r>
              <a:rPr lang="en-US" altLang="zh-CN" sz="4000" dirty="0">
                <a:solidFill>
                  <a:srgbClr val="FF0000"/>
                </a:solidFill>
                <a:latin typeface="宋体" panose="02010600030101010101" pitchFamily="2" charset="-122"/>
                <a:ea typeface="宋体" panose="02010600030101010101" pitchFamily="2" charset="-122"/>
              </a:rPr>
              <a:t>w</a:t>
            </a:r>
          </a:p>
          <a:p>
            <a:pPr algn="l"/>
            <a:r>
              <a:rPr lang="en-US" altLang="zh-CN" sz="4000" dirty="0" err="1">
                <a:solidFill>
                  <a:schemeClr val="tx1"/>
                </a:solidFill>
                <a:latin typeface="宋体" panose="02010600030101010101" pitchFamily="2" charset="-122"/>
                <a:ea typeface="宋体" panose="02010600030101010101" pitchFamily="2" charset="-122"/>
              </a:rPr>
              <a:t>dij</a:t>
            </a:r>
            <a:r>
              <a:rPr lang="en-US" altLang="zh-CN" sz="4000" dirty="0">
                <a:solidFill>
                  <a:schemeClr val="tx1"/>
                </a:solidFill>
                <a:latin typeface="宋体" panose="02010600030101010101" pitchFamily="2" charset="-122"/>
                <a:ea typeface="宋体" panose="02010600030101010101" pitchFamily="2" charset="-122"/>
              </a:rPr>
              <a:t>(s)</a:t>
            </a:r>
          </a:p>
          <a:p>
            <a:pPr algn="l"/>
            <a:r>
              <a:rPr lang="en-US" altLang="zh-CN" sz="4000" dirty="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range(1, n + 1):</a:t>
            </a:r>
          </a:p>
          <a:p>
            <a:pPr algn="l"/>
            <a:r>
              <a:rPr lang="en-US" altLang="zh-CN" sz="4000" dirty="0">
                <a:solidFill>
                  <a:schemeClr val="tx1"/>
                </a:solidFill>
                <a:latin typeface="宋体" panose="02010600030101010101" pitchFamily="2" charset="-122"/>
                <a:ea typeface="宋体" panose="02010600030101010101" pitchFamily="2" charset="-122"/>
              </a:rPr>
              <a:t>    if dis[</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]&gt;=INF: print("-1",end=' ')</a:t>
            </a:r>
          </a:p>
          <a:p>
            <a:pPr algn="l"/>
            <a:r>
              <a:rPr lang="en-US" altLang="zh-CN" sz="4000" dirty="0">
                <a:solidFill>
                  <a:schemeClr val="tx1"/>
                </a:solidFill>
                <a:latin typeface="宋体" panose="02010600030101010101" pitchFamily="2" charset="-122"/>
                <a:ea typeface="宋体" panose="02010600030101010101" pitchFamily="2" charset="-122"/>
              </a:rPr>
              <a:t>    else: print(dis[</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end=' ')</a:t>
            </a:r>
          </a:p>
        </p:txBody>
      </p:sp>
      <p:sp>
        <p:nvSpPr>
          <p:cNvPr id="13" name="矩形标注 12"/>
          <p:cNvSpPr/>
          <p:nvPr/>
        </p:nvSpPr>
        <p:spPr>
          <a:xfrm>
            <a:off x="619934" y="7416799"/>
            <a:ext cx="5820229" cy="2235200"/>
          </a:xfrm>
          <a:prstGeom prst="wedgeRectCallout">
            <a:avLst>
              <a:gd name="adj1" fmla="val 80267"/>
              <a:gd name="adj2" fmla="val 420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zh-CN" altLang="en-US" sz="4000" dirty="0" smtClean="0">
                <a:solidFill>
                  <a:srgbClr val="FFFF00"/>
                </a:solidFill>
              </a:rPr>
              <a:t>邻接表：</a:t>
            </a:r>
            <a:endParaRPr lang="en-US" altLang="zh-CN" sz="4000" dirty="0" smtClean="0">
              <a:solidFill>
                <a:srgbClr val="FFFF00"/>
              </a:solidFill>
            </a:endParaRPr>
          </a:p>
          <a:p>
            <a:pPr algn="l">
              <a:lnSpc>
                <a:spcPct val="150000"/>
              </a:lnSpc>
            </a:pPr>
            <a:r>
              <a:rPr lang="zh-CN" altLang="en-US" sz="4000" dirty="0" smtClean="0">
                <a:solidFill>
                  <a:srgbClr val="FFFF00"/>
                </a:solidFill>
              </a:rPr>
              <a:t>读取</a:t>
            </a:r>
            <a:r>
              <a:rPr lang="en-US" altLang="zh-CN" sz="4000" dirty="0">
                <a:solidFill>
                  <a:srgbClr val="FFFF00"/>
                </a:solidFill>
              </a:rPr>
              <a:t>u</a:t>
            </a:r>
            <a:r>
              <a:rPr lang="zh-CN" altLang="en-US" sz="4000" dirty="0">
                <a:solidFill>
                  <a:srgbClr val="FFFF00"/>
                </a:solidFill>
              </a:rPr>
              <a:t>的邻居</a:t>
            </a:r>
            <a:r>
              <a:rPr lang="en-US" altLang="zh-CN" sz="4000" dirty="0">
                <a:solidFill>
                  <a:srgbClr val="FFFF00"/>
                </a:solidFill>
              </a:rPr>
              <a:t>v</a:t>
            </a:r>
            <a:r>
              <a:rPr lang="zh-CN" altLang="en-US" sz="4000" dirty="0">
                <a:solidFill>
                  <a:srgbClr val="FFFF00"/>
                </a:solidFill>
              </a:rPr>
              <a:t>和边长</a:t>
            </a:r>
            <a:r>
              <a:rPr lang="en-US" altLang="zh-CN" sz="4000" dirty="0">
                <a:solidFill>
                  <a:srgbClr val="FFFF00"/>
                </a:solidFill>
              </a:rPr>
              <a:t>w</a:t>
            </a:r>
          </a:p>
        </p:txBody>
      </p:sp>
    </p:spTree>
    <p:custDataLst>
      <p:tags r:id="rId1"/>
    </p:custDataLst>
    <p:extLst>
      <p:ext uri="{BB962C8B-B14F-4D97-AF65-F5344CB8AC3E}">
        <p14:creationId xmlns:p14="http://schemas.microsoft.com/office/powerpoint/2010/main" val="553217214"/>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10" name="内容占位符 2"/>
          <p:cNvSpPr txBox="1">
            <a:spLocks/>
          </p:cNvSpPr>
          <p:nvPr/>
        </p:nvSpPr>
        <p:spPr>
          <a:xfrm>
            <a:off x="1342572" y="2136230"/>
            <a:ext cx="4230914"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endParaRPr lang="zh-CN" altLang="en-US" dirty="0"/>
          </a:p>
        </p:txBody>
      </p:sp>
      <p:pic>
        <p:nvPicPr>
          <p:cNvPr id="9" name="图片 8"/>
          <p:cNvPicPr/>
          <p:nvPr/>
        </p:nvPicPr>
        <p:blipFill>
          <a:blip r:embed="rId5">
            <a:lum bright="34000" contrast="-8000"/>
          </a:blip>
          <a:srcRect l="20046" t="6270" r="19548" b="5808"/>
          <a:stretch>
            <a:fillRect/>
          </a:stretch>
        </p:blipFill>
        <p:spPr>
          <a:xfrm rot="5400000">
            <a:off x="8083752" y="-1952170"/>
            <a:ext cx="14253027" cy="17605829"/>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7501334" y="548309"/>
            <a:ext cx="17743332" cy="14927163"/>
          </a:xfrm>
          <a:prstGeom prst="rect">
            <a:avLst/>
          </a:prstGeom>
          <a:noFill/>
          <a:ln>
            <a:noFill/>
          </a:ln>
        </p:spPr>
        <p:txBody>
          <a:bodyPr wrap="square" rtlCol="0">
            <a:spAutoFit/>
          </a:bodyPr>
          <a:lstStyle/>
          <a:p>
            <a:pPr algn="l"/>
            <a:r>
              <a:rPr lang="en-US" altLang="zh-CN" sz="2800" dirty="0" smtClean="0">
                <a:solidFill>
                  <a:schemeClr val="tx1"/>
                </a:solidFill>
                <a:latin typeface="宋体" panose="02010600030101010101" pitchFamily="2" charset="-122"/>
                <a:ea typeface="宋体" panose="02010600030101010101" pitchFamily="2" charset="-122"/>
              </a:rPr>
              <a:t>import </a:t>
            </a:r>
            <a:r>
              <a:rPr lang="en-US" altLang="zh-CN" sz="2800" dirty="0" err="1">
                <a:solidFill>
                  <a:schemeClr val="tx1"/>
                </a:solidFill>
                <a:latin typeface="宋体" panose="02010600030101010101" pitchFamily="2" charset="-122"/>
                <a:ea typeface="宋体" panose="02010600030101010101" pitchFamily="2" charset="-122"/>
              </a:rPr>
              <a:t>heapq</a:t>
            </a:r>
            <a:endParaRPr lang="en-US" altLang="zh-CN" sz="2800" dirty="0">
              <a:solidFill>
                <a:schemeClr val="tx1"/>
              </a:solidFill>
              <a:latin typeface="宋体" panose="02010600030101010101" pitchFamily="2" charset="-122"/>
              <a:ea typeface="宋体" panose="02010600030101010101" pitchFamily="2" charset="-122"/>
            </a:endParaRPr>
          </a:p>
          <a:p>
            <a:pPr algn="l"/>
            <a:r>
              <a:rPr lang="en-US" altLang="zh-CN" sz="4000" dirty="0" err="1">
                <a:solidFill>
                  <a:schemeClr val="tx1"/>
                </a:solidFill>
                <a:latin typeface="宋体" panose="02010600030101010101" pitchFamily="2" charset="-122"/>
                <a:ea typeface="宋体" panose="02010600030101010101" pitchFamily="2" charset="-122"/>
              </a:rPr>
              <a:t>def</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dij</a:t>
            </a:r>
            <a:r>
              <a:rPr lang="en-US" altLang="zh-CN" sz="4000" dirty="0">
                <a:solidFill>
                  <a:schemeClr val="tx1"/>
                </a:solidFill>
                <a:latin typeface="宋体" panose="02010600030101010101" pitchFamily="2" charset="-122"/>
                <a:ea typeface="宋体" panose="02010600030101010101" pitchFamily="2" charset="-122"/>
              </a:rPr>
              <a:t>(s):</a:t>
            </a:r>
          </a:p>
          <a:p>
            <a:pPr algn="l"/>
            <a:r>
              <a:rPr lang="en-US" altLang="zh-CN" sz="4000" dirty="0">
                <a:solidFill>
                  <a:schemeClr val="tx1"/>
                </a:solidFill>
                <a:latin typeface="宋体" panose="02010600030101010101" pitchFamily="2" charset="-122"/>
                <a:ea typeface="宋体" panose="02010600030101010101" pitchFamily="2" charset="-122"/>
              </a:rPr>
              <a:t>    done = [0 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range(n + 1)]</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hp</a:t>
            </a:r>
            <a:r>
              <a:rPr lang="en-US" altLang="zh-CN" sz="4000" dirty="0">
                <a:solidFill>
                  <a:schemeClr val="tx1"/>
                </a:solidFill>
                <a:latin typeface="宋体" panose="02010600030101010101" pitchFamily="2" charset="-122"/>
                <a:ea typeface="宋体" panose="02010600030101010101" pitchFamily="2" charset="-122"/>
              </a:rPr>
              <a:t> = []</a:t>
            </a:r>
          </a:p>
          <a:p>
            <a:pPr algn="l"/>
            <a:r>
              <a:rPr lang="en-US" altLang="zh-CN" sz="4000" dirty="0">
                <a:solidFill>
                  <a:schemeClr val="tx1"/>
                </a:solidFill>
                <a:latin typeface="宋体" panose="02010600030101010101" pitchFamily="2" charset="-122"/>
                <a:ea typeface="宋体" panose="02010600030101010101" pitchFamily="2" charset="-122"/>
              </a:rPr>
              <a:t>    dis[s] = 0</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heapq.heappush</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hp</a:t>
            </a:r>
            <a:r>
              <a:rPr lang="en-US" altLang="zh-CN" sz="4000" dirty="0">
                <a:solidFill>
                  <a:schemeClr val="tx1"/>
                </a:solidFill>
                <a:latin typeface="宋体" panose="02010600030101010101" pitchFamily="2" charset="-122"/>
                <a:ea typeface="宋体" panose="02010600030101010101" pitchFamily="2" charset="-122"/>
              </a:rPr>
              <a:t>, (0, s))</a:t>
            </a:r>
          </a:p>
          <a:p>
            <a:pPr algn="l"/>
            <a:r>
              <a:rPr lang="en-US" altLang="zh-CN" sz="4000" dirty="0">
                <a:solidFill>
                  <a:schemeClr val="tx1"/>
                </a:solidFill>
                <a:latin typeface="宋体" panose="02010600030101010101" pitchFamily="2" charset="-122"/>
                <a:ea typeface="宋体" panose="02010600030101010101" pitchFamily="2" charset="-122"/>
              </a:rPr>
              <a:t>    while </a:t>
            </a:r>
            <a:r>
              <a:rPr lang="en-US" altLang="zh-CN" sz="4000" dirty="0" err="1">
                <a:solidFill>
                  <a:schemeClr val="tx1"/>
                </a:solidFill>
                <a:latin typeface="宋体" panose="02010600030101010101" pitchFamily="2" charset="-122"/>
                <a:ea typeface="宋体" panose="02010600030101010101" pitchFamily="2" charset="-122"/>
              </a:rPr>
              <a:t>hp</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u = </a:t>
            </a:r>
            <a:r>
              <a:rPr lang="en-US" altLang="zh-CN" sz="4000" dirty="0" err="1">
                <a:solidFill>
                  <a:schemeClr val="tx1"/>
                </a:solidFill>
                <a:latin typeface="宋体" panose="02010600030101010101" pitchFamily="2" charset="-122"/>
                <a:ea typeface="宋体" panose="02010600030101010101" pitchFamily="2" charset="-122"/>
              </a:rPr>
              <a:t>heapq.heappop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hp</a:t>
            </a:r>
            <a:r>
              <a:rPr lang="en-US" altLang="zh-CN" sz="4000" dirty="0">
                <a:solidFill>
                  <a:schemeClr val="tx1"/>
                </a:solidFill>
                <a:latin typeface="宋体" panose="02010600030101010101" pitchFamily="2" charset="-122"/>
                <a:ea typeface="宋体" panose="02010600030101010101" pitchFamily="2" charset="-122"/>
              </a:rPr>
              <a:t>)[1]</a:t>
            </a:r>
          </a:p>
          <a:p>
            <a:pPr algn="l"/>
            <a:r>
              <a:rPr lang="en-US" altLang="zh-CN" sz="4000" dirty="0">
                <a:solidFill>
                  <a:schemeClr val="tx1"/>
                </a:solidFill>
                <a:latin typeface="宋体" panose="02010600030101010101" pitchFamily="2" charset="-122"/>
                <a:ea typeface="宋体" panose="02010600030101010101" pitchFamily="2" charset="-122"/>
              </a:rPr>
              <a:t>        if done[u]:	continue</a:t>
            </a:r>
          </a:p>
          <a:p>
            <a:pPr algn="l"/>
            <a:r>
              <a:rPr lang="en-US" altLang="zh-CN" sz="4000" dirty="0">
                <a:solidFill>
                  <a:schemeClr val="tx1"/>
                </a:solidFill>
                <a:latin typeface="宋体" panose="02010600030101010101" pitchFamily="2" charset="-122"/>
                <a:ea typeface="宋体" panose="02010600030101010101" pitchFamily="2" charset="-122"/>
              </a:rPr>
              <a:t>        done[u] = 1</a:t>
            </a:r>
          </a:p>
          <a:p>
            <a:pPr algn="l"/>
            <a:r>
              <a:rPr lang="en-US" altLang="zh-CN" sz="4000" dirty="0">
                <a:solidFill>
                  <a:schemeClr val="tx1"/>
                </a:solidFill>
                <a:latin typeface="宋体" panose="02010600030101010101" pitchFamily="2" charset="-122"/>
                <a:ea typeface="宋体" panose="02010600030101010101" pitchFamily="2" charset="-122"/>
              </a:rPr>
              <a:t>        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a:t>
            </a:r>
            <a:r>
              <a:rPr lang="en-US" altLang="zh-CN" sz="4000" dirty="0" err="1">
                <a:solidFill>
                  <a:schemeClr val="tx1"/>
                </a:solidFill>
                <a:latin typeface="宋体" panose="02010600030101010101" pitchFamily="2" charset="-122"/>
                <a:ea typeface="宋体" panose="02010600030101010101" pitchFamily="2" charset="-122"/>
              </a:rPr>
              <a:t>len</a:t>
            </a:r>
            <a:r>
              <a:rPr lang="en-US" altLang="zh-CN" sz="4000" dirty="0">
                <a:solidFill>
                  <a:schemeClr val="tx1"/>
                </a:solidFill>
                <a:latin typeface="宋体" panose="02010600030101010101" pitchFamily="2" charset="-122"/>
                <a:ea typeface="宋体" panose="02010600030101010101" pitchFamily="2" charset="-122"/>
              </a:rPr>
              <a:t>(G[u])):</a:t>
            </a:r>
          </a:p>
          <a:p>
            <a:pPr algn="l"/>
            <a:r>
              <a:rPr lang="en-US" altLang="zh-CN" sz="4000" dirty="0">
                <a:solidFill>
                  <a:srgbClr val="FF0000"/>
                </a:solidFill>
                <a:latin typeface="宋体" panose="02010600030101010101" pitchFamily="2" charset="-122"/>
                <a:ea typeface="宋体" panose="02010600030101010101" pitchFamily="2" charset="-122"/>
              </a:rPr>
              <a:t>            v, w = G[u][</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            #</a:t>
            </a:r>
            <a:r>
              <a:rPr lang="zh-CN" altLang="en-US" sz="4000" dirty="0">
                <a:solidFill>
                  <a:srgbClr val="FF0000"/>
                </a:solidFill>
                <a:latin typeface="宋体" panose="02010600030101010101" pitchFamily="2" charset="-122"/>
                <a:ea typeface="宋体" panose="02010600030101010101" pitchFamily="2" charset="-122"/>
              </a:rPr>
              <a:t>遍历</a:t>
            </a:r>
            <a:r>
              <a:rPr lang="en-US" altLang="zh-CN" sz="4000" dirty="0">
                <a:solidFill>
                  <a:srgbClr val="FF0000"/>
                </a:solidFill>
                <a:latin typeface="宋体" panose="02010600030101010101" pitchFamily="2" charset="-122"/>
                <a:ea typeface="宋体" panose="02010600030101010101" pitchFamily="2" charset="-122"/>
              </a:rPr>
              <a:t>u</a:t>
            </a:r>
            <a:r>
              <a:rPr lang="zh-CN" altLang="en-US" sz="4000" dirty="0">
                <a:solidFill>
                  <a:srgbClr val="FF0000"/>
                </a:solidFill>
                <a:latin typeface="宋体" panose="02010600030101010101" pitchFamily="2" charset="-122"/>
                <a:ea typeface="宋体" panose="02010600030101010101" pitchFamily="2" charset="-122"/>
              </a:rPr>
              <a:t>的邻居</a:t>
            </a:r>
            <a:r>
              <a:rPr lang="en-US" altLang="zh-CN" sz="4000" dirty="0">
                <a:solidFill>
                  <a:srgbClr val="FF0000"/>
                </a:solidFill>
                <a:latin typeface="宋体" panose="02010600030101010101" pitchFamily="2" charset="-122"/>
                <a:ea typeface="宋体" panose="02010600030101010101" pitchFamily="2" charset="-122"/>
              </a:rPr>
              <a:t>v</a:t>
            </a:r>
            <a:r>
              <a:rPr lang="zh-CN" altLang="en-US" sz="4000" dirty="0">
                <a:solidFill>
                  <a:srgbClr val="FF0000"/>
                </a:solidFill>
                <a:latin typeface="宋体" panose="02010600030101010101" pitchFamily="2" charset="-122"/>
                <a:ea typeface="宋体" panose="02010600030101010101" pitchFamily="2" charset="-122"/>
              </a:rPr>
              <a:t>，边长</a:t>
            </a:r>
            <a:r>
              <a:rPr lang="en-US" altLang="zh-CN" sz="4000" dirty="0">
                <a:solidFill>
                  <a:srgbClr val="FF0000"/>
                </a:solidFill>
                <a:latin typeface="宋体" panose="02010600030101010101" pitchFamily="2" charset="-122"/>
                <a:ea typeface="宋体" panose="02010600030101010101" pitchFamily="2" charset="-122"/>
              </a:rPr>
              <a:t>w</a:t>
            </a:r>
          </a:p>
          <a:p>
            <a:pPr algn="l"/>
            <a:r>
              <a:rPr lang="en-US" altLang="zh-CN" sz="4000" dirty="0">
                <a:solidFill>
                  <a:schemeClr val="tx1"/>
                </a:solidFill>
                <a:latin typeface="宋体" panose="02010600030101010101" pitchFamily="2" charset="-122"/>
                <a:ea typeface="宋体" panose="02010600030101010101" pitchFamily="2" charset="-122"/>
              </a:rPr>
              <a:t>            if done[v]: continue</a:t>
            </a:r>
          </a:p>
          <a:p>
            <a:pPr algn="l"/>
            <a:r>
              <a:rPr lang="en-US" altLang="zh-CN" sz="4000" dirty="0">
                <a:solidFill>
                  <a:schemeClr val="tx1"/>
                </a:solidFill>
                <a:latin typeface="宋体" panose="02010600030101010101" pitchFamily="2" charset="-122"/>
                <a:ea typeface="宋体" panose="02010600030101010101" pitchFamily="2" charset="-122"/>
              </a:rPr>
              <a:t>            if dis[v] &gt; dis[u] + w:</a:t>
            </a:r>
          </a:p>
          <a:p>
            <a:pPr algn="l"/>
            <a:r>
              <a:rPr lang="en-US" altLang="zh-CN" sz="4000" dirty="0">
                <a:solidFill>
                  <a:schemeClr val="tx1"/>
                </a:solidFill>
                <a:latin typeface="宋体" panose="02010600030101010101" pitchFamily="2" charset="-122"/>
                <a:ea typeface="宋体" panose="02010600030101010101" pitchFamily="2" charset="-122"/>
              </a:rPr>
              <a:t>                dis[v] = dis[u] + w</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heapq.heappush</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hp</a:t>
            </a:r>
            <a:r>
              <a:rPr lang="en-US" altLang="zh-CN" sz="4000" dirty="0">
                <a:solidFill>
                  <a:schemeClr val="tx1"/>
                </a:solidFill>
                <a:latin typeface="宋体" panose="02010600030101010101" pitchFamily="2" charset="-122"/>
                <a:ea typeface="宋体" panose="02010600030101010101" pitchFamily="2" charset="-122"/>
              </a:rPr>
              <a:t>, (dis[v], v))</a:t>
            </a:r>
          </a:p>
          <a:p>
            <a:pPr algn="l"/>
            <a:r>
              <a:rPr lang="en-US" altLang="zh-CN" sz="2800" dirty="0">
                <a:solidFill>
                  <a:schemeClr val="tx1"/>
                </a:solidFill>
                <a:latin typeface="宋体" panose="02010600030101010101" pitchFamily="2" charset="-122"/>
                <a:ea typeface="宋体" panose="02010600030101010101" pitchFamily="2" charset="-122"/>
              </a:rPr>
              <a:t>n, m = map(</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input().split())</a:t>
            </a:r>
          </a:p>
          <a:p>
            <a:pPr algn="l"/>
            <a:r>
              <a:rPr lang="en-US" altLang="zh-CN" sz="2800" dirty="0">
                <a:solidFill>
                  <a:schemeClr val="tx1"/>
                </a:solidFill>
                <a:latin typeface="宋体" panose="02010600030101010101" pitchFamily="2" charset="-122"/>
                <a:ea typeface="宋体" panose="02010600030101010101" pitchFamily="2" charset="-122"/>
              </a:rPr>
              <a:t>s = 1</a:t>
            </a:r>
          </a:p>
          <a:p>
            <a:pPr algn="l"/>
            <a:r>
              <a:rPr lang="en-US" altLang="zh-CN" sz="2800" dirty="0">
                <a:solidFill>
                  <a:schemeClr val="tx1"/>
                </a:solidFill>
                <a:latin typeface="宋体" panose="02010600030101010101" pitchFamily="2" charset="-122"/>
                <a:ea typeface="宋体" panose="02010600030101010101" pitchFamily="2" charset="-122"/>
              </a:rPr>
              <a:t>G = [[] for </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 in range(n+1)]          #</a:t>
            </a:r>
            <a:r>
              <a:rPr lang="zh-CN" altLang="en-US" sz="2800" dirty="0">
                <a:solidFill>
                  <a:schemeClr val="tx1"/>
                </a:solidFill>
                <a:latin typeface="宋体" panose="02010600030101010101" pitchFamily="2" charset="-122"/>
                <a:ea typeface="宋体" panose="02010600030101010101" pitchFamily="2" charset="-122"/>
              </a:rPr>
              <a:t>邻接表存图</a:t>
            </a:r>
          </a:p>
          <a:p>
            <a:pPr algn="l"/>
            <a:r>
              <a:rPr lang="en-US" altLang="zh-CN" sz="2800" dirty="0">
                <a:solidFill>
                  <a:schemeClr val="tx1"/>
                </a:solidFill>
                <a:latin typeface="宋体" panose="02010600030101010101" pitchFamily="2" charset="-122"/>
                <a:ea typeface="宋体" panose="02010600030101010101" pitchFamily="2" charset="-122"/>
              </a:rPr>
              <a:t>INF = 1&lt;&lt;64</a:t>
            </a:r>
          </a:p>
          <a:p>
            <a:pPr algn="l"/>
            <a:r>
              <a:rPr lang="en-US" altLang="zh-CN" sz="2800" dirty="0">
                <a:solidFill>
                  <a:schemeClr val="tx1"/>
                </a:solidFill>
                <a:latin typeface="宋体" panose="02010600030101010101" pitchFamily="2" charset="-122"/>
                <a:ea typeface="宋体" panose="02010600030101010101" pitchFamily="2" charset="-122"/>
              </a:rPr>
              <a:t>dis=[INF]*(n+1)</a:t>
            </a:r>
          </a:p>
          <a:p>
            <a:pPr algn="l"/>
            <a:r>
              <a:rPr lang="en-US" altLang="zh-CN" sz="2800" dirty="0">
                <a:solidFill>
                  <a:schemeClr val="tx1"/>
                </a:solidFill>
                <a:latin typeface="宋体" panose="02010600030101010101" pitchFamily="2" charset="-122"/>
                <a:ea typeface="宋体" panose="02010600030101010101" pitchFamily="2" charset="-122"/>
              </a:rPr>
              <a:t>for </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 in range(m):</a:t>
            </a:r>
          </a:p>
          <a:p>
            <a:pPr algn="l"/>
            <a:r>
              <a:rPr lang="en-US" altLang="zh-CN" sz="2800" dirty="0">
                <a:solidFill>
                  <a:schemeClr val="tx1"/>
                </a:solidFill>
                <a:latin typeface="宋体" panose="02010600030101010101" pitchFamily="2" charset="-122"/>
                <a:ea typeface="宋体" panose="02010600030101010101" pitchFamily="2" charset="-122"/>
              </a:rPr>
              <a:t>    u, v, w = map(</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 input().split())</a:t>
            </a:r>
          </a:p>
          <a:p>
            <a:pPr algn="l"/>
            <a:r>
              <a:rPr lang="en-US" altLang="zh-CN" sz="2800" dirty="0">
                <a:solidFill>
                  <a:schemeClr val="tx1"/>
                </a:solidFill>
                <a:latin typeface="宋体" panose="02010600030101010101" pitchFamily="2" charset="-122"/>
                <a:ea typeface="宋体" panose="02010600030101010101" pitchFamily="2" charset="-122"/>
              </a:rPr>
              <a:t>    G[u].append((</a:t>
            </a:r>
            <a:r>
              <a:rPr lang="en-US" altLang="zh-CN" sz="2800" dirty="0" err="1">
                <a:solidFill>
                  <a:schemeClr val="tx1"/>
                </a:solidFill>
                <a:latin typeface="宋体" panose="02010600030101010101" pitchFamily="2" charset="-122"/>
                <a:ea typeface="宋体" panose="02010600030101010101" pitchFamily="2" charset="-122"/>
              </a:rPr>
              <a:t>v,w</a:t>
            </a:r>
            <a:r>
              <a:rPr lang="en-US" altLang="zh-CN" sz="2800" dirty="0">
                <a:solidFill>
                  <a:schemeClr val="tx1"/>
                </a:solidFill>
                <a:latin typeface="宋体" panose="02010600030101010101" pitchFamily="2" charset="-122"/>
                <a:ea typeface="宋体" panose="02010600030101010101" pitchFamily="2" charset="-122"/>
              </a:rPr>
              <a:t>))                #</a:t>
            </a:r>
            <a:r>
              <a:rPr lang="zh-CN" altLang="en-US" sz="2800" dirty="0">
                <a:solidFill>
                  <a:schemeClr val="tx1"/>
                </a:solidFill>
                <a:latin typeface="宋体" panose="02010600030101010101" pitchFamily="2" charset="-122"/>
                <a:ea typeface="宋体" panose="02010600030101010101" pitchFamily="2" charset="-122"/>
              </a:rPr>
              <a:t>存图，</a:t>
            </a:r>
            <a:r>
              <a:rPr lang="en-US" altLang="zh-CN" sz="2800" dirty="0">
                <a:solidFill>
                  <a:schemeClr val="tx1"/>
                </a:solidFill>
                <a:latin typeface="宋体" panose="02010600030101010101" pitchFamily="2" charset="-122"/>
                <a:ea typeface="宋体" panose="02010600030101010101" pitchFamily="2" charset="-122"/>
              </a:rPr>
              <a:t>u</a:t>
            </a:r>
            <a:r>
              <a:rPr lang="zh-CN" altLang="en-US" sz="2800" dirty="0">
                <a:solidFill>
                  <a:schemeClr val="tx1"/>
                </a:solidFill>
                <a:latin typeface="宋体" panose="02010600030101010101" pitchFamily="2" charset="-122"/>
                <a:ea typeface="宋体" panose="02010600030101010101" pitchFamily="2" charset="-122"/>
              </a:rPr>
              <a:t>的一个邻居是</a:t>
            </a:r>
            <a:r>
              <a:rPr lang="en-US" altLang="zh-CN" sz="2800" dirty="0">
                <a:solidFill>
                  <a:schemeClr val="tx1"/>
                </a:solidFill>
                <a:latin typeface="宋体" panose="02010600030101010101" pitchFamily="2" charset="-122"/>
                <a:ea typeface="宋体" panose="02010600030101010101" pitchFamily="2" charset="-122"/>
              </a:rPr>
              <a:t>v</a:t>
            </a:r>
            <a:r>
              <a:rPr lang="zh-CN" altLang="en-US" sz="2800" dirty="0">
                <a:solidFill>
                  <a:schemeClr val="tx1"/>
                </a:solidFill>
                <a:latin typeface="宋体" panose="02010600030101010101" pitchFamily="2" charset="-122"/>
                <a:ea typeface="宋体" panose="02010600030101010101" pitchFamily="2" charset="-122"/>
              </a:rPr>
              <a:t>，边长</a:t>
            </a:r>
            <a:r>
              <a:rPr lang="en-US" altLang="zh-CN" sz="2800" dirty="0">
                <a:solidFill>
                  <a:schemeClr val="tx1"/>
                </a:solidFill>
                <a:latin typeface="宋体" panose="02010600030101010101" pitchFamily="2" charset="-122"/>
                <a:ea typeface="宋体" panose="02010600030101010101" pitchFamily="2" charset="-122"/>
              </a:rPr>
              <a:t>w</a:t>
            </a:r>
          </a:p>
          <a:p>
            <a:pPr algn="l"/>
            <a:r>
              <a:rPr lang="en-US" altLang="zh-CN" sz="2800" dirty="0" err="1">
                <a:solidFill>
                  <a:schemeClr val="tx1"/>
                </a:solidFill>
                <a:latin typeface="宋体" panose="02010600030101010101" pitchFamily="2" charset="-122"/>
                <a:ea typeface="宋体" panose="02010600030101010101" pitchFamily="2" charset="-122"/>
              </a:rPr>
              <a:t>dij</a:t>
            </a:r>
            <a:r>
              <a:rPr lang="en-US" altLang="zh-CN" sz="2800" dirty="0">
                <a:solidFill>
                  <a:schemeClr val="tx1"/>
                </a:solidFill>
                <a:latin typeface="宋体" panose="02010600030101010101" pitchFamily="2" charset="-122"/>
                <a:ea typeface="宋体" panose="02010600030101010101" pitchFamily="2" charset="-122"/>
              </a:rPr>
              <a:t>(s)</a:t>
            </a:r>
          </a:p>
          <a:p>
            <a:pPr algn="l"/>
            <a:r>
              <a:rPr lang="en-US" altLang="zh-CN" sz="2800" dirty="0">
                <a:solidFill>
                  <a:schemeClr val="tx1"/>
                </a:solidFill>
                <a:latin typeface="宋体" panose="02010600030101010101" pitchFamily="2" charset="-122"/>
                <a:ea typeface="宋体" panose="02010600030101010101" pitchFamily="2" charset="-122"/>
              </a:rPr>
              <a:t>for </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 in range(1, n + 1):</a:t>
            </a:r>
          </a:p>
          <a:p>
            <a:pPr algn="l"/>
            <a:r>
              <a:rPr lang="en-US" altLang="zh-CN" sz="2800" dirty="0">
                <a:solidFill>
                  <a:schemeClr val="tx1"/>
                </a:solidFill>
                <a:latin typeface="宋体" panose="02010600030101010101" pitchFamily="2" charset="-122"/>
                <a:ea typeface="宋体" panose="02010600030101010101" pitchFamily="2" charset="-122"/>
              </a:rPr>
              <a:t>    if dis[</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]&gt;=INF: print("-1",end=' ')</a:t>
            </a:r>
          </a:p>
          <a:p>
            <a:pPr algn="l"/>
            <a:r>
              <a:rPr lang="en-US" altLang="zh-CN" sz="2800" dirty="0">
                <a:solidFill>
                  <a:schemeClr val="tx1"/>
                </a:solidFill>
                <a:latin typeface="宋体" panose="02010600030101010101" pitchFamily="2" charset="-122"/>
                <a:ea typeface="宋体" panose="02010600030101010101" pitchFamily="2" charset="-122"/>
              </a:rPr>
              <a:t>    else: print(dis[</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 end=' ')</a:t>
            </a:r>
          </a:p>
        </p:txBody>
      </p:sp>
      <p:sp>
        <p:nvSpPr>
          <p:cNvPr id="2" name="矩形标注 1"/>
          <p:cNvSpPr/>
          <p:nvPr/>
        </p:nvSpPr>
        <p:spPr>
          <a:xfrm>
            <a:off x="841827" y="6473371"/>
            <a:ext cx="5820229" cy="2235200"/>
          </a:xfrm>
          <a:prstGeom prst="wedgeRectCallout">
            <a:avLst>
              <a:gd name="adj1" fmla="val 111439"/>
              <a:gd name="adj2" fmla="val -21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zh-CN" altLang="en-US" sz="4000" dirty="0" smtClean="0">
                <a:solidFill>
                  <a:srgbClr val="FFFF00"/>
                </a:solidFill>
              </a:rPr>
              <a:t>邻接表：</a:t>
            </a:r>
            <a:endParaRPr lang="en-US" altLang="zh-CN" sz="4000" dirty="0" smtClean="0">
              <a:solidFill>
                <a:srgbClr val="FFFF00"/>
              </a:solidFill>
            </a:endParaRPr>
          </a:p>
          <a:p>
            <a:pPr algn="l">
              <a:lnSpc>
                <a:spcPct val="150000"/>
              </a:lnSpc>
            </a:pPr>
            <a:r>
              <a:rPr lang="zh-CN" altLang="en-US" sz="4000" dirty="0" smtClean="0">
                <a:solidFill>
                  <a:srgbClr val="FFFF00"/>
                </a:solidFill>
              </a:rPr>
              <a:t>遍历</a:t>
            </a:r>
            <a:r>
              <a:rPr lang="en-US" altLang="zh-CN" sz="4000" dirty="0">
                <a:solidFill>
                  <a:srgbClr val="FFFF00"/>
                </a:solidFill>
              </a:rPr>
              <a:t>u</a:t>
            </a:r>
            <a:r>
              <a:rPr lang="zh-CN" altLang="en-US" sz="4000" dirty="0">
                <a:solidFill>
                  <a:srgbClr val="FFFF00"/>
                </a:solidFill>
              </a:rPr>
              <a:t>的邻居</a:t>
            </a:r>
            <a:r>
              <a:rPr lang="en-US" altLang="zh-CN" sz="4000" dirty="0">
                <a:solidFill>
                  <a:srgbClr val="FFFF00"/>
                </a:solidFill>
              </a:rPr>
              <a:t>v</a:t>
            </a:r>
            <a:r>
              <a:rPr lang="zh-CN" altLang="en-US" sz="4000" dirty="0">
                <a:solidFill>
                  <a:srgbClr val="FFFF00"/>
                </a:solidFill>
              </a:rPr>
              <a:t>和边长</a:t>
            </a:r>
            <a:r>
              <a:rPr lang="en-US" altLang="zh-CN" sz="4000" dirty="0">
                <a:solidFill>
                  <a:srgbClr val="FFFF00"/>
                </a:solidFill>
              </a:rPr>
              <a:t>w</a:t>
            </a:r>
            <a:r>
              <a:rPr lang="zh-CN" altLang="en-US" sz="4000" dirty="0">
                <a:solidFill>
                  <a:srgbClr val="FFFF00"/>
                </a:solidFill>
              </a:rPr>
              <a:t>。</a:t>
            </a:r>
          </a:p>
        </p:txBody>
      </p:sp>
    </p:spTree>
    <p:custDataLst>
      <p:tags r:id="rId1"/>
    </p:custDataLst>
    <p:extLst>
      <p:ext uri="{BB962C8B-B14F-4D97-AF65-F5344CB8AC3E}">
        <p14:creationId xmlns:p14="http://schemas.microsoft.com/office/powerpoint/2010/main" val="2946040155"/>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8083752" y="-1952170"/>
            <a:ext cx="14253027" cy="17605829"/>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7501334" y="548309"/>
            <a:ext cx="17743332" cy="13819168"/>
          </a:xfrm>
          <a:prstGeom prst="rect">
            <a:avLst/>
          </a:prstGeom>
          <a:noFill/>
          <a:ln>
            <a:noFill/>
          </a:ln>
        </p:spPr>
        <p:txBody>
          <a:bodyPr wrap="square" rtlCol="0">
            <a:spAutoFit/>
          </a:bodyPr>
          <a:lstStyle/>
          <a:p>
            <a:pPr algn="l"/>
            <a:r>
              <a:rPr lang="en-US" altLang="zh-CN" sz="4000" dirty="0">
                <a:solidFill>
                  <a:srgbClr val="FF0000"/>
                </a:solidFill>
                <a:latin typeface="宋体" panose="02010600030101010101" pitchFamily="2" charset="-122"/>
                <a:ea typeface="宋体" panose="02010600030101010101" pitchFamily="2" charset="-122"/>
              </a:rPr>
              <a:t>import </a:t>
            </a:r>
            <a:r>
              <a:rPr lang="en-US" altLang="zh-CN" sz="4000" dirty="0" err="1" smtClean="0">
                <a:solidFill>
                  <a:srgbClr val="FF0000"/>
                </a:solidFill>
                <a:latin typeface="宋体" panose="02010600030101010101" pitchFamily="2" charset="-122"/>
                <a:ea typeface="宋体" panose="02010600030101010101" pitchFamily="2" charset="-122"/>
              </a:rPr>
              <a:t>heapq</a:t>
            </a:r>
            <a:endParaRPr lang="en-US" altLang="zh-CN" sz="4000" dirty="0">
              <a:solidFill>
                <a:srgbClr val="FF0000"/>
              </a:solidFill>
              <a:latin typeface="宋体" panose="02010600030101010101" pitchFamily="2" charset="-122"/>
              <a:ea typeface="宋体" panose="02010600030101010101" pitchFamily="2" charset="-122"/>
            </a:endParaRPr>
          </a:p>
          <a:p>
            <a:pPr algn="l"/>
            <a:r>
              <a:rPr lang="en-US" altLang="zh-CN" sz="4000" dirty="0" err="1">
                <a:solidFill>
                  <a:schemeClr val="tx1"/>
                </a:solidFill>
                <a:latin typeface="宋体" panose="02010600030101010101" pitchFamily="2" charset="-122"/>
                <a:ea typeface="宋体" panose="02010600030101010101" pitchFamily="2" charset="-122"/>
              </a:rPr>
              <a:t>def</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dij</a:t>
            </a:r>
            <a:r>
              <a:rPr lang="en-US" altLang="zh-CN" sz="4000" dirty="0">
                <a:solidFill>
                  <a:schemeClr val="tx1"/>
                </a:solidFill>
                <a:latin typeface="宋体" panose="02010600030101010101" pitchFamily="2" charset="-122"/>
                <a:ea typeface="宋体" panose="02010600030101010101" pitchFamily="2" charset="-122"/>
              </a:rPr>
              <a:t>(s):</a:t>
            </a:r>
          </a:p>
          <a:p>
            <a:pPr algn="l"/>
            <a:r>
              <a:rPr lang="en-US" altLang="zh-CN" sz="4000" dirty="0">
                <a:solidFill>
                  <a:schemeClr val="tx1"/>
                </a:solidFill>
                <a:latin typeface="宋体" panose="02010600030101010101" pitchFamily="2" charset="-122"/>
                <a:ea typeface="宋体" panose="02010600030101010101" pitchFamily="2" charset="-122"/>
              </a:rPr>
              <a:t>    done = [0 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range(n + 1)]</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hp</a:t>
            </a:r>
            <a:r>
              <a:rPr lang="en-US" altLang="zh-CN" sz="4000" dirty="0">
                <a:solidFill>
                  <a:schemeClr val="tx1"/>
                </a:solidFill>
                <a:latin typeface="宋体" panose="02010600030101010101" pitchFamily="2" charset="-122"/>
                <a:ea typeface="宋体" panose="02010600030101010101" pitchFamily="2" charset="-122"/>
              </a:rPr>
              <a:t> = []</a:t>
            </a:r>
          </a:p>
          <a:p>
            <a:pPr algn="l"/>
            <a:r>
              <a:rPr lang="en-US" altLang="zh-CN" sz="4000" dirty="0">
                <a:solidFill>
                  <a:schemeClr val="tx1"/>
                </a:solidFill>
                <a:latin typeface="宋体" panose="02010600030101010101" pitchFamily="2" charset="-122"/>
                <a:ea typeface="宋体" panose="02010600030101010101" pitchFamily="2" charset="-122"/>
              </a:rPr>
              <a:t>    dis[s] = 0</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rgbClr val="FF0000"/>
                </a:solidFill>
                <a:latin typeface="宋体" panose="02010600030101010101" pitchFamily="2" charset="-122"/>
                <a:ea typeface="宋体" panose="02010600030101010101" pitchFamily="2" charset="-122"/>
              </a:rPr>
              <a:t>heapq.heappush</a:t>
            </a:r>
            <a:r>
              <a:rPr lang="en-US" altLang="zh-CN" sz="4000" dirty="0">
                <a:solidFill>
                  <a:srgbClr val="FF0000"/>
                </a:solidFill>
                <a:latin typeface="宋体" panose="02010600030101010101" pitchFamily="2" charset="-122"/>
                <a:ea typeface="宋体" panose="02010600030101010101" pitchFamily="2" charset="-122"/>
              </a:rPr>
              <a:t>(</a:t>
            </a:r>
            <a:r>
              <a:rPr lang="en-US" altLang="zh-CN" sz="4000" dirty="0" err="1">
                <a:solidFill>
                  <a:srgbClr val="FF0000"/>
                </a:solidFill>
                <a:latin typeface="宋体" panose="02010600030101010101" pitchFamily="2" charset="-122"/>
                <a:ea typeface="宋体" panose="02010600030101010101" pitchFamily="2" charset="-122"/>
              </a:rPr>
              <a:t>hp</a:t>
            </a:r>
            <a:r>
              <a:rPr lang="en-US" altLang="zh-CN" sz="4000" dirty="0">
                <a:solidFill>
                  <a:srgbClr val="FF0000"/>
                </a:solidFill>
                <a:latin typeface="宋体" panose="02010600030101010101" pitchFamily="2" charset="-122"/>
                <a:ea typeface="宋体" panose="02010600030101010101" pitchFamily="2" charset="-122"/>
              </a:rPr>
              <a:t>, (0, s))</a:t>
            </a:r>
          </a:p>
          <a:p>
            <a:pPr algn="l"/>
            <a:r>
              <a:rPr lang="en-US" altLang="zh-CN" sz="4000" dirty="0">
                <a:solidFill>
                  <a:srgbClr val="FF0000"/>
                </a:solidFill>
                <a:latin typeface="宋体" panose="02010600030101010101" pitchFamily="2" charset="-122"/>
                <a:ea typeface="宋体" panose="02010600030101010101" pitchFamily="2" charset="-122"/>
              </a:rPr>
              <a:t>    while </a:t>
            </a:r>
            <a:r>
              <a:rPr lang="en-US" altLang="zh-CN" sz="4000" dirty="0" err="1">
                <a:solidFill>
                  <a:srgbClr val="FF0000"/>
                </a:solidFill>
                <a:latin typeface="宋体" panose="02010600030101010101" pitchFamily="2" charset="-122"/>
                <a:ea typeface="宋体" panose="02010600030101010101" pitchFamily="2" charset="-122"/>
              </a:rPr>
              <a:t>hp</a:t>
            </a:r>
            <a:r>
              <a:rPr lang="en-US" altLang="zh-CN" sz="4000" dirty="0">
                <a:solidFill>
                  <a:srgbClr val="FF0000"/>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rPr>
              <a:t>u = </a:t>
            </a:r>
            <a:r>
              <a:rPr lang="en-US" altLang="zh-CN" sz="4000" dirty="0" err="1">
                <a:solidFill>
                  <a:srgbClr val="FF0000"/>
                </a:solidFill>
                <a:latin typeface="宋体" panose="02010600030101010101" pitchFamily="2" charset="-122"/>
                <a:ea typeface="宋体" panose="02010600030101010101" pitchFamily="2" charset="-122"/>
              </a:rPr>
              <a:t>heapq.heappop</a:t>
            </a:r>
            <a:r>
              <a:rPr lang="en-US" altLang="zh-CN" sz="4000" dirty="0">
                <a:solidFill>
                  <a:srgbClr val="FF0000"/>
                </a:solidFill>
                <a:latin typeface="宋体" panose="02010600030101010101" pitchFamily="2" charset="-122"/>
                <a:ea typeface="宋体" panose="02010600030101010101" pitchFamily="2" charset="-122"/>
              </a:rPr>
              <a:t>(</a:t>
            </a:r>
            <a:r>
              <a:rPr lang="en-US" altLang="zh-CN" sz="4000" dirty="0" err="1">
                <a:solidFill>
                  <a:srgbClr val="FF0000"/>
                </a:solidFill>
                <a:latin typeface="宋体" panose="02010600030101010101" pitchFamily="2" charset="-122"/>
                <a:ea typeface="宋体" panose="02010600030101010101" pitchFamily="2" charset="-122"/>
              </a:rPr>
              <a:t>hp</a:t>
            </a:r>
            <a:r>
              <a:rPr lang="en-US" altLang="zh-CN" sz="4000" dirty="0">
                <a:solidFill>
                  <a:srgbClr val="FF0000"/>
                </a:solidFill>
                <a:latin typeface="宋体" panose="02010600030101010101" pitchFamily="2" charset="-122"/>
                <a:ea typeface="宋体" panose="02010600030101010101" pitchFamily="2" charset="-122"/>
              </a:rPr>
              <a:t>)[1]</a:t>
            </a:r>
          </a:p>
          <a:p>
            <a:pPr algn="l"/>
            <a:r>
              <a:rPr lang="en-US" altLang="zh-CN" sz="4000" dirty="0">
                <a:solidFill>
                  <a:schemeClr val="tx1"/>
                </a:solidFill>
                <a:latin typeface="宋体" panose="02010600030101010101" pitchFamily="2" charset="-122"/>
                <a:ea typeface="宋体" panose="02010600030101010101" pitchFamily="2" charset="-122"/>
              </a:rPr>
              <a:t>        if done[u]:	continue</a:t>
            </a:r>
          </a:p>
          <a:p>
            <a:pPr algn="l"/>
            <a:r>
              <a:rPr lang="en-US" altLang="zh-CN" sz="4000" dirty="0">
                <a:solidFill>
                  <a:schemeClr val="tx1"/>
                </a:solidFill>
                <a:latin typeface="宋体" panose="02010600030101010101" pitchFamily="2" charset="-122"/>
                <a:ea typeface="宋体" panose="02010600030101010101" pitchFamily="2" charset="-122"/>
              </a:rPr>
              <a:t>        done[u] = 1</a:t>
            </a:r>
          </a:p>
          <a:p>
            <a:pPr algn="l"/>
            <a:r>
              <a:rPr lang="en-US" altLang="zh-CN" sz="4000" dirty="0">
                <a:solidFill>
                  <a:schemeClr val="tx1"/>
                </a:solidFill>
                <a:latin typeface="宋体" panose="02010600030101010101" pitchFamily="2" charset="-122"/>
                <a:ea typeface="宋体" panose="02010600030101010101" pitchFamily="2" charset="-122"/>
              </a:rPr>
              <a:t>        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a:t>
            </a:r>
            <a:r>
              <a:rPr lang="en-US" altLang="zh-CN" sz="4000" dirty="0" err="1">
                <a:solidFill>
                  <a:schemeClr val="tx1"/>
                </a:solidFill>
                <a:latin typeface="宋体" panose="02010600030101010101" pitchFamily="2" charset="-122"/>
                <a:ea typeface="宋体" panose="02010600030101010101" pitchFamily="2" charset="-122"/>
              </a:rPr>
              <a:t>len</a:t>
            </a:r>
            <a:r>
              <a:rPr lang="en-US" altLang="zh-CN" sz="4000" dirty="0">
                <a:solidFill>
                  <a:schemeClr val="tx1"/>
                </a:solidFill>
                <a:latin typeface="宋体" panose="02010600030101010101" pitchFamily="2" charset="-122"/>
                <a:ea typeface="宋体" panose="02010600030101010101" pitchFamily="2" charset="-122"/>
              </a:rPr>
              <a:t>(G[u])):</a:t>
            </a:r>
          </a:p>
          <a:p>
            <a:pPr algn="l"/>
            <a:r>
              <a:rPr lang="en-US" altLang="zh-CN" sz="4000" dirty="0">
                <a:solidFill>
                  <a:schemeClr val="tx1"/>
                </a:solidFill>
                <a:latin typeface="宋体" panose="02010600030101010101" pitchFamily="2" charset="-122"/>
                <a:ea typeface="宋体" panose="02010600030101010101" pitchFamily="2" charset="-122"/>
              </a:rPr>
              <a:t>            v, w = G[u][</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a:t>
            </a:r>
            <a:r>
              <a:rPr lang="zh-CN" altLang="en-US" sz="4000" dirty="0">
                <a:solidFill>
                  <a:schemeClr val="tx1"/>
                </a:solidFill>
                <a:latin typeface="宋体" panose="02010600030101010101" pitchFamily="2" charset="-122"/>
                <a:ea typeface="宋体" panose="02010600030101010101" pitchFamily="2" charset="-122"/>
              </a:rPr>
              <a:t>遍历</a:t>
            </a:r>
            <a:r>
              <a:rPr lang="en-US" altLang="zh-CN" sz="4000" dirty="0">
                <a:solidFill>
                  <a:schemeClr val="tx1"/>
                </a:solidFill>
                <a:latin typeface="宋体" panose="02010600030101010101" pitchFamily="2" charset="-122"/>
                <a:ea typeface="宋体" panose="02010600030101010101" pitchFamily="2" charset="-122"/>
              </a:rPr>
              <a:t>u</a:t>
            </a:r>
            <a:r>
              <a:rPr lang="zh-CN" altLang="en-US" sz="4000" dirty="0">
                <a:solidFill>
                  <a:schemeClr val="tx1"/>
                </a:solidFill>
                <a:latin typeface="宋体" panose="02010600030101010101" pitchFamily="2" charset="-122"/>
                <a:ea typeface="宋体" panose="02010600030101010101" pitchFamily="2" charset="-122"/>
              </a:rPr>
              <a:t>的邻居</a:t>
            </a:r>
            <a:r>
              <a:rPr lang="en-US" altLang="zh-CN" sz="4000" dirty="0">
                <a:solidFill>
                  <a:schemeClr val="tx1"/>
                </a:solidFill>
                <a:latin typeface="宋体" panose="02010600030101010101" pitchFamily="2" charset="-122"/>
                <a:ea typeface="宋体" panose="02010600030101010101" pitchFamily="2" charset="-122"/>
              </a:rPr>
              <a:t>v</a:t>
            </a:r>
            <a:r>
              <a:rPr lang="zh-CN" altLang="en-US" sz="4000" dirty="0">
                <a:solidFill>
                  <a:schemeClr val="tx1"/>
                </a:solidFill>
                <a:latin typeface="宋体" panose="02010600030101010101" pitchFamily="2" charset="-122"/>
                <a:ea typeface="宋体" panose="02010600030101010101" pitchFamily="2" charset="-122"/>
              </a:rPr>
              <a:t>，边长</a:t>
            </a:r>
            <a:r>
              <a:rPr lang="en-US" altLang="zh-CN" sz="4000" dirty="0">
                <a:solidFill>
                  <a:schemeClr val="tx1"/>
                </a:solidFill>
                <a:latin typeface="宋体" panose="02010600030101010101" pitchFamily="2" charset="-122"/>
                <a:ea typeface="宋体" panose="02010600030101010101" pitchFamily="2" charset="-122"/>
              </a:rPr>
              <a:t>w</a:t>
            </a:r>
          </a:p>
          <a:p>
            <a:pPr algn="l"/>
            <a:r>
              <a:rPr lang="en-US" altLang="zh-CN" sz="4000" dirty="0">
                <a:solidFill>
                  <a:schemeClr val="tx1"/>
                </a:solidFill>
                <a:latin typeface="宋体" panose="02010600030101010101" pitchFamily="2" charset="-122"/>
                <a:ea typeface="宋体" panose="02010600030101010101" pitchFamily="2" charset="-122"/>
              </a:rPr>
              <a:t>            if done[v]: continue</a:t>
            </a:r>
          </a:p>
          <a:p>
            <a:pPr algn="l"/>
            <a:r>
              <a:rPr lang="en-US" altLang="zh-CN" sz="4000" dirty="0">
                <a:solidFill>
                  <a:schemeClr val="tx1"/>
                </a:solidFill>
                <a:latin typeface="宋体" panose="02010600030101010101" pitchFamily="2" charset="-122"/>
                <a:ea typeface="宋体" panose="02010600030101010101" pitchFamily="2" charset="-122"/>
              </a:rPr>
              <a:t>            if dis[v] &gt; dis[u] + w:</a:t>
            </a:r>
          </a:p>
          <a:p>
            <a:pPr algn="l"/>
            <a:r>
              <a:rPr lang="en-US" altLang="zh-CN" sz="4000" dirty="0">
                <a:solidFill>
                  <a:schemeClr val="tx1"/>
                </a:solidFill>
                <a:latin typeface="宋体" panose="02010600030101010101" pitchFamily="2" charset="-122"/>
                <a:ea typeface="宋体" panose="02010600030101010101" pitchFamily="2" charset="-122"/>
              </a:rPr>
              <a:t>                dis[v] = dis[u] + w</a:t>
            </a:r>
          </a:p>
          <a:p>
            <a:pPr algn="l"/>
            <a:r>
              <a:rPr lang="en-US" altLang="zh-CN" sz="4000" dirty="0">
                <a:solidFill>
                  <a:srgbClr val="FF0000"/>
                </a:solidFill>
                <a:latin typeface="宋体" panose="02010600030101010101" pitchFamily="2" charset="-122"/>
                <a:ea typeface="宋体" panose="02010600030101010101" pitchFamily="2" charset="-122"/>
              </a:rPr>
              <a:t>                </a:t>
            </a:r>
            <a:r>
              <a:rPr lang="en-US" altLang="zh-CN" sz="4000" dirty="0" err="1">
                <a:solidFill>
                  <a:srgbClr val="FF0000"/>
                </a:solidFill>
                <a:latin typeface="宋体" panose="02010600030101010101" pitchFamily="2" charset="-122"/>
                <a:ea typeface="宋体" panose="02010600030101010101" pitchFamily="2" charset="-122"/>
              </a:rPr>
              <a:t>heapq.heappush</a:t>
            </a:r>
            <a:r>
              <a:rPr lang="en-US" altLang="zh-CN" sz="4000" dirty="0">
                <a:solidFill>
                  <a:srgbClr val="FF0000"/>
                </a:solidFill>
                <a:latin typeface="宋体" panose="02010600030101010101" pitchFamily="2" charset="-122"/>
                <a:ea typeface="宋体" panose="02010600030101010101" pitchFamily="2" charset="-122"/>
              </a:rPr>
              <a:t>(</a:t>
            </a:r>
            <a:r>
              <a:rPr lang="en-US" altLang="zh-CN" sz="4000" dirty="0" err="1">
                <a:solidFill>
                  <a:srgbClr val="FF0000"/>
                </a:solidFill>
                <a:latin typeface="宋体" panose="02010600030101010101" pitchFamily="2" charset="-122"/>
                <a:ea typeface="宋体" panose="02010600030101010101" pitchFamily="2" charset="-122"/>
              </a:rPr>
              <a:t>hp</a:t>
            </a:r>
            <a:r>
              <a:rPr lang="en-US" altLang="zh-CN" sz="4000" dirty="0">
                <a:solidFill>
                  <a:srgbClr val="FF0000"/>
                </a:solidFill>
                <a:latin typeface="宋体" panose="02010600030101010101" pitchFamily="2" charset="-122"/>
                <a:ea typeface="宋体" panose="02010600030101010101" pitchFamily="2" charset="-122"/>
              </a:rPr>
              <a:t>, (dis[v], v))</a:t>
            </a:r>
          </a:p>
          <a:p>
            <a:pPr algn="l"/>
            <a:r>
              <a:rPr lang="en-US" altLang="zh-CN" sz="2000" dirty="0">
                <a:solidFill>
                  <a:schemeClr val="tx1"/>
                </a:solidFill>
                <a:latin typeface="宋体" panose="02010600030101010101" pitchFamily="2" charset="-122"/>
                <a:ea typeface="宋体" panose="02010600030101010101" pitchFamily="2" charset="-122"/>
              </a:rPr>
              <a:t>n, m = map(</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input().split())</a:t>
            </a:r>
          </a:p>
          <a:p>
            <a:pPr algn="l"/>
            <a:r>
              <a:rPr lang="en-US" altLang="zh-CN" sz="2000" dirty="0">
                <a:solidFill>
                  <a:schemeClr val="tx1"/>
                </a:solidFill>
                <a:latin typeface="宋体" panose="02010600030101010101" pitchFamily="2" charset="-122"/>
                <a:ea typeface="宋体" panose="02010600030101010101" pitchFamily="2" charset="-122"/>
              </a:rPr>
              <a:t>s = 1</a:t>
            </a:r>
          </a:p>
          <a:p>
            <a:pPr algn="l"/>
            <a:r>
              <a:rPr lang="en-US" altLang="zh-CN" sz="2000" dirty="0">
                <a:solidFill>
                  <a:schemeClr val="tx1"/>
                </a:solidFill>
                <a:latin typeface="宋体" panose="02010600030101010101" pitchFamily="2" charset="-122"/>
                <a:ea typeface="宋体" panose="02010600030101010101" pitchFamily="2" charset="-122"/>
              </a:rPr>
              <a:t>G = [[] for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in range(n+1)]          #</a:t>
            </a:r>
            <a:r>
              <a:rPr lang="zh-CN" altLang="en-US" sz="2000" dirty="0">
                <a:solidFill>
                  <a:schemeClr val="tx1"/>
                </a:solidFill>
                <a:latin typeface="宋体" panose="02010600030101010101" pitchFamily="2" charset="-122"/>
                <a:ea typeface="宋体" panose="02010600030101010101" pitchFamily="2" charset="-122"/>
              </a:rPr>
              <a:t>邻接表存图</a:t>
            </a:r>
          </a:p>
          <a:p>
            <a:pPr algn="l"/>
            <a:r>
              <a:rPr lang="en-US" altLang="zh-CN" sz="2000" dirty="0">
                <a:solidFill>
                  <a:schemeClr val="tx1"/>
                </a:solidFill>
                <a:latin typeface="宋体" panose="02010600030101010101" pitchFamily="2" charset="-122"/>
                <a:ea typeface="宋体" panose="02010600030101010101" pitchFamily="2" charset="-122"/>
              </a:rPr>
              <a:t>INF = 1&lt;&lt;64</a:t>
            </a:r>
          </a:p>
          <a:p>
            <a:pPr algn="l"/>
            <a:r>
              <a:rPr lang="en-US" altLang="zh-CN" sz="2000" dirty="0">
                <a:solidFill>
                  <a:schemeClr val="tx1"/>
                </a:solidFill>
                <a:latin typeface="宋体" panose="02010600030101010101" pitchFamily="2" charset="-122"/>
                <a:ea typeface="宋体" panose="02010600030101010101" pitchFamily="2" charset="-122"/>
              </a:rPr>
              <a:t>dis=[INF]*(n+1)</a:t>
            </a:r>
          </a:p>
          <a:p>
            <a:pPr algn="l"/>
            <a:r>
              <a:rPr lang="en-US" altLang="zh-CN" sz="2000" dirty="0">
                <a:solidFill>
                  <a:schemeClr val="tx1"/>
                </a:solidFill>
                <a:latin typeface="宋体" panose="02010600030101010101" pitchFamily="2" charset="-122"/>
                <a:ea typeface="宋体" panose="02010600030101010101" pitchFamily="2" charset="-122"/>
              </a:rPr>
              <a:t>for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in range(m):</a:t>
            </a:r>
          </a:p>
          <a:p>
            <a:pPr algn="l"/>
            <a:r>
              <a:rPr lang="en-US" altLang="zh-CN" sz="2000" dirty="0">
                <a:solidFill>
                  <a:schemeClr val="tx1"/>
                </a:solidFill>
                <a:latin typeface="宋体" panose="02010600030101010101" pitchFamily="2" charset="-122"/>
                <a:ea typeface="宋体" panose="02010600030101010101" pitchFamily="2" charset="-122"/>
              </a:rPr>
              <a:t>    u, v, w = map(</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input().split())</a:t>
            </a:r>
          </a:p>
          <a:p>
            <a:pPr algn="l"/>
            <a:r>
              <a:rPr lang="en-US" altLang="zh-CN" sz="2000" dirty="0">
                <a:solidFill>
                  <a:schemeClr val="tx1"/>
                </a:solidFill>
                <a:latin typeface="宋体" panose="02010600030101010101" pitchFamily="2" charset="-122"/>
                <a:ea typeface="宋体" panose="02010600030101010101" pitchFamily="2" charset="-122"/>
              </a:rPr>
              <a:t>    G[u].append((</a:t>
            </a:r>
            <a:r>
              <a:rPr lang="en-US" altLang="zh-CN" sz="2000" dirty="0" err="1">
                <a:solidFill>
                  <a:schemeClr val="tx1"/>
                </a:solidFill>
                <a:latin typeface="宋体" panose="02010600030101010101" pitchFamily="2" charset="-122"/>
                <a:ea typeface="宋体" panose="02010600030101010101" pitchFamily="2" charset="-122"/>
              </a:rPr>
              <a:t>v,w</a:t>
            </a: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存图，</a:t>
            </a:r>
            <a:r>
              <a:rPr lang="en-US" altLang="zh-CN" sz="2000" dirty="0">
                <a:solidFill>
                  <a:schemeClr val="tx1"/>
                </a:solidFill>
                <a:latin typeface="宋体" panose="02010600030101010101" pitchFamily="2" charset="-122"/>
                <a:ea typeface="宋体" panose="02010600030101010101" pitchFamily="2" charset="-122"/>
              </a:rPr>
              <a:t>u</a:t>
            </a:r>
            <a:r>
              <a:rPr lang="zh-CN" altLang="en-US" sz="2000" dirty="0">
                <a:solidFill>
                  <a:schemeClr val="tx1"/>
                </a:solidFill>
                <a:latin typeface="宋体" panose="02010600030101010101" pitchFamily="2" charset="-122"/>
                <a:ea typeface="宋体" panose="02010600030101010101" pitchFamily="2" charset="-122"/>
              </a:rPr>
              <a:t>的一个邻居是</a:t>
            </a:r>
            <a:r>
              <a:rPr lang="en-US" altLang="zh-CN" sz="2000" dirty="0">
                <a:solidFill>
                  <a:schemeClr val="tx1"/>
                </a:solidFill>
                <a:latin typeface="宋体" panose="02010600030101010101" pitchFamily="2" charset="-122"/>
                <a:ea typeface="宋体" panose="02010600030101010101" pitchFamily="2" charset="-122"/>
              </a:rPr>
              <a:t>v</a:t>
            </a:r>
            <a:r>
              <a:rPr lang="zh-CN" altLang="en-US" sz="2000" dirty="0">
                <a:solidFill>
                  <a:schemeClr val="tx1"/>
                </a:solidFill>
                <a:latin typeface="宋体" panose="02010600030101010101" pitchFamily="2" charset="-122"/>
                <a:ea typeface="宋体" panose="02010600030101010101" pitchFamily="2" charset="-122"/>
              </a:rPr>
              <a:t>，边长</a:t>
            </a:r>
            <a:r>
              <a:rPr lang="en-US" altLang="zh-CN" sz="2000" dirty="0">
                <a:solidFill>
                  <a:schemeClr val="tx1"/>
                </a:solidFill>
                <a:latin typeface="宋体" panose="02010600030101010101" pitchFamily="2" charset="-122"/>
                <a:ea typeface="宋体" panose="02010600030101010101" pitchFamily="2" charset="-122"/>
              </a:rPr>
              <a:t>w</a:t>
            </a:r>
          </a:p>
          <a:p>
            <a:pPr algn="l"/>
            <a:r>
              <a:rPr lang="en-US" altLang="zh-CN" sz="2000" dirty="0" err="1">
                <a:solidFill>
                  <a:schemeClr val="tx1"/>
                </a:solidFill>
                <a:latin typeface="宋体" panose="02010600030101010101" pitchFamily="2" charset="-122"/>
                <a:ea typeface="宋体" panose="02010600030101010101" pitchFamily="2" charset="-122"/>
              </a:rPr>
              <a:t>dij</a:t>
            </a:r>
            <a:r>
              <a:rPr lang="en-US" altLang="zh-CN" sz="2000" dirty="0">
                <a:solidFill>
                  <a:schemeClr val="tx1"/>
                </a:solidFill>
                <a:latin typeface="宋体" panose="02010600030101010101" pitchFamily="2" charset="-122"/>
                <a:ea typeface="宋体" panose="02010600030101010101" pitchFamily="2" charset="-122"/>
              </a:rPr>
              <a:t>(s)</a:t>
            </a:r>
          </a:p>
          <a:p>
            <a:pPr algn="l"/>
            <a:r>
              <a:rPr lang="en-US" altLang="zh-CN" sz="2000" dirty="0">
                <a:solidFill>
                  <a:schemeClr val="tx1"/>
                </a:solidFill>
                <a:latin typeface="宋体" panose="02010600030101010101" pitchFamily="2" charset="-122"/>
                <a:ea typeface="宋体" panose="02010600030101010101" pitchFamily="2" charset="-122"/>
              </a:rPr>
              <a:t>for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in range(1, n + 1):</a:t>
            </a:r>
          </a:p>
          <a:p>
            <a:pPr algn="l"/>
            <a:r>
              <a:rPr lang="en-US" altLang="zh-CN" sz="2000" dirty="0">
                <a:solidFill>
                  <a:schemeClr val="tx1"/>
                </a:solidFill>
                <a:latin typeface="宋体" panose="02010600030101010101" pitchFamily="2" charset="-122"/>
                <a:ea typeface="宋体" panose="02010600030101010101" pitchFamily="2" charset="-122"/>
              </a:rPr>
              <a:t>    if dis[</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]&gt;=INF: print("-1",end=' ')</a:t>
            </a:r>
          </a:p>
          <a:p>
            <a:pPr algn="l"/>
            <a:r>
              <a:rPr lang="en-US" altLang="zh-CN" sz="2000" dirty="0">
                <a:solidFill>
                  <a:schemeClr val="tx1"/>
                </a:solidFill>
                <a:latin typeface="宋体" panose="02010600030101010101" pitchFamily="2" charset="-122"/>
                <a:ea typeface="宋体" panose="02010600030101010101" pitchFamily="2" charset="-122"/>
              </a:rPr>
              <a:t>    else: print(dis[</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end=' ')</a:t>
            </a:r>
          </a:p>
        </p:txBody>
      </p:sp>
      <p:sp>
        <p:nvSpPr>
          <p:cNvPr id="7" name="矩形标注 6"/>
          <p:cNvSpPr/>
          <p:nvPr/>
        </p:nvSpPr>
        <p:spPr>
          <a:xfrm>
            <a:off x="841827" y="4657725"/>
            <a:ext cx="5820229" cy="1206045"/>
          </a:xfrm>
          <a:prstGeom prst="wedgeRectCallout">
            <a:avLst>
              <a:gd name="adj1" fmla="val 75778"/>
              <a:gd name="adj2" fmla="val -33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zh-CN" altLang="en-US" sz="4000" dirty="0">
                <a:solidFill>
                  <a:srgbClr val="FFFF00"/>
                </a:solidFill>
              </a:rPr>
              <a:t>用堆</a:t>
            </a:r>
            <a:r>
              <a:rPr lang="en-US" altLang="zh-CN" sz="4000" dirty="0" err="1">
                <a:solidFill>
                  <a:srgbClr val="FFFF00"/>
                </a:solidFill>
              </a:rPr>
              <a:t>heapq</a:t>
            </a:r>
            <a:r>
              <a:rPr lang="zh-CN" altLang="en-US" sz="4000" dirty="0">
                <a:solidFill>
                  <a:srgbClr val="FFFF00"/>
                </a:solidFill>
              </a:rPr>
              <a:t>实现优先队列</a:t>
            </a:r>
          </a:p>
        </p:txBody>
      </p:sp>
    </p:spTree>
    <p:custDataLst>
      <p:tags r:id="rId1"/>
    </p:custDataLst>
    <p:extLst>
      <p:ext uri="{BB962C8B-B14F-4D97-AF65-F5344CB8AC3E}">
        <p14:creationId xmlns:p14="http://schemas.microsoft.com/office/powerpoint/2010/main" val="697541270"/>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10.6 Bellman-ford</a:t>
              </a:r>
              <a:r>
                <a:rPr lang="zh-CN" altLang="en-US" sz="5600" b="1" spc="600" dirty="0" smtClean="0">
                  <a:solidFill>
                    <a:schemeClr val="bg1"/>
                  </a:solidFill>
                  <a:latin typeface="宋体" panose="02010600030101010101" pitchFamily="2" charset="-122"/>
                  <a:ea typeface="宋体" panose="02010600030101010101" pitchFamily="2" charset="-122"/>
                </a:rPr>
                <a:t>算法</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106597" y="3296471"/>
            <a:ext cx="21909046" cy="979499"/>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单源最短路径问题：给定一个起点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，求它到图中所有</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个结点的最短路径。</a:t>
            </a:r>
          </a:p>
        </p:txBody>
      </p:sp>
    </p:spTree>
    <p:custDataLst>
      <p:tags r:id="rId1"/>
    </p:custDataLst>
    <p:extLst>
      <p:ext uri="{BB962C8B-B14F-4D97-AF65-F5344CB8AC3E}">
        <p14:creationId xmlns:p14="http://schemas.microsoft.com/office/powerpoint/2010/main" val="69895781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算法思想</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564048" y="4590556"/>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zh-CN" altLang="en-US" sz="4800" dirty="0">
                <a:latin typeface="宋体" panose="02010600030101010101" pitchFamily="2" charset="-122"/>
                <a:ea typeface="宋体" panose="02010600030101010101" pitchFamily="2" charset="-122"/>
              </a:rPr>
              <a:t>图中每个点上站着一个“警察”。</a:t>
            </a:r>
          </a:p>
          <a:p>
            <a:pPr>
              <a:lnSpc>
                <a:spcPct val="150000"/>
              </a:lnSpc>
              <a:spcBef>
                <a:spcPts val="0"/>
              </a:spcBef>
            </a:pPr>
            <a:r>
              <a:rPr lang="zh-CN" altLang="en-US" sz="4800" dirty="0">
                <a:latin typeface="宋体" panose="02010600030101010101" pitchFamily="2" charset="-122"/>
                <a:ea typeface="宋体" panose="02010600030101010101" pitchFamily="2" charset="-122"/>
              </a:rPr>
              <a:t>每个警察问邻居：走你这条路能到</a:t>
            </a:r>
            <a:r>
              <a:rPr lang="en-US" altLang="zh-CN" sz="4800" dirty="0">
                <a:latin typeface="宋体" panose="02010600030101010101" pitchFamily="2" charset="-122"/>
                <a:ea typeface="宋体" panose="02010600030101010101" pitchFamily="2" charset="-122"/>
              </a:rPr>
              <a:t>s</a:t>
            </a:r>
            <a:r>
              <a:rPr lang="zh-CN" altLang="en-US" sz="4800" dirty="0">
                <a:latin typeface="宋体" panose="02010600030101010101" pitchFamily="2" charset="-122"/>
                <a:ea typeface="宋体" panose="02010600030101010101" pitchFamily="2" charset="-122"/>
              </a:rPr>
              <a:t>吗？有多远？</a:t>
            </a:r>
          </a:p>
          <a:p>
            <a:pPr>
              <a:lnSpc>
                <a:spcPct val="150000"/>
              </a:lnSpc>
              <a:spcBef>
                <a:spcPts val="0"/>
              </a:spcBef>
            </a:pPr>
            <a:r>
              <a:rPr lang="zh-CN" altLang="en-US" sz="4800" dirty="0">
                <a:latin typeface="宋体" panose="02010600030101010101" pitchFamily="2" charset="-122"/>
                <a:ea typeface="宋体" panose="02010600030101010101" pitchFamily="2" charset="-122"/>
              </a:rPr>
              <a:t>反复问多次，最后所有警察都能得到最短路。</a:t>
            </a:r>
          </a:p>
        </p:txBody>
      </p:sp>
    </p:spTree>
    <p:custDataLst>
      <p:tags r:id="rId1"/>
    </p:custDataLst>
    <p:extLst>
      <p:ext uri="{BB962C8B-B14F-4D97-AF65-F5344CB8AC3E}">
        <p14:creationId xmlns:p14="http://schemas.microsoft.com/office/powerpoint/2010/main" val="3553283283"/>
      </p:ext>
    </p:extLst>
  </p:cSld>
  <p:clrMapOvr>
    <a:masterClrMapping/>
  </p:clrMapOvr>
  <p:transition spd="slow" advClick="0" advTm="1000">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问路</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a:t>第</a:t>
            </a:r>
            <a:r>
              <a:rPr lang="en-US" altLang="zh-CN" dirty="0"/>
              <a:t>1</a:t>
            </a:r>
            <a:r>
              <a:rPr lang="zh-CN" altLang="en-US" dirty="0"/>
              <a:t>轮，给所有</a:t>
            </a:r>
            <a:r>
              <a:rPr lang="en-US" altLang="zh-CN" dirty="0"/>
              <a:t>n</a:t>
            </a:r>
            <a:r>
              <a:rPr lang="zh-CN" altLang="en-US" dirty="0"/>
              <a:t>个人每人一次机会，问他的邻居，到</a:t>
            </a:r>
            <a:r>
              <a:rPr lang="en-US" altLang="zh-CN" dirty="0"/>
              <a:t>s</a:t>
            </a:r>
            <a:r>
              <a:rPr lang="zh-CN" altLang="en-US" dirty="0"/>
              <a:t>的最短距离是多少？</a:t>
            </a:r>
          </a:p>
          <a:p>
            <a:pPr marL="1085850" lvl="1" indent="-685800">
              <a:lnSpc>
                <a:spcPct val="150000"/>
              </a:lnSpc>
              <a:spcBef>
                <a:spcPts val="0"/>
              </a:spcBef>
              <a:buFont typeface="Wingdings" panose="05000000000000000000" pitchFamily="2" charset="2"/>
              <a:buChar char="Ø"/>
            </a:pPr>
            <a:r>
              <a:rPr lang="en-US" altLang="zh-CN" dirty="0" smtClean="0"/>
              <a:t>	</a:t>
            </a:r>
            <a:r>
              <a:rPr lang="zh-CN" altLang="en-US" dirty="0" smtClean="0"/>
              <a:t>更新</a:t>
            </a:r>
            <a:r>
              <a:rPr lang="zh-CN" altLang="en-US" dirty="0"/>
              <a:t>每人到</a:t>
            </a:r>
            <a:r>
              <a:rPr lang="en-US" altLang="zh-CN" dirty="0"/>
              <a:t>s</a:t>
            </a:r>
            <a:r>
              <a:rPr lang="zh-CN" altLang="en-US" dirty="0"/>
              <a:t>的最短距离。</a:t>
            </a:r>
          </a:p>
          <a:p>
            <a:pPr marL="1085850" lvl="1" indent="-685800">
              <a:lnSpc>
                <a:spcPct val="150000"/>
              </a:lnSpc>
              <a:spcBef>
                <a:spcPts val="0"/>
              </a:spcBef>
              <a:buFont typeface="Wingdings" panose="05000000000000000000" pitchFamily="2" charset="2"/>
              <a:buChar char="Ø"/>
            </a:pPr>
            <a:r>
              <a:rPr lang="en-US" altLang="zh-CN" dirty="0" smtClean="0"/>
              <a:t>	</a:t>
            </a:r>
            <a:r>
              <a:rPr lang="zh-CN" altLang="en-US" dirty="0" smtClean="0"/>
              <a:t>特别</a:t>
            </a:r>
            <a:r>
              <a:rPr lang="zh-CN" altLang="en-US" dirty="0"/>
              <a:t>地，在</a:t>
            </a:r>
            <a:r>
              <a:rPr lang="en-US" altLang="zh-CN" dirty="0"/>
              <a:t>s</a:t>
            </a:r>
            <a:r>
              <a:rPr lang="zh-CN" altLang="en-US" dirty="0"/>
              <a:t>的直连邻居中，有个</a:t>
            </a:r>
            <a:r>
              <a:rPr lang="en-US" altLang="zh-CN" dirty="0"/>
              <a:t>t</a:t>
            </a:r>
            <a:r>
              <a:rPr lang="zh-CN" altLang="en-US" dirty="0"/>
              <a:t>，得到了到</a:t>
            </a:r>
            <a:r>
              <a:rPr lang="en-US" altLang="zh-CN" dirty="0"/>
              <a:t>s</a:t>
            </a:r>
            <a:r>
              <a:rPr lang="zh-CN" altLang="en-US" dirty="0"/>
              <a:t>的最短距离。（注意，算法并没有查找是哪个</a:t>
            </a:r>
            <a:r>
              <a:rPr lang="en-US" altLang="zh-CN" dirty="0"/>
              <a:t>t</a:t>
            </a:r>
            <a:r>
              <a:rPr lang="zh-CN" altLang="en-US" dirty="0"/>
              <a:t>）</a:t>
            </a:r>
          </a:p>
          <a:p>
            <a:pPr>
              <a:lnSpc>
                <a:spcPct val="150000"/>
              </a:lnSpc>
              <a:spcBef>
                <a:spcPts val="0"/>
              </a:spcBef>
            </a:pPr>
            <a:r>
              <a:rPr lang="zh-CN" altLang="en-US" dirty="0"/>
              <a:t>第</a:t>
            </a:r>
            <a:r>
              <a:rPr lang="en-US" altLang="zh-CN" dirty="0"/>
              <a:t>2</a:t>
            </a:r>
            <a:r>
              <a:rPr lang="zh-CN" altLang="en-US" dirty="0"/>
              <a:t>轮，重复第</a:t>
            </a:r>
            <a:r>
              <a:rPr lang="en-US" altLang="zh-CN" dirty="0"/>
              <a:t>1</a:t>
            </a:r>
            <a:r>
              <a:rPr lang="zh-CN" altLang="en-US" dirty="0"/>
              <a:t>轮的操作。</a:t>
            </a:r>
          </a:p>
          <a:p>
            <a:pPr marL="1085850" lvl="1" indent="-685800">
              <a:lnSpc>
                <a:spcPct val="150000"/>
              </a:lnSpc>
              <a:spcBef>
                <a:spcPts val="0"/>
              </a:spcBef>
              <a:buFont typeface="Wingdings" panose="05000000000000000000" pitchFamily="2" charset="2"/>
              <a:buChar char="Ø"/>
            </a:pPr>
            <a:r>
              <a:rPr lang="en-US" altLang="zh-CN" dirty="0" smtClean="0"/>
              <a:t>	</a:t>
            </a:r>
            <a:r>
              <a:rPr lang="zh-CN" altLang="en-US" dirty="0" smtClean="0"/>
              <a:t>更新</a:t>
            </a:r>
            <a:r>
              <a:rPr lang="zh-CN" altLang="en-US" dirty="0"/>
              <a:t>每人到</a:t>
            </a:r>
            <a:r>
              <a:rPr lang="en-US" altLang="zh-CN" dirty="0"/>
              <a:t>s</a:t>
            </a:r>
            <a:r>
              <a:rPr lang="zh-CN" altLang="en-US" dirty="0"/>
              <a:t>的最短距离。</a:t>
            </a:r>
          </a:p>
          <a:p>
            <a:pPr marL="1085850" lvl="1" indent="-685800">
              <a:lnSpc>
                <a:spcPct val="150000"/>
              </a:lnSpc>
              <a:spcBef>
                <a:spcPts val="0"/>
              </a:spcBef>
              <a:buFont typeface="Wingdings" panose="05000000000000000000" pitchFamily="2" charset="2"/>
              <a:buChar char="Ø"/>
            </a:pPr>
            <a:r>
              <a:rPr lang="en-US" altLang="zh-CN" dirty="0" smtClean="0"/>
              <a:t>	</a:t>
            </a:r>
            <a:r>
              <a:rPr lang="zh-CN" altLang="en-US" dirty="0" smtClean="0"/>
              <a:t>特别</a:t>
            </a:r>
            <a:r>
              <a:rPr lang="zh-CN" altLang="en-US" dirty="0"/>
              <a:t>地，在</a:t>
            </a:r>
            <a:r>
              <a:rPr lang="en-US" altLang="zh-CN" dirty="0"/>
              <a:t>s</a:t>
            </a:r>
            <a:r>
              <a:rPr lang="zh-CN" altLang="en-US" dirty="0"/>
              <a:t>和</a:t>
            </a:r>
            <a:r>
              <a:rPr lang="en-US" altLang="zh-CN" dirty="0"/>
              <a:t>t</a:t>
            </a:r>
            <a:r>
              <a:rPr lang="zh-CN" altLang="en-US" dirty="0"/>
              <a:t>的直连邻居中，有个</a:t>
            </a:r>
            <a:r>
              <a:rPr lang="en-US" altLang="zh-CN" dirty="0"/>
              <a:t>v</a:t>
            </a:r>
            <a:r>
              <a:rPr lang="zh-CN" altLang="en-US" dirty="0"/>
              <a:t>，得到了到</a:t>
            </a:r>
            <a:r>
              <a:rPr lang="en-US" altLang="zh-CN" dirty="0"/>
              <a:t>s</a:t>
            </a:r>
            <a:r>
              <a:rPr lang="zh-CN" altLang="en-US" dirty="0"/>
              <a:t>的最短距离。</a:t>
            </a:r>
          </a:p>
          <a:p>
            <a:pPr>
              <a:lnSpc>
                <a:spcPct val="150000"/>
              </a:lnSpc>
              <a:spcBef>
                <a:spcPts val="0"/>
              </a:spcBef>
            </a:pPr>
            <a:r>
              <a:rPr lang="zh-CN" altLang="en-US" dirty="0"/>
              <a:t>第</a:t>
            </a:r>
            <a:r>
              <a:rPr lang="en-US" altLang="zh-CN" dirty="0"/>
              <a:t>3</a:t>
            </a:r>
            <a:r>
              <a:rPr lang="zh-CN" altLang="en-US" dirty="0"/>
              <a:t>轮，</a:t>
            </a:r>
            <a:r>
              <a:rPr lang="en-US" altLang="zh-CN" dirty="0"/>
              <a:t>……</a:t>
            </a:r>
          </a:p>
          <a:p>
            <a:pPr>
              <a:lnSpc>
                <a:spcPct val="150000"/>
              </a:lnSpc>
              <a:spcBef>
                <a:spcPts val="0"/>
              </a:spcBef>
            </a:pPr>
            <a:endParaRPr lang="en-US" altLang="zh-CN" dirty="0"/>
          </a:p>
        </p:txBody>
      </p:sp>
    </p:spTree>
    <p:custDataLst>
      <p:tags r:id="rId1"/>
    </p:custDataLst>
    <p:extLst>
      <p:ext uri="{BB962C8B-B14F-4D97-AF65-F5344CB8AC3E}">
        <p14:creationId xmlns:p14="http://schemas.microsoft.com/office/powerpoint/2010/main" val="498203728"/>
      </p:ext>
    </p:extLst>
  </p:cSld>
  <p:clrMapOvr>
    <a:masterClrMapping/>
  </p:clrMapOvr>
  <p:transition spd="slow" advClick="0" advTm="1000">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图的种类</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881034" y="3645716"/>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a:t>（</a:t>
            </a:r>
            <a:r>
              <a:rPr lang="en-US" altLang="zh-CN" dirty="0"/>
              <a:t>1</a:t>
            </a:r>
            <a:r>
              <a:rPr lang="zh-CN" altLang="en-US" dirty="0"/>
              <a:t>）无向无权图，边没有权值、没有方向；</a:t>
            </a:r>
          </a:p>
          <a:p>
            <a:pPr marL="0" indent="0">
              <a:lnSpc>
                <a:spcPct val="150000"/>
              </a:lnSpc>
              <a:spcBef>
                <a:spcPts val="0"/>
              </a:spcBef>
              <a:buNone/>
            </a:pPr>
            <a:r>
              <a:rPr lang="zh-CN" altLang="en-US" dirty="0"/>
              <a:t>（</a:t>
            </a:r>
            <a:r>
              <a:rPr lang="en-US" altLang="zh-CN" dirty="0"/>
              <a:t>2</a:t>
            </a:r>
            <a:r>
              <a:rPr lang="zh-CN" altLang="en-US" dirty="0"/>
              <a:t>）有向无权图，边有方向、无权值；</a:t>
            </a:r>
          </a:p>
          <a:p>
            <a:pPr marL="0" indent="0">
              <a:lnSpc>
                <a:spcPct val="150000"/>
              </a:lnSpc>
              <a:spcBef>
                <a:spcPts val="0"/>
              </a:spcBef>
              <a:buNone/>
            </a:pPr>
            <a:r>
              <a:rPr lang="zh-CN" altLang="en-US" dirty="0"/>
              <a:t>（</a:t>
            </a:r>
            <a:r>
              <a:rPr lang="en-US" altLang="zh-CN" dirty="0"/>
              <a:t>3</a:t>
            </a:r>
            <a:r>
              <a:rPr lang="zh-CN" altLang="en-US" dirty="0"/>
              <a:t>）加权无向图，边有权值，但没有方向；</a:t>
            </a:r>
          </a:p>
          <a:p>
            <a:pPr marL="0" indent="0">
              <a:lnSpc>
                <a:spcPct val="150000"/>
              </a:lnSpc>
              <a:spcBef>
                <a:spcPts val="0"/>
              </a:spcBef>
              <a:buNone/>
            </a:pPr>
            <a:r>
              <a:rPr lang="zh-CN" altLang="en-US" dirty="0"/>
              <a:t>（</a:t>
            </a:r>
            <a:r>
              <a:rPr lang="en-US" altLang="zh-CN" dirty="0"/>
              <a:t>4</a:t>
            </a:r>
            <a:r>
              <a:rPr lang="zh-CN" altLang="en-US" dirty="0"/>
              <a:t>）加权有向图；</a:t>
            </a:r>
          </a:p>
          <a:p>
            <a:pPr marL="0" indent="0">
              <a:lnSpc>
                <a:spcPct val="150000"/>
              </a:lnSpc>
              <a:spcBef>
                <a:spcPts val="0"/>
              </a:spcBef>
              <a:buNone/>
            </a:pPr>
            <a:r>
              <a:rPr lang="zh-CN" altLang="en-US" dirty="0"/>
              <a:t>（</a:t>
            </a:r>
            <a:r>
              <a:rPr lang="en-US" altLang="zh-CN" dirty="0"/>
              <a:t>5</a:t>
            </a:r>
            <a:r>
              <a:rPr lang="zh-CN" altLang="en-US" dirty="0"/>
              <a:t>）有向无环图（</a:t>
            </a:r>
            <a:r>
              <a:rPr lang="en-US" altLang="zh-CN" dirty="0"/>
              <a:t>Directed Acyclic Graph</a:t>
            </a:r>
            <a:r>
              <a:rPr lang="zh-CN" altLang="en-US" dirty="0"/>
              <a:t>，</a:t>
            </a:r>
            <a:r>
              <a:rPr lang="en-US" altLang="zh-CN" dirty="0"/>
              <a:t>DAG</a:t>
            </a:r>
            <a:r>
              <a:rPr lang="zh-CN" altLang="en-US" dirty="0"/>
              <a:t>）。</a:t>
            </a:r>
          </a:p>
          <a:p>
            <a:pPr marL="0" indent="0">
              <a:lnSpc>
                <a:spcPct val="150000"/>
              </a:lnSpc>
              <a:spcBef>
                <a:spcPts val="0"/>
              </a:spcBef>
              <a:buNone/>
            </a:pPr>
            <a:endParaRPr lang="zh-CN" altLang="en-US" dirty="0"/>
          </a:p>
        </p:txBody>
      </p:sp>
      <p:pic>
        <p:nvPicPr>
          <p:cNvPr id="2" name="图片 1"/>
          <p:cNvPicPr>
            <a:picLocks noChangeAspect="1"/>
          </p:cNvPicPr>
          <p:nvPr/>
        </p:nvPicPr>
        <p:blipFill>
          <a:blip r:embed="rId5"/>
          <a:stretch>
            <a:fillRect/>
          </a:stretch>
        </p:blipFill>
        <p:spPr>
          <a:xfrm>
            <a:off x="16723405" y="4334555"/>
            <a:ext cx="7080024" cy="4731528"/>
          </a:xfrm>
          <a:prstGeom prst="rect">
            <a:avLst/>
          </a:prstGeom>
        </p:spPr>
      </p:pic>
    </p:spTree>
    <p:custDataLst>
      <p:tags r:id="rId1"/>
    </p:custDataLst>
    <p:extLst>
      <p:ext uri="{BB962C8B-B14F-4D97-AF65-F5344CB8AC3E}">
        <p14:creationId xmlns:p14="http://schemas.microsoft.com/office/powerpoint/2010/main" val="592130560"/>
      </p:ext>
    </p:extLst>
  </p:cSld>
  <p:clrMapOvr>
    <a:masterClrMapping/>
  </p:clrMapOvr>
  <p:transition spd="slow" advClick="0" advTm="1000">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复杂度</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849877" y="3616687"/>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a:t>一共需要几轮操作？每一轮操作，都至少有一个新的结点得到了到</a:t>
            </a:r>
            <a:r>
              <a:rPr lang="en-US" altLang="zh-CN" dirty="0"/>
              <a:t>s</a:t>
            </a:r>
            <a:r>
              <a:rPr lang="zh-CN" altLang="en-US" dirty="0"/>
              <a:t>的最短路径。所以，最多只需要</a:t>
            </a:r>
            <a:r>
              <a:rPr lang="en-US" altLang="zh-CN" dirty="0"/>
              <a:t>n</a:t>
            </a:r>
            <a:r>
              <a:rPr lang="zh-CN" altLang="en-US" dirty="0"/>
              <a:t>轮操作，就能完成</a:t>
            </a:r>
            <a:r>
              <a:rPr lang="en-US" altLang="zh-CN" dirty="0"/>
              <a:t>n</a:t>
            </a:r>
            <a:r>
              <a:rPr lang="zh-CN" altLang="en-US" dirty="0"/>
              <a:t>个结点。</a:t>
            </a:r>
          </a:p>
          <a:p>
            <a:pPr>
              <a:lnSpc>
                <a:spcPct val="150000"/>
              </a:lnSpc>
              <a:spcBef>
                <a:spcPts val="0"/>
              </a:spcBef>
            </a:pPr>
            <a:r>
              <a:rPr lang="zh-CN" altLang="en-US" dirty="0"/>
              <a:t>在每一轮操作中，需要检查所有</a:t>
            </a:r>
            <a:r>
              <a:rPr lang="en-US" altLang="zh-CN" dirty="0"/>
              <a:t>m</a:t>
            </a:r>
            <a:r>
              <a:rPr lang="zh-CN" altLang="en-US" dirty="0"/>
              <a:t>个边，更新最短距离。</a:t>
            </a:r>
          </a:p>
          <a:p>
            <a:pPr>
              <a:lnSpc>
                <a:spcPct val="150000"/>
              </a:lnSpc>
              <a:spcBef>
                <a:spcPts val="0"/>
              </a:spcBef>
            </a:pPr>
            <a:r>
              <a:rPr lang="en-US" altLang="zh-CN" dirty="0"/>
              <a:t>Bellman-Ford</a:t>
            </a:r>
            <a:r>
              <a:rPr lang="zh-CN" altLang="en-US" dirty="0"/>
              <a:t>算法的复杂</a:t>
            </a:r>
            <a:r>
              <a:rPr lang="zh-CN" altLang="en-US" dirty="0" smtClean="0"/>
              <a:t>度：</a:t>
            </a:r>
            <a:r>
              <a:rPr lang="en-US" altLang="zh-CN" dirty="0" smtClean="0"/>
              <a:t>O(nm</a:t>
            </a:r>
            <a:r>
              <a:rPr lang="en-US" altLang="zh-CN" dirty="0"/>
              <a:t>)</a:t>
            </a:r>
            <a:r>
              <a:rPr lang="zh-CN" altLang="en-US" dirty="0"/>
              <a:t>。</a:t>
            </a:r>
          </a:p>
          <a:p>
            <a:pPr>
              <a:lnSpc>
                <a:spcPct val="150000"/>
              </a:lnSpc>
              <a:spcBef>
                <a:spcPts val="0"/>
              </a:spcBef>
            </a:pPr>
            <a:endParaRPr lang="zh-CN" altLang="en-US" dirty="0"/>
          </a:p>
        </p:txBody>
      </p:sp>
    </p:spTree>
    <p:custDataLst>
      <p:tags r:id="rId1"/>
    </p:custDataLst>
    <p:extLst>
      <p:ext uri="{BB962C8B-B14F-4D97-AF65-F5344CB8AC3E}">
        <p14:creationId xmlns:p14="http://schemas.microsoft.com/office/powerpoint/2010/main" val="531036142"/>
      </p:ext>
    </p:extLst>
  </p:cSld>
  <p:clrMapOvr>
    <a:masterClrMapping/>
  </p:clrMapOvr>
  <p:transition spd="slow" advClick="0" advTm="1000">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判断负圈</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en-US" altLang="zh-CN" dirty="0"/>
              <a:t>Bellman-Ford</a:t>
            </a:r>
            <a:r>
              <a:rPr lang="zh-CN" altLang="en-US" dirty="0"/>
              <a:t>能判断负圈。</a:t>
            </a:r>
          </a:p>
          <a:p>
            <a:pPr>
              <a:lnSpc>
                <a:spcPct val="150000"/>
              </a:lnSpc>
              <a:spcBef>
                <a:spcPts val="0"/>
              </a:spcBef>
            </a:pPr>
            <a:r>
              <a:rPr lang="zh-CN" altLang="en-US" dirty="0"/>
              <a:t>没有负圈时，只需要</a:t>
            </a:r>
            <a:r>
              <a:rPr lang="en-US" altLang="zh-CN" dirty="0"/>
              <a:t>n</a:t>
            </a:r>
            <a:r>
              <a:rPr lang="zh-CN" altLang="en-US" dirty="0"/>
              <a:t>轮就结束。</a:t>
            </a:r>
          </a:p>
          <a:p>
            <a:pPr>
              <a:lnSpc>
                <a:spcPct val="150000"/>
              </a:lnSpc>
              <a:spcBef>
                <a:spcPts val="0"/>
              </a:spcBef>
            </a:pPr>
            <a:r>
              <a:rPr lang="zh-CN" altLang="en-US" dirty="0"/>
              <a:t>如果超过</a:t>
            </a:r>
            <a:r>
              <a:rPr lang="en-US" altLang="zh-CN" dirty="0"/>
              <a:t>n</a:t>
            </a:r>
            <a:r>
              <a:rPr lang="zh-CN" altLang="en-US" dirty="0"/>
              <a:t>轮，最短路径还有变化，那么肯定有负圈。</a:t>
            </a:r>
          </a:p>
          <a:p>
            <a:pPr>
              <a:lnSpc>
                <a:spcPct val="150000"/>
              </a:lnSpc>
              <a:spcBef>
                <a:spcPts val="0"/>
              </a:spcBef>
            </a:pPr>
            <a:endParaRPr lang="zh-CN" altLang="en-US" dirty="0"/>
          </a:p>
        </p:txBody>
      </p:sp>
    </p:spTree>
    <p:custDataLst>
      <p:tags r:id="rId1"/>
    </p:custDataLst>
    <p:extLst>
      <p:ext uri="{BB962C8B-B14F-4D97-AF65-F5344CB8AC3E}">
        <p14:creationId xmlns:p14="http://schemas.microsoft.com/office/powerpoint/2010/main" val="2713627416"/>
      </p:ext>
    </p:extLst>
  </p:cSld>
  <p:clrMapOvr>
    <a:masterClrMapping/>
  </p:clrMapOvr>
  <p:transition spd="slow" advClick="0" advTm="1000">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2162" cy="1503"/>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例题：出差  </a:t>
              </a:r>
              <a:r>
                <a:rPr lang="en-US" altLang="zh-CN" sz="5600" b="1" spc="600" dirty="0">
                  <a:solidFill>
                    <a:schemeClr val="bg1"/>
                  </a:solidFill>
                  <a:latin typeface="宋体" panose="02010600030101010101" pitchFamily="2" charset="-122"/>
                  <a:ea typeface="宋体" panose="02010600030101010101" pitchFamily="2" charset="-122"/>
                </a:rPr>
                <a:t>2022</a:t>
              </a:r>
              <a:r>
                <a:rPr lang="zh-CN" altLang="en-US" sz="5600" b="1" spc="600" dirty="0">
                  <a:solidFill>
                    <a:schemeClr val="bg1"/>
                  </a:solidFill>
                  <a:latin typeface="宋体" panose="02010600030101010101" pitchFamily="2" charset="-122"/>
                  <a:ea typeface="宋体" panose="02010600030101010101" pitchFamily="2" charset="-122"/>
                </a:rPr>
                <a:t>第十三届国赛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2194</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10171884"/>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sz="3600" dirty="0"/>
              <a:t>【</a:t>
            </a:r>
            <a:r>
              <a:rPr lang="zh-CN" altLang="en-US" sz="3600" dirty="0"/>
              <a:t>题目描述</a:t>
            </a:r>
            <a:r>
              <a:rPr lang="en-US" altLang="zh-CN" sz="3600" dirty="0"/>
              <a:t>】A</a:t>
            </a:r>
            <a:r>
              <a:rPr lang="zh-CN" altLang="en-US" sz="3600" dirty="0"/>
              <a:t>国有</a:t>
            </a:r>
            <a:r>
              <a:rPr lang="en-US" altLang="zh-CN" sz="3600" dirty="0"/>
              <a:t>N</a:t>
            </a:r>
            <a:r>
              <a:rPr lang="zh-CN" altLang="en-US" sz="3600" dirty="0"/>
              <a:t>个城市，编号为</a:t>
            </a:r>
            <a:r>
              <a:rPr lang="en-US" altLang="zh-CN" sz="3600" dirty="0"/>
              <a:t>1 . . . N</a:t>
            </a:r>
            <a:r>
              <a:rPr lang="zh-CN" altLang="en-US" sz="3600" dirty="0"/>
              <a:t>。小明是编号为</a:t>
            </a:r>
            <a:r>
              <a:rPr lang="en-US" altLang="zh-CN" sz="3600" dirty="0"/>
              <a:t>1</a:t>
            </a:r>
            <a:r>
              <a:rPr lang="zh-CN" altLang="en-US" sz="3600" dirty="0"/>
              <a:t>的城市中一家公司的员工</a:t>
            </a:r>
            <a:r>
              <a:rPr lang="zh-CN" altLang="en-US" sz="3600" dirty="0" smtClean="0"/>
              <a:t>，需要</a:t>
            </a:r>
            <a:r>
              <a:rPr lang="zh-CN" altLang="en-US" sz="3600" dirty="0"/>
              <a:t>去编号为</a:t>
            </a:r>
            <a:r>
              <a:rPr lang="en-US" altLang="zh-CN" sz="3600" dirty="0"/>
              <a:t>N</a:t>
            </a:r>
            <a:r>
              <a:rPr lang="zh-CN" altLang="en-US" sz="3600" dirty="0"/>
              <a:t>的城市出差。由于疫情原因</a:t>
            </a:r>
            <a:r>
              <a:rPr lang="zh-CN" altLang="en-US" sz="3600" dirty="0" smtClean="0"/>
              <a:t>，小</a:t>
            </a:r>
            <a:r>
              <a:rPr lang="zh-CN" altLang="en-US" sz="3600" dirty="0"/>
              <a:t>明无法乘坐飞机直接从城市</a:t>
            </a:r>
            <a:r>
              <a:rPr lang="en-US" altLang="zh-CN" sz="3600" dirty="0"/>
              <a:t>1</a:t>
            </a:r>
            <a:r>
              <a:rPr lang="zh-CN" altLang="en-US" sz="3600" dirty="0"/>
              <a:t>到达城市</a:t>
            </a:r>
            <a:r>
              <a:rPr lang="en-US" altLang="zh-CN" sz="3600" dirty="0"/>
              <a:t>N</a:t>
            </a:r>
            <a:r>
              <a:rPr lang="zh-CN" altLang="en-US" sz="3600" dirty="0"/>
              <a:t>，需要通过其他城市进行陆路交通中转。小明通过交通信息网，查询到了</a:t>
            </a:r>
            <a:r>
              <a:rPr lang="en-US" altLang="zh-CN" sz="3600" dirty="0"/>
              <a:t>M</a:t>
            </a:r>
            <a:r>
              <a:rPr lang="zh-CN" altLang="en-US" sz="3600" dirty="0"/>
              <a:t>条城市之间仍然还开通的路线信息以及每一条路线需要花费的时间</a:t>
            </a:r>
            <a:r>
              <a:rPr lang="zh-CN" altLang="en-US" sz="3600" dirty="0" smtClean="0"/>
              <a:t>。由于</a:t>
            </a:r>
            <a:r>
              <a:rPr lang="zh-CN" altLang="en-US" sz="3600" dirty="0"/>
              <a:t>疫情原因，小明到达一个城市后需要隔离观察一段时间才能离开该城市前往其他城市。通过网络，小明也查询到了各个城市的隔离信息。</a:t>
            </a:r>
            <a:r>
              <a:rPr lang="zh-CN" altLang="en-US" sz="3600" dirty="0" smtClean="0"/>
              <a:t>（小</a:t>
            </a:r>
            <a:r>
              <a:rPr lang="zh-CN" altLang="en-US" sz="3600" dirty="0"/>
              <a:t>明之前在城市</a:t>
            </a:r>
            <a:r>
              <a:rPr lang="en-US" altLang="zh-CN" sz="3600" dirty="0"/>
              <a:t>1</a:t>
            </a:r>
            <a:r>
              <a:rPr lang="zh-CN" altLang="en-US" sz="3600" dirty="0" smtClean="0"/>
              <a:t>，可以</a:t>
            </a:r>
            <a:r>
              <a:rPr lang="zh-CN" altLang="en-US" sz="3600" dirty="0"/>
              <a:t>直接离开城市</a:t>
            </a:r>
            <a:r>
              <a:rPr lang="en-US" altLang="zh-CN" sz="3600" dirty="0"/>
              <a:t>1</a:t>
            </a:r>
            <a:r>
              <a:rPr lang="zh-CN" altLang="en-US" sz="3600" dirty="0"/>
              <a:t>，不需要隔离</a:t>
            </a:r>
            <a:r>
              <a:rPr lang="zh-CN" altLang="en-US" sz="3600" dirty="0" smtClean="0"/>
              <a:t>）小</a:t>
            </a:r>
            <a:r>
              <a:rPr lang="zh-CN" altLang="en-US" sz="3600" dirty="0"/>
              <a:t>明希望能够尽快赶到城市</a:t>
            </a:r>
            <a:r>
              <a:rPr lang="en-US" altLang="zh-CN" sz="3600" dirty="0"/>
              <a:t>N</a:t>
            </a:r>
            <a:r>
              <a:rPr lang="zh-CN" altLang="en-US" sz="3600" dirty="0" smtClean="0"/>
              <a:t>，你帮</a:t>
            </a:r>
            <a:r>
              <a:rPr lang="zh-CN" altLang="en-US" sz="3600" dirty="0"/>
              <a:t>他规划一条路线，能够在最短时间内到达城市</a:t>
            </a:r>
            <a:r>
              <a:rPr lang="en-US" altLang="zh-CN" sz="3600" dirty="0"/>
              <a:t>N</a:t>
            </a:r>
            <a:r>
              <a:rPr lang="zh-CN" altLang="en-US" sz="3600" dirty="0"/>
              <a:t>。 </a:t>
            </a:r>
          </a:p>
          <a:p>
            <a:pPr marL="0" indent="0">
              <a:lnSpc>
                <a:spcPct val="150000"/>
              </a:lnSpc>
              <a:spcBef>
                <a:spcPts val="0"/>
              </a:spcBef>
              <a:buNone/>
            </a:pPr>
            <a:r>
              <a:rPr lang="en-US" altLang="zh-CN" sz="3600" dirty="0"/>
              <a:t>【</a:t>
            </a:r>
            <a:r>
              <a:rPr lang="zh-CN" altLang="en-US" sz="3600" dirty="0"/>
              <a:t>输入</a:t>
            </a:r>
            <a:r>
              <a:rPr lang="en-US" altLang="zh-CN" sz="3600" dirty="0"/>
              <a:t>】</a:t>
            </a:r>
            <a:r>
              <a:rPr lang="zh-CN" altLang="en-US" sz="3600" dirty="0"/>
              <a:t>第</a:t>
            </a:r>
            <a:r>
              <a:rPr lang="en-US" altLang="zh-CN" sz="3600" dirty="0"/>
              <a:t>1</a:t>
            </a:r>
            <a:r>
              <a:rPr lang="zh-CN" altLang="en-US" sz="3600" dirty="0"/>
              <a:t>行：两个正整数</a:t>
            </a:r>
            <a:r>
              <a:rPr lang="en-US" altLang="zh-CN" sz="3600" dirty="0"/>
              <a:t>N, M, N</a:t>
            </a:r>
            <a:r>
              <a:rPr lang="zh-CN" altLang="en-US" sz="3600" dirty="0"/>
              <a:t>表示</a:t>
            </a:r>
            <a:r>
              <a:rPr lang="en-US" altLang="zh-CN" sz="3600" dirty="0"/>
              <a:t>A</a:t>
            </a:r>
            <a:r>
              <a:rPr lang="zh-CN" altLang="en-US" sz="3600" dirty="0"/>
              <a:t>国的城市数量，</a:t>
            </a:r>
            <a:r>
              <a:rPr lang="en-US" altLang="zh-CN" sz="3600" dirty="0"/>
              <a:t>M</a:t>
            </a:r>
            <a:r>
              <a:rPr lang="zh-CN" altLang="en-US" sz="3600" dirty="0"/>
              <a:t>表示未关闭的路线数量。第</a:t>
            </a:r>
            <a:r>
              <a:rPr lang="en-US" altLang="zh-CN" sz="3600" dirty="0"/>
              <a:t>2</a:t>
            </a:r>
            <a:r>
              <a:rPr lang="zh-CN" altLang="en-US" sz="3600" dirty="0"/>
              <a:t>行：</a:t>
            </a:r>
            <a:r>
              <a:rPr lang="en-US" altLang="zh-CN" sz="3600" dirty="0"/>
              <a:t>N</a:t>
            </a:r>
            <a:r>
              <a:rPr lang="zh-CN" altLang="en-US" sz="3600" dirty="0"/>
              <a:t>个正整数，第</a:t>
            </a:r>
            <a:r>
              <a:rPr lang="en-US" altLang="zh-CN" sz="3600" dirty="0" err="1"/>
              <a:t>i</a:t>
            </a:r>
            <a:r>
              <a:rPr lang="zh-CN" altLang="en-US" sz="3600" dirty="0"/>
              <a:t>个整数</a:t>
            </a:r>
            <a:r>
              <a:rPr lang="en-US" altLang="zh-CN" sz="3600" dirty="0"/>
              <a:t>Ci</a:t>
            </a:r>
            <a:r>
              <a:rPr lang="zh-CN" altLang="en-US" sz="3600" dirty="0"/>
              <a:t>表示到达编号为</a:t>
            </a:r>
            <a:r>
              <a:rPr lang="en-US" altLang="zh-CN" sz="3600" dirty="0" err="1"/>
              <a:t>i</a:t>
            </a:r>
            <a:r>
              <a:rPr lang="zh-CN" altLang="en-US" sz="3600" dirty="0"/>
              <a:t>的城市后需要隔离的时间。第</a:t>
            </a:r>
            <a:r>
              <a:rPr lang="en-US" altLang="zh-CN" sz="3600" dirty="0"/>
              <a:t>3 . . . M + 2</a:t>
            </a:r>
            <a:r>
              <a:rPr lang="zh-CN" altLang="en-US" sz="3600" dirty="0"/>
              <a:t>行：每行</a:t>
            </a:r>
            <a:r>
              <a:rPr lang="en-US" altLang="zh-CN" sz="3600" dirty="0"/>
              <a:t>3</a:t>
            </a:r>
            <a:r>
              <a:rPr lang="zh-CN" altLang="en-US" sz="3600" dirty="0"/>
              <a:t>个正整数，</a:t>
            </a:r>
            <a:r>
              <a:rPr lang="en-US" altLang="zh-CN" sz="3600" dirty="0"/>
              <a:t>u, v, c</a:t>
            </a:r>
            <a:r>
              <a:rPr lang="zh-CN" altLang="en-US" sz="3600" dirty="0"/>
              <a:t>，表示有一条城市</a:t>
            </a:r>
            <a:r>
              <a:rPr lang="en-US" altLang="zh-CN" sz="3600" dirty="0"/>
              <a:t>u</a:t>
            </a:r>
            <a:r>
              <a:rPr lang="zh-CN" altLang="en-US" sz="3600" dirty="0"/>
              <a:t>到城市</a:t>
            </a:r>
            <a:r>
              <a:rPr lang="en-US" altLang="zh-CN" sz="3600" dirty="0"/>
              <a:t>v</a:t>
            </a:r>
            <a:r>
              <a:rPr lang="zh-CN" altLang="en-US" sz="3600" dirty="0"/>
              <a:t>的双向路线仍然开通着，通过该路线的时间为</a:t>
            </a:r>
            <a:r>
              <a:rPr lang="en-US" altLang="zh-CN" sz="3600" dirty="0"/>
              <a:t>c</a:t>
            </a:r>
            <a:r>
              <a:rPr lang="zh-CN" altLang="en-US" sz="3600" dirty="0"/>
              <a:t>。</a:t>
            </a:r>
          </a:p>
          <a:p>
            <a:pPr marL="0" indent="0">
              <a:lnSpc>
                <a:spcPct val="150000"/>
              </a:lnSpc>
              <a:spcBef>
                <a:spcPts val="0"/>
              </a:spcBef>
              <a:buNone/>
            </a:pPr>
            <a:r>
              <a:rPr lang="en-US" altLang="zh-CN" sz="3600" dirty="0"/>
              <a:t>【</a:t>
            </a:r>
            <a:r>
              <a:rPr lang="zh-CN" altLang="en-US" sz="3600" dirty="0"/>
              <a:t>输出</a:t>
            </a:r>
            <a:r>
              <a:rPr lang="en-US" altLang="zh-CN" sz="3600" dirty="0"/>
              <a:t>】</a:t>
            </a:r>
            <a:r>
              <a:rPr lang="zh-CN" altLang="en-US" sz="3600" dirty="0"/>
              <a:t>第</a:t>
            </a:r>
            <a:r>
              <a:rPr lang="en-US" altLang="zh-CN" sz="3600" dirty="0"/>
              <a:t>1</a:t>
            </a:r>
            <a:r>
              <a:rPr lang="zh-CN" altLang="en-US" sz="3600" dirty="0"/>
              <a:t>行：</a:t>
            </a:r>
            <a:r>
              <a:rPr lang="en-US" altLang="zh-CN" sz="3600" dirty="0"/>
              <a:t>1</a:t>
            </a:r>
            <a:r>
              <a:rPr lang="zh-CN" altLang="en-US" sz="3600" dirty="0"/>
              <a:t>个正整数，表示小明从城市</a:t>
            </a:r>
            <a:r>
              <a:rPr lang="en-US" altLang="zh-CN" sz="3600" dirty="0"/>
              <a:t>1</a:t>
            </a:r>
            <a:r>
              <a:rPr lang="zh-CN" altLang="en-US" sz="3600" dirty="0"/>
              <a:t>出发到达城市</a:t>
            </a:r>
            <a:r>
              <a:rPr lang="en-US" altLang="zh-CN" sz="3600" dirty="0"/>
              <a:t>N</a:t>
            </a:r>
            <a:r>
              <a:rPr lang="zh-CN" altLang="en-US" sz="3600" dirty="0"/>
              <a:t>的最短时间（到达城市</a:t>
            </a:r>
            <a:r>
              <a:rPr lang="en-US" altLang="zh-CN" sz="3600" dirty="0"/>
              <a:t>N</a:t>
            </a:r>
            <a:r>
              <a:rPr lang="zh-CN" altLang="en-US" sz="3600" dirty="0"/>
              <a:t>，不需要计算城市</a:t>
            </a:r>
            <a:r>
              <a:rPr lang="en-US" altLang="zh-CN" sz="3600" dirty="0"/>
              <a:t>N</a:t>
            </a:r>
            <a:r>
              <a:rPr lang="zh-CN" altLang="en-US" sz="3600" dirty="0"/>
              <a:t>的隔离时间）。</a:t>
            </a:r>
          </a:p>
          <a:p>
            <a:pPr marL="0" indent="0">
              <a:lnSpc>
                <a:spcPct val="150000"/>
              </a:lnSpc>
              <a:spcBef>
                <a:spcPts val="0"/>
              </a:spcBef>
              <a:buNone/>
            </a:pPr>
            <a:r>
              <a:rPr lang="zh-CN" altLang="en-US" sz="3600" dirty="0"/>
              <a:t>对于</a:t>
            </a:r>
            <a:r>
              <a:rPr lang="en-US" altLang="zh-CN" sz="3600" dirty="0"/>
              <a:t>100%</a:t>
            </a:r>
            <a:r>
              <a:rPr lang="zh-CN" altLang="en-US" sz="3600" dirty="0"/>
              <a:t>的数据，</a:t>
            </a:r>
            <a:r>
              <a:rPr lang="en-US" altLang="zh-CN" sz="3600" dirty="0"/>
              <a:t>1≤N≤1000 , 1≤M≤10000, 1≤Ci≤200, 1≤u, </a:t>
            </a:r>
            <a:r>
              <a:rPr lang="en-US" altLang="zh-CN" sz="3600" dirty="0" err="1"/>
              <a:t>v≤N</a:t>
            </a:r>
            <a:r>
              <a:rPr lang="en-US" altLang="zh-CN" sz="3600" dirty="0"/>
              <a:t>, 1≤c≤1000</a:t>
            </a:r>
            <a:endParaRPr lang="zh-CN" altLang="en-US" sz="3600" dirty="0"/>
          </a:p>
        </p:txBody>
      </p:sp>
    </p:spTree>
    <p:custDataLst>
      <p:tags r:id="rId1"/>
    </p:custDataLst>
    <p:extLst>
      <p:ext uri="{BB962C8B-B14F-4D97-AF65-F5344CB8AC3E}">
        <p14:creationId xmlns:p14="http://schemas.microsoft.com/office/powerpoint/2010/main" val="503527394"/>
      </p:ext>
    </p:extLst>
  </p:cSld>
  <p:clrMapOvr>
    <a:masterClrMapping/>
  </p:clrMapOvr>
  <p:transition spd="slow" advClick="0" advTm="1000">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题解</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a:t>本题是求最短路径，数据规模</a:t>
            </a:r>
            <a:r>
              <a:rPr lang="en-US" altLang="zh-CN" dirty="0"/>
              <a:t>1≤N≤1000 , 1≤M≤10000</a:t>
            </a:r>
            <a:r>
              <a:rPr lang="zh-CN" altLang="en-US" dirty="0"/>
              <a:t>不算大。用那种算法？用复杂度</a:t>
            </a:r>
            <a:r>
              <a:rPr lang="en-US" altLang="zh-CN" dirty="0"/>
              <a:t>O(n3)</a:t>
            </a:r>
            <a:r>
              <a:rPr lang="zh-CN" altLang="en-US" dirty="0"/>
              <a:t>的</a:t>
            </a:r>
            <a:r>
              <a:rPr lang="en-US" altLang="zh-CN" dirty="0" err="1"/>
              <a:t>floyd</a:t>
            </a:r>
            <a:r>
              <a:rPr lang="zh-CN" altLang="en-US" dirty="0"/>
              <a:t>算法超时；用复杂度</a:t>
            </a:r>
            <a:r>
              <a:rPr lang="en-US" altLang="zh-CN" dirty="0"/>
              <a:t>O(</a:t>
            </a:r>
            <a:r>
              <a:rPr lang="en-US" altLang="zh-CN" dirty="0" err="1"/>
              <a:t>mn</a:t>
            </a:r>
            <a:r>
              <a:rPr lang="en-US" altLang="zh-CN" dirty="0"/>
              <a:t>)</a:t>
            </a:r>
            <a:r>
              <a:rPr lang="zh-CN" altLang="en-US" dirty="0"/>
              <a:t>的</a:t>
            </a:r>
            <a:r>
              <a:rPr lang="en-US" altLang="zh-CN" dirty="0"/>
              <a:t>Bellman-ford</a:t>
            </a:r>
            <a:r>
              <a:rPr lang="zh-CN" altLang="en-US" dirty="0"/>
              <a:t>算法正好；没有必要使用更好的</a:t>
            </a:r>
            <a:r>
              <a:rPr lang="en-US" altLang="zh-CN" dirty="0" err="1"/>
              <a:t>Dijkstra</a:t>
            </a:r>
            <a:r>
              <a:rPr lang="zh-CN" altLang="en-US" dirty="0"/>
              <a:t>和</a:t>
            </a:r>
            <a:r>
              <a:rPr lang="en-US" altLang="zh-CN" dirty="0"/>
              <a:t>SPFA</a:t>
            </a:r>
            <a:r>
              <a:rPr lang="zh-CN" altLang="en-US" dirty="0"/>
              <a:t>算法。</a:t>
            </a:r>
          </a:p>
          <a:p>
            <a:pPr marL="0" indent="0">
              <a:lnSpc>
                <a:spcPct val="150000"/>
              </a:lnSpc>
              <a:spcBef>
                <a:spcPts val="0"/>
              </a:spcBef>
              <a:buNone/>
            </a:pPr>
            <a:r>
              <a:rPr lang="zh-CN" altLang="en-US" dirty="0"/>
              <a:t>两点之间的边长，除了路线时间</a:t>
            </a:r>
            <a:r>
              <a:rPr lang="en-US" altLang="zh-CN" dirty="0"/>
              <a:t>c</a:t>
            </a:r>
            <a:r>
              <a:rPr lang="zh-CN" altLang="en-US" dirty="0"/>
              <a:t>，还要加上隔离时间。经过这个转化后，本题是一道简单的</a:t>
            </a:r>
            <a:r>
              <a:rPr lang="en-US" altLang="zh-CN" dirty="0"/>
              <a:t>Bellman-ford</a:t>
            </a:r>
            <a:r>
              <a:rPr lang="zh-CN" altLang="en-US" dirty="0"/>
              <a:t>算法模板题。</a:t>
            </a:r>
          </a:p>
        </p:txBody>
      </p:sp>
    </p:spTree>
    <p:custDataLst>
      <p:tags r:id="rId1"/>
    </p:custDataLst>
    <p:extLst>
      <p:ext uri="{BB962C8B-B14F-4D97-AF65-F5344CB8AC3E}">
        <p14:creationId xmlns:p14="http://schemas.microsoft.com/office/powerpoint/2010/main" val="4217477910"/>
      </p:ext>
    </p:extLst>
  </p:cSld>
  <p:clrMapOvr>
    <a:masterClrMapping/>
  </p:clrMapOvr>
  <p:transition spd="slow" advClick="0" advTm="1000">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10" name="图片 9"/>
          <p:cNvPicPr/>
          <p:nvPr/>
        </p:nvPicPr>
        <p:blipFill>
          <a:blip r:embed="rId5">
            <a:lum bright="34000" contrast="-8000"/>
          </a:blip>
          <a:srcRect l="20046" t="6270" r="19548" b="5808"/>
          <a:stretch>
            <a:fillRect/>
          </a:stretch>
        </p:blipFill>
        <p:spPr>
          <a:xfrm rot="5400000">
            <a:off x="9200077" y="-1445445"/>
            <a:ext cx="10710321" cy="18915887"/>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6271327" y="3357121"/>
            <a:ext cx="17469121" cy="9325630"/>
          </a:xfrm>
          <a:prstGeom prst="rect">
            <a:avLst/>
          </a:prstGeom>
          <a:noFill/>
          <a:ln>
            <a:noFill/>
          </a:ln>
        </p:spPr>
        <p:txBody>
          <a:bodyPr wrap="square" rtlCol="0">
            <a:spAutoFit/>
          </a:bodyPr>
          <a:lstStyle/>
          <a:p>
            <a:pPr algn="l"/>
            <a:r>
              <a:rPr lang="en-US" altLang="zh-CN" sz="4000" dirty="0">
                <a:solidFill>
                  <a:schemeClr val="tx1"/>
                </a:solidFill>
                <a:latin typeface="宋体" panose="02010600030101010101" pitchFamily="2" charset="-122"/>
                <a:ea typeface="宋体" panose="02010600030101010101" pitchFamily="2" charset="-122"/>
              </a:rPr>
              <a:t>n, m = map(</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input().split())</a:t>
            </a:r>
          </a:p>
          <a:p>
            <a:pPr algn="l"/>
            <a:r>
              <a:rPr lang="en-US" altLang="zh-CN" sz="4000" dirty="0">
                <a:solidFill>
                  <a:schemeClr val="tx1"/>
                </a:solidFill>
                <a:latin typeface="宋体" panose="02010600030101010101" pitchFamily="2" charset="-122"/>
                <a:ea typeface="宋体" panose="02010600030101010101" pitchFamily="2" charset="-122"/>
              </a:rPr>
              <a:t>t= [0]+[</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input().split()] </a:t>
            </a:r>
            <a:r>
              <a:rPr lang="en-US" altLang="zh-CN" sz="4000" dirty="0" smtClean="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不用</a:t>
            </a:r>
            <a:r>
              <a:rPr lang="en-US" altLang="zh-CN" sz="4000" dirty="0">
                <a:solidFill>
                  <a:schemeClr val="tx1"/>
                </a:solidFill>
                <a:latin typeface="宋体" panose="02010600030101010101" pitchFamily="2" charset="-122"/>
                <a:ea typeface="宋体" panose="02010600030101010101" pitchFamily="2" charset="-122"/>
              </a:rPr>
              <a:t>t[0]</a:t>
            </a:r>
            <a:r>
              <a:rPr lang="zh-CN" altLang="en-US" sz="4000" dirty="0">
                <a:solidFill>
                  <a:schemeClr val="tx1"/>
                </a:solidFill>
                <a:latin typeface="宋体" panose="02010600030101010101" pitchFamily="2" charset="-122"/>
                <a:ea typeface="宋体" panose="02010600030101010101" pitchFamily="2" charset="-122"/>
              </a:rPr>
              <a:t>，从</a:t>
            </a:r>
            <a:r>
              <a:rPr lang="en-US" altLang="zh-CN" sz="4000" dirty="0">
                <a:solidFill>
                  <a:schemeClr val="tx1"/>
                </a:solidFill>
                <a:latin typeface="宋体" panose="02010600030101010101" pitchFamily="2" charset="-122"/>
                <a:ea typeface="宋体" panose="02010600030101010101" pitchFamily="2" charset="-122"/>
              </a:rPr>
              <a:t>t[1]</a:t>
            </a:r>
            <a:r>
              <a:rPr lang="zh-CN" altLang="en-US" sz="4000" dirty="0">
                <a:solidFill>
                  <a:schemeClr val="tx1"/>
                </a:solidFill>
                <a:latin typeface="宋体" panose="02010600030101010101" pitchFamily="2" charset="-122"/>
                <a:ea typeface="宋体" panose="02010600030101010101" pitchFamily="2" charset="-122"/>
              </a:rPr>
              <a:t>开始</a:t>
            </a:r>
          </a:p>
          <a:p>
            <a:pPr algn="l"/>
            <a:r>
              <a:rPr lang="en-US" altLang="zh-CN" sz="4000" dirty="0">
                <a:solidFill>
                  <a:schemeClr val="tx1"/>
                </a:solidFill>
                <a:latin typeface="宋体" panose="02010600030101010101" pitchFamily="2" charset="-122"/>
                <a:ea typeface="宋体" panose="02010600030101010101" pitchFamily="2" charset="-122"/>
              </a:rPr>
              <a:t>e = []                       #</a:t>
            </a:r>
            <a:r>
              <a:rPr lang="zh-CN" altLang="en-US" sz="4000" dirty="0">
                <a:solidFill>
                  <a:schemeClr val="tx1"/>
                </a:solidFill>
                <a:latin typeface="宋体" panose="02010600030101010101" pitchFamily="2" charset="-122"/>
                <a:ea typeface="宋体" panose="02010600030101010101" pitchFamily="2" charset="-122"/>
              </a:rPr>
              <a:t>简单的数组存点和边</a:t>
            </a:r>
          </a:p>
          <a:p>
            <a:pPr algn="l"/>
            <a:r>
              <a:rPr lang="en-US" altLang="zh-CN" sz="4000" dirty="0">
                <a:solidFill>
                  <a:srgbClr val="FF0000"/>
                </a:solidFill>
                <a:latin typeface="宋体" panose="02010600030101010101" pitchFamily="2" charset="-122"/>
                <a:ea typeface="宋体" panose="02010600030101010101" pitchFamily="2" charset="-122"/>
              </a:rPr>
              <a:t>for </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 in range(1,m+1):</a:t>
            </a:r>
          </a:p>
          <a:p>
            <a:pPr algn="l"/>
            <a:r>
              <a:rPr lang="en-US" altLang="zh-CN" sz="4000" dirty="0">
                <a:solidFill>
                  <a:srgbClr val="FF0000"/>
                </a:solidFill>
                <a:latin typeface="宋体" panose="02010600030101010101" pitchFamily="2" charset="-122"/>
                <a:ea typeface="宋体" panose="02010600030101010101" pitchFamily="2" charset="-122"/>
              </a:rPr>
              <a:t>    a, </a:t>
            </a:r>
            <a:r>
              <a:rPr lang="en-US" altLang="zh-CN" sz="4000" dirty="0" err="1">
                <a:solidFill>
                  <a:srgbClr val="FF0000"/>
                </a:solidFill>
                <a:latin typeface="宋体" panose="02010600030101010101" pitchFamily="2" charset="-122"/>
                <a:ea typeface="宋体" panose="02010600030101010101" pitchFamily="2" charset="-122"/>
              </a:rPr>
              <a:t>b,c</a:t>
            </a:r>
            <a:r>
              <a:rPr lang="en-US" altLang="zh-CN" sz="4000" dirty="0">
                <a:solidFill>
                  <a:srgbClr val="FF0000"/>
                </a:solidFill>
                <a:latin typeface="宋体" panose="02010600030101010101" pitchFamily="2" charset="-122"/>
                <a:ea typeface="宋体" panose="02010600030101010101" pitchFamily="2" charset="-122"/>
              </a:rPr>
              <a:t> = map(</a:t>
            </a:r>
            <a:r>
              <a:rPr lang="en-US" altLang="zh-CN" sz="4000" dirty="0" err="1">
                <a:solidFill>
                  <a:srgbClr val="FF0000"/>
                </a:solidFill>
                <a:latin typeface="宋体" panose="02010600030101010101" pitchFamily="2" charset="-122"/>
                <a:ea typeface="宋体" panose="02010600030101010101" pitchFamily="2" charset="-122"/>
              </a:rPr>
              <a:t>int</a:t>
            </a:r>
            <a:r>
              <a:rPr lang="en-US" altLang="zh-CN" sz="4000" dirty="0">
                <a:solidFill>
                  <a:srgbClr val="FF0000"/>
                </a:solidFill>
                <a:latin typeface="宋体" panose="02010600030101010101" pitchFamily="2" charset="-122"/>
                <a:ea typeface="宋体" panose="02010600030101010101" pitchFamily="2" charset="-122"/>
              </a:rPr>
              <a:t>, input().split())</a:t>
            </a:r>
          </a:p>
          <a:p>
            <a:pPr algn="l"/>
            <a:r>
              <a:rPr lang="en-US" altLang="zh-CN" sz="4000" dirty="0">
                <a:solidFill>
                  <a:srgbClr val="FF0000"/>
                </a:solidFill>
                <a:latin typeface="宋体" panose="02010600030101010101" pitchFamily="2" charset="-122"/>
                <a:ea typeface="宋体" panose="02010600030101010101" pitchFamily="2" charset="-122"/>
              </a:rPr>
              <a:t>    </a:t>
            </a:r>
            <a:r>
              <a:rPr lang="en-US" altLang="zh-CN" sz="4000" dirty="0" err="1">
                <a:solidFill>
                  <a:srgbClr val="FF0000"/>
                </a:solidFill>
                <a:latin typeface="宋体" panose="02010600030101010101" pitchFamily="2" charset="-122"/>
                <a:ea typeface="宋体" panose="02010600030101010101" pitchFamily="2" charset="-122"/>
              </a:rPr>
              <a:t>e.append</a:t>
            </a:r>
            <a:r>
              <a:rPr lang="en-US" altLang="zh-CN" sz="4000" dirty="0">
                <a:solidFill>
                  <a:srgbClr val="FF0000"/>
                </a:solidFill>
                <a:latin typeface="宋体" panose="02010600030101010101" pitchFamily="2" charset="-122"/>
                <a:ea typeface="宋体" panose="02010600030101010101" pitchFamily="2" charset="-122"/>
              </a:rPr>
              <a:t>([</a:t>
            </a:r>
            <a:r>
              <a:rPr lang="en-US" altLang="zh-CN" sz="4000" dirty="0" err="1">
                <a:solidFill>
                  <a:srgbClr val="FF0000"/>
                </a:solidFill>
                <a:latin typeface="宋体" panose="02010600030101010101" pitchFamily="2" charset="-122"/>
                <a:ea typeface="宋体" panose="02010600030101010101" pitchFamily="2" charset="-122"/>
              </a:rPr>
              <a:t>a,b,c</a:t>
            </a:r>
            <a:r>
              <a:rPr lang="en-US" altLang="zh-CN" sz="4000" dirty="0">
                <a:solidFill>
                  <a:srgbClr val="FF0000"/>
                </a:solidFill>
                <a:latin typeface="宋体" panose="02010600030101010101" pitchFamily="2" charset="-122"/>
                <a:ea typeface="宋体" panose="02010600030101010101" pitchFamily="2" charset="-122"/>
              </a:rPr>
              <a:t>]) </a:t>
            </a:r>
          </a:p>
          <a:p>
            <a:pPr algn="l"/>
            <a:r>
              <a:rPr lang="en-US" altLang="zh-CN" sz="4000" dirty="0">
                <a:solidFill>
                  <a:srgbClr val="FF0000"/>
                </a:solidFill>
                <a:latin typeface="宋体" panose="02010600030101010101" pitchFamily="2" charset="-122"/>
                <a:ea typeface="宋体" panose="02010600030101010101" pitchFamily="2" charset="-122"/>
              </a:rPr>
              <a:t>    </a:t>
            </a:r>
            <a:r>
              <a:rPr lang="en-US" altLang="zh-CN" sz="4000" dirty="0" err="1">
                <a:solidFill>
                  <a:srgbClr val="FF0000"/>
                </a:solidFill>
                <a:latin typeface="宋体" panose="02010600030101010101" pitchFamily="2" charset="-122"/>
                <a:ea typeface="宋体" panose="02010600030101010101" pitchFamily="2" charset="-122"/>
              </a:rPr>
              <a:t>e.append</a:t>
            </a:r>
            <a:r>
              <a:rPr lang="en-US" altLang="zh-CN" sz="4000" dirty="0">
                <a:solidFill>
                  <a:srgbClr val="FF0000"/>
                </a:solidFill>
                <a:latin typeface="宋体" panose="02010600030101010101" pitchFamily="2" charset="-122"/>
                <a:ea typeface="宋体" panose="02010600030101010101" pitchFamily="2" charset="-122"/>
              </a:rPr>
              <a:t>([</a:t>
            </a:r>
            <a:r>
              <a:rPr lang="en-US" altLang="zh-CN" sz="4000" dirty="0" err="1">
                <a:solidFill>
                  <a:srgbClr val="FF0000"/>
                </a:solidFill>
                <a:latin typeface="宋体" panose="02010600030101010101" pitchFamily="2" charset="-122"/>
                <a:ea typeface="宋体" panose="02010600030101010101" pitchFamily="2" charset="-122"/>
              </a:rPr>
              <a:t>b,a,c</a:t>
            </a:r>
            <a:r>
              <a:rPr lang="en-US" altLang="zh-CN" sz="4000" dirty="0">
                <a:solidFill>
                  <a:srgbClr val="FF0000"/>
                </a:solidFill>
                <a:latin typeface="宋体" panose="02010600030101010101" pitchFamily="2" charset="-122"/>
                <a:ea typeface="宋体" panose="02010600030101010101" pitchFamily="2" charset="-122"/>
              </a:rPr>
              <a:t>])        #</a:t>
            </a:r>
            <a:r>
              <a:rPr lang="zh-CN" altLang="en-US" sz="4000" dirty="0">
                <a:solidFill>
                  <a:srgbClr val="FF0000"/>
                </a:solidFill>
                <a:latin typeface="宋体" panose="02010600030101010101" pitchFamily="2" charset="-122"/>
                <a:ea typeface="宋体" panose="02010600030101010101" pitchFamily="2" charset="-122"/>
              </a:rPr>
              <a:t>双向边</a:t>
            </a:r>
          </a:p>
          <a:p>
            <a:pPr algn="l"/>
            <a:r>
              <a:rPr lang="en-US" altLang="zh-CN" sz="4000" dirty="0" err="1">
                <a:solidFill>
                  <a:schemeClr val="tx1"/>
                </a:solidFill>
                <a:latin typeface="宋体" panose="02010600030101010101" pitchFamily="2" charset="-122"/>
                <a:ea typeface="宋体" panose="02010600030101010101" pitchFamily="2" charset="-122"/>
              </a:rPr>
              <a:t>dist</a:t>
            </a:r>
            <a:r>
              <a:rPr lang="en-US" altLang="zh-CN" sz="4000" dirty="0">
                <a:solidFill>
                  <a:schemeClr val="tx1"/>
                </a:solidFill>
                <a:latin typeface="宋体" panose="02010600030101010101" pitchFamily="2" charset="-122"/>
                <a:ea typeface="宋体" panose="02010600030101010101" pitchFamily="2" charset="-122"/>
              </a:rPr>
              <a:t>=[0x3f3f3f3f]*(n+1)</a:t>
            </a:r>
          </a:p>
          <a:p>
            <a:pPr algn="l"/>
            <a:r>
              <a:rPr lang="en-US" altLang="zh-CN" sz="4000" dirty="0" err="1">
                <a:solidFill>
                  <a:schemeClr val="tx1"/>
                </a:solidFill>
                <a:latin typeface="宋体" panose="02010600030101010101" pitchFamily="2" charset="-122"/>
                <a:ea typeface="宋体" panose="02010600030101010101" pitchFamily="2" charset="-122"/>
              </a:rPr>
              <a:t>dist</a:t>
            </a:r>
            <a:r>
              <a:rPr lang="en-US" altLang="zh-CN" sz="4000" dirty="0">
                <a:solidFill>
                  <a:schemeClr val="tx1"/>
                </a:solidFill>
                <a:latin typeface="宋体" panose="02010600030101010101" pitchFamily="2" charset="-122"/>
                <a:ea typeface="宋体" panose="02010600030101010101" pitchFamily="2" charset="-122"/>
              </a:rPr>
              <a:t>[1]=0</a:t>
            </a:r>
          </a:p>
          <a:p>
            <a:pPr algn="l"/>
            <a:r>
              <a:rPr lang="en-US" altLang="zh-CN" sz="4000" dirty="0">
                <a:solidFill>
                  <a:schemeClr val="tx1"/>
                </a:solidFill>
                <a:latin typeface="宋体" panose="02010600030101010101" pitchFamily="2" charset="-122"/>
                <a:ea typeface="宋体" panose="02010600030101010101" pitchFamily="2" charset="-122"/>
              </a:rPr>
              <a:t>for k in range(1,n+1):</a:t>
            </a:r>
          </a:p>
          <a:p>
            <a:pPr algn="l"/>
            <a:r>
              <a:rPr lang="en-US" altLang="zh-CN" sz="4000" dirty="0">
                <a:solidFill>
                  <a:schemeClr val="tx1"/>
                </a:solidFill>
                <a:latin typeface="宋体" panose="02010600030101010101" pitchFamily="2" charset="-122"/>
                <a:ea typeface="宋体" panose="02010600030101010101" pitchFamily="2" charset="-122"/>
              </a:rPr>
              <a:t>    for </a:t>
            </a:r>
            <a:r>
              <a:rPr lang="en-US" altLang="zh-CN" sz="4000" dirty="0" err="1">
                <a:solidFill>
                  <a:schemeClr val="tx1"/>
                </a:solidFill>
                <a:latin typeface="宋体" panose="02010600030101010101" pitchFamily="2" charset="-122"/>
                <a:ea typeface="宋体" panose="02010600030101010101" pitchFamily="2" charset="-122"/>
              </a:rPr>
              <a:t>a,b,c</a:t>
            </a:r>
            <a:r>
              <a:rPr lang="en-US" altLang="zh-CN" sz="4000" dirty="0">
                <a:solidFill>
                  <a:schemeClr val="tx1"/>
                </a:solidFill>
                <a:latin typeface="宋体" panose="02010600030101010101" pitchFamily="2" charset="-122"/>
                <a:ea typeface="宋体" panose="02010600030101010101" pitchFamily="2" charset="-122"/>
              </a:rPr>
              <a:t> in e:          #</a:t>
            </a:r>
            <a:r>
              <a:rPr lang="zh-CN" altLang="en-US" sz="4000" dirty="0">
                <a:solidFill>
                  <a:schemeClr val="tx1"/>
                </a:solidFill>
                <a:latin typeface="宋体" panose="02010600030101010101" pitchFamily="2" charset="-122"/>
                <a:ea typeface="宋体" panose="02010600030101010101" pitchFamily="2" charset="-122"/>
              </a:rPr>
              <a:t>检查每条边</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res=t[b]</a:t>
            </a:r>
          </a:p>
          <a:p>
            <a:pPr algn="l"/>
            <a:r>
              <a:rPr lang="en-US" altLang="zh-CN" sz="4000" dirty="0">
                <a:solidFill>
                  <a:schemeClr val="tx1"/>
                </a:solidFill>
                <a:latin typeface="宋体" panose="02010600030101010101" pitchFamily="2" charset="-122"/>
                <a:ea typeface="宋体" panose="02010600030101010101" pitchFamily="2" charset="-122"/>
              </a:rPr>
              <a:t>        if b==n: res=0</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dist</a:t>
            </a:r>
            <a:r>
              <a:rPr lang="en-US" altLang="zh-CN" sz="4000" dirty="0">
                <a:solidFill>
                  <a:schemeClr val="tx1"/>
                </a:solidFill>
                <a:latin typeface="宋体" panose="02010600030101010101" pitchFamily="2" charset="-122"/>
                <a:ea typeface="宋体" panose="02010600030101010101" pitchFamily="2" charset="-122"/>
              </a:rPr>
              <a:t>[b]=min(</a:t>
            </a:r>
            <a:r>
              <a:rPr lang="en-US" altLang="zh-CN" sz="4000" dirty="0" err="1">
                <a:solidFill>
                  <a:schemeClr val="tx1"/>
                </a:solidFill>
                <a:latin typeface="宋体" panose="02010600030101010101" pitchFamily="2" charset="-122"/>
                <a:ea typeface="宋体" panose="02010600030101010101" pitchFamily="2" charset="-122"/>
              </a:rPr>
              <a:t>dist</a:t>
            </a:r>
            <a:r>
              <a:rPr lang="en-US" altLang="zh-CN" sz="4000" dirty="0">
                <a:solidFill>
                  <a:schemeClr val="tx1"/>
                </a:solidFill>
                <a:latin typeface="宋体" panose="02010600030101010101" pitchFamily="2" charset="-122"/>
                <a:ea typeface="宋体" panose="02010600030101010101" pitchFamily="2" charset="-122"/>
              </a:rPr>
              <a:t>[b],</a:t>
            </a:r>
            <a:r>
              <a:rPr lang="en-US" altLang="zh-CN" sz="4000" dirty="0" err="1">
                <a:solidFill>
                  <a:schemeClr val="tx1"/>
                </a:solidFill>
                <a:latin typeface="宋体" panose="02010600030101010101" pitchFamily="2" charset="-122"/>
                <a:ea typeface="宋体" panose="02010600030101010101" pitchFamily="2" charset="-122"/>
              </a:rPr>
              <a:t>dist</a:t>
            </a:r>
            <a:r>
              <a:rPr lang="en-US" altLang="zh-CN" sz="4000" dirty="0">
                <a:solidFill>
                  <a:schemeClr val="tx1"/>
                </a:solidFill>
                <a:latin typeface="宋体" panose="02010600030101010101" pitchFamily="2" charset="-122"/>
                <a:ea typeface="宋体" panose="02010600030101010101" pitchFamily="2" charset="-122"/>
              </a:rPr>
              <a:t>[a]+</a:t>
            </a:r>
            <a:r>
              <a:rPr lang="en-US" altLang="zh-CN" sz="4000" dirty="0" err="1">
                <a:solidFill>
                  <a:schemeClr val="tx1"/>
                </a:solidFill>
                <a:latin typeface="宋体" panose="02010600030101010101" pitchFamily="2" charset="-122"/>
                <a:ea typeface="宋体" panose="02010600030101010101" pitchFamily="2" charset="-122"/>
              </a:rPr>
              <a:t>c+res</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print(</a:t>
            </a:r>
            <a:r>
              <a:rPr lang="en-US" altLang="zh-CN" sz="4000" dirty="0" err="1">
                <a:solidFill>
                  <a:schemeClr val="tx1"/>
                </a:solidFill>
                <a:latin typeface="宋体" panose="02010600030101010101" pitchFamily="2" charset="-122"/>
                <a:ea typeface="宋体" panose="02010600030101010101" pitchFamily="2" charset="-122"/>
              </a:rPr>
              <a:t>dist</a:t>
            </a:r>
            <a:r>
              <a:rPr lang="en-US" altLang="zh-CN" sz="4000" dirty="0">
                <a:solidFill>
                  <a:schemeClr val="tx1"/>
                </a:solidFill>
                <a:latin typeface="宋体" panose="02010600030101010101" pitchFamily="2" charset="-122"/>
                <a:ea typeface="宋体" panose="02010600030101010101" pitchFamily="2" charset="-122"/>
              </a:rPr>
              <a:t>[n])</a:t>
            </a:r>
          </a:p>
        </p:txBody>
      </p:sp>
      <p:sp>
        <p:nvSpPr>
          <p:cNvPr id="7" name="矩形标注 6"/>
          <p:cNvSpPr/>
          <p:nvPr/>
        </p:nvSpPr>
        <p:spPr>
          <a:xfrm>
            <a:off x="134824" y="4267199"/>
            <a:ext cx="4646196" cy="6850743"/>
          </a:xfrm>
          <a:prstGeom prst="wedgeRectCallout">
            <a:avLst>
              <a:gd name="adj1" fmla="val 88586"/>
              <a:gd name="adj2" fmla="val -197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l">
              <a:lnSpc>
                <a:spcPct val="150000"/>
              </a:lnSpc>
              <a:buFont typeface="Arial" panose="020B0604020202020204" pitchFamily="34" charset="0"/>
              <a:buChar char="•"/>
            </a:pPr>
            <a:r>
              <a:rPr lang="zh-CN" altLang="en-US" sz="4000" dirty="0" smtClean="0">
                <a:solidFill>
                  <a:srgbClr val="FFFF00"/>
                </a:solidFill>
              </a:rPr>
              <a:t>数组存边</a:t>
            </a:r>
            <a:endParaRPr lang="en-US" altLang="zh-CN" sz="4000" dirty="0" smtClean="0">
              <a:solidFill>
                <a:srgbClr val="FFFF00"/>
              </a:solidFill>
            </a:endParaRPr>
          </a:p>
          <a:p>
            <a:pPr marL="571500" indent="-571500" algn="l">
              <a:lnSpc>
                <a:spcPct val="150000"/>
              </a:lnSpc>
              <a:buFont typeface="Arial" panose="020B0604020202020204" pitchFamily="34" charset="0"/>
              <a:buChar char="•"/>
            </a:pPr>
            <a:r>
              <a:rPr lang="zh-CN" altLang="en-US" sz="4000" dirty="0" smtClean="0">
                <a:solidFill>
                  <a:srgbClr val="FFFF00"/>
                </a:solidFill>
              </a:rPr>
              <a:t>简单</a:t>
            </a:r>
            <a:r>
              <a:rPr lang="zh-CN" altLang="en-US" sz="4000" dirty="0">
                <a:solidFill>
                  <a:srgbClr val="FFFF00"/>
                </a:solidFill>
              </a:rPr>
              <a:t>的存储方法，不能快速搜索点和</a:t>
            </a:r>
            <a:r>
              <a:rPr lang="zh-CN" altLang="en-US" sz="4000" dirty="0" smtClean="0">
                <a:solidFill>
                  <a:srgbClr val="FFFF00"/>
                </a:solidFill>
              </a:rPr>
              <a:t>边</a:t>
            </a:r>
            <a:endParaRPr lang="en-US" altLang="zh-CN" sz="4000" dirty="0" smtClean="0">
              <a:solidFill>
                <a:srgbClr val="FFFF00"/>
              </a:solidFill>
            </a:endParaRPr>
          </a:p>
          <a:p>
            <a:pPr marL="571500" indent="-571500" algn="l">
              <a:lnSpc>
                <a:spcPct val="150000"/>
              </a:lnSpc>
              <a:buFont typeface="Arial" panose="020B0604020202020204" pitchFamily="34" charset="0"/>
              <a:buChar char="•"/>
            </a:pPr>
            <a:r>
              <a:rPr lang="zh-CN" altLang="en-US" sz="4000" dirty="0" smtClean="0">
                <a:solidFill>
                  <a:srgbClr val="FFFF00"/>
                </a:solidFill>
              </a:rPr>
              <a:t>正</a:t>
            </a:r>
            <a:r>
              <a:rPr lang="zh-CN" altLang="en-US" sz="4000" dirty="0">
                <a:solidFill>
                  <a:srgbClr val="FFFF00"/>
                </a:solidFill>
              </a:rPr>
              <a:t>适合</a:t>
            </a:r>
            <a:r>
              <a:rPr lang="en-US" altLang="zh-CN" sz="4000" dirty="0">
                <a:solidFill>
                  <a:srgbClr val="FFFF00"/>
                </a:solidFill>
              </a:rPr>
              <a:t>Bellman-ford</a:t>
            </a:r>
            <a:r>
              <a:rPr lang="zh-CN" altLang="en-US" sz="4000" dirty="0">
                <a:solidFill>
                  <a:srgbClr val="FFFF00"/>
                </a:solidFill>
              </a:rPr>
              <a:t>这种简单的算法。</a:t>
            </a:r>
          </a:p>
        </p:txBody>
      </p:sp>
    </p:spTree>
    <p:custDataLst>
      <p:tags r:id="rId1"/>
    </p:custDataLst>
    <p:extLst>
      <p:ext uri="{BB962C8B-B14F-4D97-AF65-F5344CB8AC3E}">
        <p14:creationId xmlns:p14="http://schemas.microsoft.com/office/powerpoint/2010/main" val="2738660700"/>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10" name="图片 9"/>
          <p:cNvPicPr/>
          <p:nvPr/>
        </p:nvPicPr>
        <p:blipFill>
          <a:blip r:embed="rId5">
            <a:lum bright="34000" contrast="-8000"/>
          </a:blip>
          <a:srcRect l="20046" t="6270" r="19548" b="5808"/>
          <a:stretch>
            <a:fillRect/>
          </a:stretch>
        </p:blipFill>
        <p:spPr>
          <a:xfrm rot="5400000">
            <a:off x="9200077" y="-1445445"/>
            <a:ext cx="10710321" cy="18915887"/>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6271327" y="3357121"/>
            <a:ext cx="17469121" cy="9325630"/>
          </a:xfrm>
          <a:prstGeom prst="rect">
            <a:avLst/>
          </a:prstGeom>
          <a:noFill/>
          <a:ln>
            <a:noFill/>
          </a:ln>
        </p:spPr>
        <p:txBody>
          <a:bodyPr wrap="square" rtlCol="0">
            <a:spAutoFit/>
          </a:bodyPr>
          <a:lstStyle/>
          <a:p>
            <a:pPr algn="l"/>
            <a:r>
              <a:rPr lang="en-US" altLang="zh-CN" sz="4000" dirty="0">
                <a:solidFill>
                  <a:schemeClr val="tx1"/>
                </a:solidFill>
                <a:latin typeface="宋体" panose="02010600030101010101" pitchFamily="2" charset="-122"/>
                <a:ea typeface="宋体" panose="02010600030101010101" pitchFamily="2" charset="-122"/>
              </a:rPr>
              <a:t>n, m = map(</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input().split())</a:t>
            </a:r>
          </a:p>
          <a:p>
            <a:pPr algn="l"/>
            <a:r>
              <a:rPr lang="en-US" altLang="zh-CN" sz="4000" dirty="0">
                <a:solidFill>
                  <a:schemeClr val="tx1"/>
                </a:solidFill>
                <a:latin typeface="宋体" panose="02010600030101010101" pitchFamily="2" charset="-122"/>
                <a:ea typeface="宋体" panose="02010600030101010101" pitchFamily="2" charset="-122"/>
              </a:rPr>
              <a:t>t= [0]+[</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input().split()] </a:t>
            </a:r>
            <a:r>
              <a:rPr lang="en-US" altLang="zh-CN" sz="4000" dirty="0" smtClean="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不用</a:t>
            </a:r>
            <a:r>
              <a:rPr lang="en-US" altLang="zh-CN" sz="4000" dirty="0">
                <a:solidFill>
                  <a:schemeClr val="tx1"/>
                </a:solidFill>
                <a:latin typeface="宋体" panose="02010600030101010101" pitchFamily="2" charset="-122"/>
                <a:ea typeface="宋体" panose="02010600030101010101" pitchFamily="2" charset="-122"/>
              </a:rPr>
              <a:t>t[0]</a:t>
            </a:r>
            <a:r>
              <a:rPr lang="zh-CN" altLang="en-US" sz="4000" dirty="0">
                <a:solidFill>
                  <a:schemeClr val="tx1"/>
                </a:solidFill>
                <a:latin typeface="宋体" panose="02010600030101010101" pitchFamily="2" charset="-122"/>
                <a:ea typeface="宋体" panose="02010600030101010101" pitchFamily="2" charset="-122"/>
              </a:rPr>
              <a:t>，从</a:t>
            </a:r>
            <a:r>
              <a:rPr lang="en-US" altLang="zh-CN" sz="4000" dirty="0">
                <a:solidFill>
                  <a:schemeClr val="tx1"/>
                </a:solidFill>
                <a:latin typeface="宋体" panose="02010600030101010101" pitchFamily="2" charset="-122"/>
                <a:ea typeface="宋体" panose="02010600030101010101" pitchFamily="2" charset="-122"/>
              </a:rPr>
              <a:t>t[1]</a:t>
            </a:r>
            <a:r>
              <a:rPr lang="zh-CN" altLang="en-US" sz="4000" dirty="0">
                <a:solidFill>
                  <a:schemeClr val="tx1"/>
                </a:solidFill>
                <a:latin typeface="宋体" panose="02010600030101010101" pitchFamily="2" charset="-122"/>
                <a:ea typeface="宋体" panose="02010600030101010101" pitchFamily="2" charset="-122"/>
              </a:rPr>
              <a:t>开始</a:t>
            </a:r>
          </a:p>
          <a:p>
            <a:pPr algn="l"/>
            <a:r>
              <a:rPr lang="en-US" altLang="zh-CN" sz="4000" dirty="0">
                <a:solidFill>
                  <a:schemeClr val="tx1"/>
                </a:solidFill>
                <a:latin typeface="宋体" panose="02010600030101010101" pitchFamily="2" charset="-122"/>
                <a:ea typeface="宋体" panose="02010600030101010101" pitchFamily="2" charset="-122"/>
              </a:rPr>
              <a:t>e = []                       #</a:t>
            </a:r>
            <a:r>
              <a:rPr lang="zh-CN" altLang="en-US" sz="4000" dirty="0">
                <a:solidFill>
                  <a:schemeClr val="tx1"/>
                </a:solidFill>
                <a:latin typeface="宋体" panose="02010600030101010101" pitchFamily="2" charset="-122"/>
                <a:ea typeface="宋体" panose="02010600030101010101" pitchFamily="2" charset="-122"/>
              </a:rPr>
              <a:t>简单的数组存点和边</a:t>
            </a:r>
          </a:p>
          <a:p>
            <a:pPr algn="l"/>
            <a:r>
              <a:rPr lang="en-US" altLang="zh-CN" sz="4000" dirty="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range(1,m+1):</a:t>
            </a:r>
          </a:p>
          <a:p>
            <a:pPr algn="l"/>
            <a:r>
              <a:rPr lang="en-US" altLang="zh-CN" sz="4000" dirty="0">
                <a:solidFill>
                  <a:schemeClr val="tx1"/>
                </a:solidFill>
                <a:latin typeface="宋体" panose="02010600030101010101" pitchFamily="2" charset="-122"/>
                <a:ea typeface="宋体" panose="02010600030101010101" pitchFamily="2" charset="-122"/>
              </a:rPr>
              <a:t>    a, </a:t>
            </a:r>
            <a:r>
              <a:rPr lang="en-US" altLang="zh-CN" sz="4000" dirty="0" err="1">
                <a:solidFill>
                  <a:schemeClr val="tx1"/>
                </a:solidFill>
                <a:latin typeface="宋体" panose="02010600030101010101" pitchFamily="2" charset="-122"/>
                <a:ea typeface="宋体" panose="02010600030101010101" pitchFamily="2" charset="-122"/>
              </a:rPr>
              <a:t>b,c</a:t>
            </a:r>
            <a:r>
              <a:rPr lang="en-US" altLang="zh-CN" sz="4000" dirty="0">
                <a:solidFill>
                  <a:schemeClr val="tx1"/>
                </a:solidFill>
                <a:latin typeface="宋体" panose="02010600030101010101" pitchFamily="2" charset="-122"/>
                <a:ea typeface="宋体" panose="02010600030101010101" pitchFamily="2" charset="-122"/>
              </a:rPr>
              <a:t> = map(</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input().split())</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e.append</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a,b,c</a:t>
            </a:r>
            <a:r>
              <a:rPr lang="en-US" altLang="zh-CN" sz="4000" dirty="0">
                <a:solidFill>
                  <a:schemeClr val="tx1"/>
                </a:solidFill>
                <a:latin typeface="宋体" panose="02010600030101010101" pitchFamily="2" charset="-122"/>
                <a:ea typeface="宋体" panose="02010600030101010101" pitchFamily="2" charset="-122"/>
              </a:rPr>
              <a:t>]) </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e.append</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b,a,c</a:t>
            </a:r>
            <a:r>
              <a:rPr lang="en-US" altLang="zh-CN" sz="4000" dirty="0">
                <a:solidFill>
                  <a:schemeClr val="tx1"/>
                </a:solidFill>
                <a:latin typeface="宋体" panose="02010600030101010101" pitchFamily="2" charset="-122"/>
                <a:ea typeface="宋体" panose="02010600030101010101" pitchFamily="2" charset="-122"/>
              </a:rPr>
              <a:t>])        #</a:t>
            </a:r>
            <a:r>
              <a:rPr lang="zh-CN" altLang="en-US" sz="4000" dirty="0">
                <a:solidFill>
                  <a:schemeClr val="tx1"/>
                </a:solidFill>
                <a:latin typeface="宋体" panose="02010600030101010101" pitchFamily="2" charset="-122"/>
                <a:ea typeface="宋体" panose="02010600030101010101" pitchFamily="2" charset="-122"/>
              </a:rPr>
              <a:t>双向边</a:t>
            </a:r>
          </a:p>
          <a:p>
            <a:pPr algn="l"/>
            <a:r>
              <a:rPr lang="en-US" altLang="zh-CN" sz="4000" dirty="0" err="1">
                <a:solidFill>
                  <a:schemeClr val="tx1"/>
                </a:solidFill>
                <a:latin typeface="宋体" panose="02010600030101010101" pitchFamily="2" charset="-122"/>
                <a:ea typeface="宋体" panose="02010600030101010101" pitchFamily="2" charset="-122"/>
              </a:rPr>
              <a:t>dist</a:t>
            </a:r>
            <a:r>
              <a:rPr lang="en-US" altLang="zh-CN" sz="4000" dirty="0">
                <a:solidFill>
                  <a:schemeClr val="tx1"/>
                </a:solidFill>
                <a:latin typeface="宋体" panose="02010600030101010101" pitchFamily="2" charset="-122"/>
                <a:ea typeface="宋体" panose="02010600030101010101" pitchFamily="2" charset="-122"/>
              </a:rPr>
              <a:t>=[0x3f3f3f3f]*(n+1)</a:t>
            </a:r>
          </a:p>
          <a:p>
            <a:pPr algn="l"/>
            <a:r>
              <a:rPr lang="en-US" altLang="zh-CN" sz="4000" dirty="0" err="1">
                <a:solidFill>
                  <a:srgbClr val="FF0000"/>
                </a:solidFill>
                <a:latin typeface="宋体" panose="02010600030101010101" pitchFamily="2" charset="-122"/>
                <a:ea typeface="宋体" panose="02010600030101010101" pitchFamily="2" charset="-122"/>
              </a:rPr>
              <a:t>dist</a:t>
            </a:r>
            <a:r>
              <a:rPr lang="en-US" altLang="zh-CN" sz="4000" dirty="0">
                <a:solidFill>
                  <a:srgbClr val="FF0000"/>
                </a:solidFill>
                <a:latin typeface="宋体" panose="02010600030101010101" pitchFamily="2" charset="-122"/>
                <a:ea typeface="宋体" panose="02010600030101010101" pitchFamily="2" charset="-122"/>
              </a:rPr>
              <a:t>[1]=0</a:t>
            </a:r>
          </a:p>
          <a:p>
            <a:pPr algn="l"/>
            <a:r>
              <a:rPr lang="en-US" altLang="zh-CN" sz="4000" dirty="0">
                <a:solidFill>
                  <a:srgbClr val="FF0000"/>
                </a:solidFill>
                <a:latin typeface="宋体" panose="02010600030101010101" pitchFamily="2" charset="-122"/>
                <a:ea typeface="宋体" panose="02010600030101010101" pitchFamily="2" charset="-122"/>
              </a:rPr>
              <a:t>for k in range(1,n+1):</a:t>
            </a:r>
          </a:p>
          <a:p>
            <a:pPr algn="l"/>
            <a:r>
              <a:rPr lang="en-US" altLang="zh-CN" sz="4000" dirty="0">
                <a:solidFill>
                  <a:srgbClr val="FF0000"/>
                </a:solidFill>
                <a:latin typeface="宋体" panose="02010600030101010101" pitchFamily="2" charset="-122"/>
                <a:ea typeface="宋体" panose="02010600030101010101" pitchFamily="2" charset="-122"/>
              </a:rPr>
              <a:t>    for </a:t>
            </a:r>
            <a:r>
              <a:rPr lang="en-US" altLang="zh-CN" sz="4000" dirty="0" err="1">
                <a:solidFill>
                  <a:srgbClr val="FF0000"/>
                </a:solidFill>
                <a:latin typeface="宋体" panose="02010600030101010101" pitchFamily="2" charset="-122"/>
                <a:ea typeface="宋体" panose="02010600030101010101" pitchFamily="2" charset="-122"/>
              </a:rPr>
              <a:t>a,b,c</a:t>
            </a:r>
            <a:r>
              <a:rPr lang="en-US" altLang="zh-CN" sz="4000" dirty="0">
                <a:solidFill>
                  <a:srgbClr val="FF0000"/>
                </a:solidFill>
                <a:latin typeface="宋体" panose="02010600030101010101" pitchFamily="2" charset="-122"/>
                <a:ea typeface="宋体" panose="02010600030101010101" pitchFamily="2" charset="-122"/>
              </a:rPr>
              <a:t> in e:          #</a:t>
            </a:r>
            <a:r>
              <a:rPr lang="zh-CN" altLang="en-US" sz="4000" dirty="0">
                <a:solidFill>
                  <a:srgbClr val="FF0000"/>
                </a:solidFill>
                <a:latin typeface="宋体" panose="02010600030101010101" pitchFamily="2" charset="-122"/>
                <a:ea typeface="宋体" panose="02010600030101010101" pitchFamily="2" charset="-122"/>
              </a:rPr>
              <a:t>检查每条边</a:t>
            </a:r>
          </a:p>
          <a:p>
            <a:pPr algn="l"/>
            <a:r>
              <a:rPr lang="zh-CN" altLang="en-US" sz="4000" dirty="0">
                <a:solidFill>
                  <a:srgbClr val="FF0000"/>
                </a:solidFill>
                <a:latin typeface="宋体" panose="02010600030101010101" pitchFamily="2" charset="-122"/>
                <a:ea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rPr>
              <a:t>res=t[b]</a:t>
            </a:r>
          </a:p>
          <a:p>
            <a:pPr algn="l"/>
            <a:r>
              <a:rPr lang="en-US" altLang="zh-CN" sz="4000" dirty="0">
                <a:solidFill>
                  <a:srgbClr val="FF0000"/>
                </a:solidFill>
                <a:latin typeface="宋体" panose="02010600030101010101" pitchFamily="2" charset="-122"/>
                <a:ea typeface="宋体" panose="02010600030101010101" pitchFamily="2" charset="-122"/>
              </a:rPr>
              <a:t>        if b==n: res=0</a:t>
            </a:r>
          </a:p>
          <a:p>
            <a:pPr algn="l"/>
            <a:r>
              <a:rPr lang="en-US" altLang="zh-CN" sz="4000" dirty="0">
                <a:solidFill>
                  <a:srgbClr val="FF0000"/>
                </a:solidFill>
                <a:latin typeface="宋体" panose="02010600030101010101" pitchFamily="2" charset="-122"/>
                <a:ea typeface="宋体" panose="02010600030101010101" pitchFamily="2" charset="-122"/>
              </a:rPr>
              <a:t>        </a:t>
            </a:r>
            <a:r>
              <a:rPr lang="en-US" altLang="zh-CN" sz="4000" dirty="0" err="1">
                <a:solidFill>
                  <a:srgbClr val="FF0000"/>
                </a:solidFill>
                <a:latin typeface="宋体" panose="02010600030101010101" pitchFamily="2" charset="-122"/>
                <a:ea typeface="宋体" panose="02010600030101010101" pitchFamily="2" charset="-122"/>
              </a:rPr>
              <a:t>dist</a:t>
            </a:r>
            <a:r>
              <a:rPr lang="en-US" altLang="zh-CN" sz="4000" dirty="0">
                <a:solidFill>
                  <a:srgbClr val="FF0000"/>
                </a:solidFill>
                <a:latin typeface="宋体" panose="02010600030101010101" pitchFamily="2" charset="-122"/>
                <a:ea typeface="宋体" panose="02010600030101010101" pitchFamily="2" charset="-122"/>
              </a:rPr>
              <a:t>[b]=min(</a:t>
            </a:r>
            <a:r>
              <a:rPr lang="en-US" altLang="zh-CN" sz="4000" dirty="0" err="1">
                <a:solidFill>
                  <a:srgbClr val="FF0000"/>
                </a:solidFill>
                <a:latin typeface="宋体" panose="02010600030101010101" pitchFamily="2" charset="-122"/>
                <a:ea typeface="宋体" panose="02010600030101010101" pitchFamily="2" charset="-122"/>
              </a:rPr>
              <a:t>dist</a:t>
            </a:r>
            <a:r>
              <a:rPr lang="en-US" altLang="zh-CN" sz="4000" dirty="0">
                <a:solidFill>
                  <a:srgbClr val="FF0000"/>
                </a:solidFill>
                <a:latin typeface="宋体" panose="02010600030101010101" pitchFamily="2" charset="-122"/>
                <a:ea typeface="宋体" panose="02010600030101010101" pitchFamily="2" charset="-122"/>
              </a:rPr>
              <a:t>[b],</a:t>
            </a:r>
            <a:r>
              <a:rPr lang="en-US" altLang="zh-CN" sz="4000" dirty="0" err="1">
                <a:solidFill>
                  <a:srgbClr val="FF0000"/>
                </a:solidFill>
                <a:latin typeface="宋体" panose="02010600030101010101" pitchFamily="2" charset="-122"/>
                <a:ea typeface="宋体" panose="02010600030101010101" pitchFamily="2" charset="-122"/>
              </a:rPr>
              <a:t>dist</a:t>
            </a:r>
            <a:r>
              <a:rPr lang="en-US" altLang="zh-CN" sz="4000" dirty="0">
                <a:solidFill>
                  <a:srgbClr val="FF0000"/>
                </a:solidFill>
                <a:latin typeface="宋体" panose="02010600030101010101" pitchFamily="2" charset="-122"/>
                <a:ea typeface="宋体" panose="02010600030101010101" pitchFamily="2" charset="-122"/>
              </a:rPr>
              <a:t>[a]+</a:t>
            </a:r>
            <a:r>
              <a:rPr lang="en-US" altLang="zh-CN" sz="4000" dirty="0" err="1">
                <a:solidFill>
                  <a:srgbClr val="FF0000"/>
                </a:solidFill>
                <a:latin typeface="宋体" panose="02010600030101010101" pitchFamily="2" charset="-122"/>
                <a:ea typeface="宋体" panose="02010600030101010101" pitchFamily="2" charset="-122"/>
              </a:rPr>
              <a:t>c+res</a:t>
            </a:r>
            <a:r>
              <a:rPr lang="en-US" altLang="zh-CN" sz="4000" dirty="0">
                <a:solidFill>
                  <a:srgbClr val="FF0000"/>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print(</a:t>
            </a:r>
            <a:r>
              <a:rPr lang="en-US" altLang="zh-CN" sz="4000" dirty="0" err="1">
                <a:solidFill>
                  <a:schemeClr val="tx1"/>
                </a:solidFill>
                <a:latin typeface="宋体" panose="02010600030101010101" pitchFamily="2" charset="-122"/>
                <a:ea typeface="宋体" panose="02010600030101010101" pitchFamily="2" charset="-122"/>
              </a:rPr>
              <a:t>dist</a:t>
            </a:r>
            <a:r>
              <a:rPr lang="en-US" altLang="zh-CN" sz="4000" dirty="0">
                <a:solidFill>
                  <a:schemeClr val="tx1"/>
                </a:solidFill>
                <a:latin typeface="宋体" panose="02010600030101010101" pitchFamily="2" charset="-122"/>
                <a:ea typeface="宋体" panose="02010600030101010101" pitchFamily="2" charset="-122"/>
              </a:rPr>
              <a:t>[n])</a:t>
            </a:r>
          </a:p>
        </p:txBody>
      </p:sp>
      <p:sp>
        <p:nvSpPr>
          <p:cNvPr id="7" name="矩形标注 6"/>
          <p:cNvSpPr/>
          <p:nvPr/>
        </p:nvSpPr>
        <p:spPr>
          <a:xfrm>
            <a:off x="134824" y="7649029"/>
            <a:ext cx="4646196" cy="3468913"/>
          </a:xfrm>
          <a:prstGeom prst="wedgeRectCallout">
            <a:avLst>
              <a:gd name="adj1" fmla="val 78277"/>
              <a:gd name="adj2" fmla="val -172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l">
              <a:lnSpc>
                <a:spcPct val="150000"/>
              </a:lnSpc>
              <a:buFont typeface="Arial" panose="020B0604020202020204" pitchFamily="34" charset="0"/>
              <a:buChar char="•"/>
            </a:pPr>
            <a:r>
              <a:rPr lang="zh-CN" altLang="en-US" sz="4000" dirty="0">
                <a:solidFill>
                  <a:srgbClr val="FFFF00"/>
                </a:solidFill>
              </a:rPr>
              <a:t>代码相当简单，几乎和</a:t>
            </a:r>
            <a:r>
              <a:rPr lang="en-US" altLang="zh-CN" sz="4000" dirty="0">
                <a:solidFill>
                  <a:srgbClr val="FFFF00"/>
                </a:solidFill>
              </a:rPr>
              <a:t>Floyd</a:t>
            </a:r>
            <a:r>
              <a:rPr lang="zh-CN" altLang="en-US" sz="4000" dirty="0">
                <a:solidFill>
                  <a:srgbClr val="FFFF00"/>
                </a:solidFill>
              </a:rPr>
              <a:t>的代码一样短。</a:t>
            </a:r>
          </a:p>
        </p:txBody>
      </p:sp>
    </p:spTree>
    <p:custDataLst>
      <p:tags r:id="rId1"/>
    </p:custDataLst>
    <p:extLst>
      <p:ext uri="{BB962C8B-B14F-4D97-AF65-F5344CB8AC3E}">
        <p14:creationId xmlns:p14="http://schemas.microsoft.com/office/powerpoint/2010/main" val="1203318549"/>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10" name="图片 9"/>
          <p:cNvPicPr/>
          <p:nvPr/>
        </p:nvPicPr>
        <p:blipFill>
          <a:blip r:embed="rId5">
            <a:lum bright="34000" contrast="-8000"/>
          </a:blip>
          <a:srcRect l="20046" t="6270" r="19548" b="5808"/>
          <a:stretch>
            <a:fillRect/>
          </a:stretch>
        </p:blipFill>
        <p:spPr>
          <a:xfrm rot="5400000">
            <a:off x="9200077" y="-1445445"/>
            <a:ext cx="10710321" cy="18915887"/>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6271327" y="3357121"/>
            <a:ext cx="17469121" cy="9325630"/>
          </a:xfrm>
          <a:prstGeom prst="rect">
            <a:avLst/>
          </a:prstGeom>
          <a:noFill/>
          <a:ln>
            <a:noFill/>
          </a:ln>
        </p:spPr>
        <p:txBody>
          <a:bodyPr wrap="square" rtlCol="0">
            <a:spAutoFit/>
          </a:bodyPr>
          <a:lstStyle/>
          <a:p>
            <a:pPr algn="l"/>
            <a:r>
              <a:rPr lang="en-US" altLang="zh-CN" sz="4000" dirty="0">
                <a:solidFill>
                  <a:schemeClr val="tx1"/>
                </a:solidFill>
                <a:latin typeface="宋体" panose="02010600030101010101" pitchFamily="2" charset="-122"/>
                <a:ea typeface="宋体" panose="02010600030101010101" pitchFamily="2" charset="-122"/>
              </a:rPr>
              <a:t>n, m = map(</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input().split())</a:t>
            </a:r>
          </a:p>
          <a:p>
            <a:pPr algn="l"/>
            <a:r>
              <a:rPr lang="en-US" altLang="zh-CN" sz="4000" dirty="0">
                <a:solidFill>
                  <a:schemeClr val="tx1"/>
                </a:solidFill>
                <a:latin typeface="宋体" panose="02010600030101010101" pitchFamily="2" charset="-122"/>
                <a:ea typeface="宋体" panose="02010600030101010101" pitchFamily="2" charset="-122"/>
              </a:rPr>
              <a:t>t= [0]+[</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input().split()] </a:t>
            </a:r>
            <a:r>
              <a:rPr lang="en-US" altLang="zh-CN" sz="4000" dirty="0" smtClean="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不用</a:t>
            </a:r>
            <a:r>
              <a:rPr lang="en-US" altLang="zh-CN" sz="4000" dirty="0">
                <a:solidFill>
                  <a:schemeClr val="tx1"/>
                </a:solidFill>
                <a:latin typeface="宋体" panose="02010600030101010101" pitchFamily="2" charset="-122"/>
                <a:ea typeface="宋体" panose="02010600030101010101" pitchFamily="2" charset="-122"/>
              </a:rPr>
              <a:t>t[0]</a:t>
            </a:r>
            <a:r>
              <a:rPr lang="zh-CN" altLang="en-US" sz="4000" dirty="0">
                <a:solidFill>
                  <a:schemeClr val="tx1"/>
                </a:solidFill>
                <a:latin typeface="宋体" panose="02010600030101010101" pitchFamily="2" charset="-122"/>
                <a:ea typeface="宋体" panose="02010600030101010101" pitchFamily="2" charset="-122"/>
              </a:rPr>
              <a:t>，从</a:t>
            </a:r>
            <a:r>
              <a:rPr lang="en-US" altLang="zh-CN" sz="4000" dirty="0">
                <a:solidFill>
                  <a:schemeClr val="tx1"/>
                </a:solidFill>
                <a:latin typeface="宋体" panose="02010600030101010101" pitchFamily="2" charset="-122"/>
                <a:ea typeface="宋体" panose="02010600030101010101" pitchFamily="2" charset="-122"/>
              </a:rPr>
              <a:t>t[1]</a:t>
            </a:r>
            <a:r>
              <a:rPr lang="zh-CN" altLang="en-US" sz="4000" dirty="0">
                <a:solidFill>
                  <a:schemeClr val="tx1"/>
                </a:solidFill>
                <a:latin typeface="宋体" panose="02010600030101010101" pitchFamily="2" charset="-122"/>
                <a:ea typeface="宋体" panose="02010600030101010101" pitchFamily="2" charset="-122"/>
              </a:rPr>
              <a:t>开始</a:t>
            </a:r>
          </a:p>
          <a:p>
            <a:pPr algn="l"/>
            <a:r>
              <a:rPr lang="en-US" altLang="zh-CN" sz="4000" dirty="0">
                <a:solidFill>
                  <a:schemeClr val="tx1"/>
                </a:solidFill>
                <a:latin typeface="宋体" panose="02010600030101010101" pitchFamily="2" charset="-122"/>
                <a:ea typeface="宋体" panose="02010600030101010101" pitchFamily="2" charset="-122"/>
              </a:rPr>
              <a:t>e = []                       #</a:t>
            </a:r>
            <a:r>
              <a:rPr lang="zh-CN" altLang="en-US" sz="4000" dirty="0">
                <a:solidFill>
                  <a:schemeClr val="tx1"/>
                </a:solidFill>
                <a:latin typeface="宋体" panose="02010600030101010101" pitchFamily="2" charset="-122"/>
                <a:ea typeface="宋体" panose="02010600030101010101" pitchFamily="2" charset="-122"/>
              </a:rPr>
              <a:t>简单的数组存点和边</a:t>
            </a:r>
          </a:p>
          <a:p>
            <a:pPr algn="l"/>
            <a:r>
              <a:rPr lang="en-US" altLang="zh-CN" sz="4000" dirty="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range(1,m+1):</a:t>
            </a:r>
          </a:p>
          <a:p>
            <a:pPr algn="l"/>
            <a:r>
              <a:rPr lang="en-US" altLang="zh-CN" sz="4000" dirty="0">
                <a:solidFill>
                  <a:schemeClr val="tx1"/>
                </a:solidFill>
                <a:latin typeface="宋体" panose="02010600030101010101" pitchFamily="2" charset="-122"/>
                <a:ea typeface="宋体" panose="02010600030101010101" pitchFamily="2" charset="-122"/>
              </a:rPr>
              <a:t>    a, </a:t>
            </a:r>
            <a:r>
              <a:rPr lang="en-US" altLang="zh-CN" sz="4000" dirty="0" err="1">
                <a:solidFill>
                  <a:schemeClr val="tx1"/>
                </a:solidFill>
                <a:latin typeface="宋体" panose="02010600030101010101" pitchFamily="2" charset="-122"/>
                <a:ea typeface="宋体" panose="02010600030101010101" pitchFamily="2" charset="-122"/>
              </a:rPr>
              <a:t>b,c</a:t>
            </a:r>
            <a:r>
              <a:rPr lang="en-US" altLang="zh-CN" sz="4000" dirty="0">
                <a:solidFill>
                  <a:schemeClr val="tx1"/>
                </a:solidFill>
                <a:latin typeface="宋体" panose="02010600030101010101" pitchFamily="2" charset="-122"/>
                <a:ea typeface="宋体" panose="02010600030101010101" pitchFamily="2" charset="-122"/>
              </a:rPr>
              <a:t> = map(</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input().split())</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e.append</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a,b,c</a:t>
            </a:r>
            <a:r>
              <a:rPr lang="en-US" altLang="zh-CN" sz="4000" dirty="0">
                <a:solidFill>
                  <a:schemeClr val="tx1"/>
                </a:solidFill>
                <a:latin typeface="宋体" panose="02010600030101010101" pitchFamily="2" charset="-122"/>
                <a:ea typeface="宋体" panose="02010600030101010101" pitchFamily="2" charset="-122"/>
              </a:rPr>
              <a:t>]) </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e.append</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b,a,c</a:t>
            </a:r>
            <a:r>
              <a:rPr lang="en-US" altLang="zh-CN" sz="4000" dirty="0">
                <a:solidFill>
                  <a:schemeClr val="tx1"/>
                </a:solidFill>
                <a:latin typeface="宋体" panose="02010600030101010101" pitchFamily="2" charset="-122"/>
                <a:ea typeface="宋体" panose="02010600030101010101" pitchFamily="2" charset="-122"/>
              </a:rPr>
              <a:t>])        #</a:t>
            </a:r>
            <a:r>
              <a:rPr lang="zh-CN" altLang="en-US" sz="4000" dirty="0">
                <a:solidFill>
                  <a:schemeClr val="tx1"/>
                </a:solidFill>
                <a:latin typeface="宋体" panose="02010600030101010101" pitchFamily="2" charset="-122"/>
                <a:ea typeface="宋体" panose="02010600030101010101" pitchFamily="2" charset="-122"/>
              </a:rPr>
              <a:t>双向边</a:t>
            </a:r>
          </a:p>
          <a:p>
            <a:pPr algn="l"/>
            <a:r>
              <a:rPr lang="en-US" altLang="zh-CN" sz="4000" dirty="0" err="1">
                <a:solidFill>
                  <a:schemeClr val="tx1"/>
                </a:solidFill>
                <a:latin typeface="宋体" panose="02010600030101010101" pitchFamily="2" charset="-122"/>
                <a:ea typeface="宋体" panose="02010600030101010101" pitchFamily="2" charset="-122"/>
              </a:rPr>
              <a:t>dist</a:t>
            </a:r>
            <a:r>
              <a:rPr lang="en-US" altLang="zh-CN" sz="4000" dirty="0">
                <a:solidFill>
                  <a:schemeClr val="tx1"/>
                </a:solidFill>
                <a:latin typeface="宋体" panose="02010600030101010101" pitchFamily="2" charset="-122"/>
                <a:ea typeface="宋体" panose="02010600030101010101" pitchFamily="2" charset="-122"/>
              </a:rPr>
              <a:t>=[0x3f3f3f3f]*(n+1)</a:t>
            </a:r>
          </a:p>
          <a:p>
            <a:pPr algn="l"/>
            <a:r>
              <a:rPr lang="en-US" altLang="zh-CN" sz="4000" dirty="0" err="1">
                <a:solidFill>
                  <a:schemeClr val="tx1"/>
                </a:solidFill>
                <a:latin typeface="宋体" panose="02010600030101010101" pitchFamily="2" charset="-122"/>
                <a:ea typeface="宋体" panose="02010600030101010101" pitchFamily="2" charset="-122"/>
              </a:rPr>
              <a:t>dist</a:t>
            </a:r>
            <a:r>
              <a:rPr lang="en-US" altLang="zh-CN" sz="4000" dirty="0">
                <a:solidFill>
                  <a:schemeClr val="tx1"/>
                </a:solidFill>
                <a:latin typeface="宋体" panose="02010600030101010101" pitchFamily="2" charset="-122"/>
                <a:ea typeface="宋体" panose="02010600030101010101" pitchFamily="2" charset="-122"/>
              </a:rPr>
              <a:t>[1]=0</a:t>
            </a:r>
          </a:p>
          <a:p>
            <a:pPr algn="l"/>
            <a:r>
              <a:rPr lang="en-US" altLang="zh-CN" sz="4000" dirty="0">
                <a:solidFill>
                  <a:srgbClr val="FF0000"/>
                </a:solidFill>
                <a:latin typeface="宋体" panose="02010600030101010101" pitchFamily="2" charset="-122"/>
                <a:ea typeface="宋体" panose="02010600030101010101" pitchFamily="2" charset="-122"/>
              </a:rPr>
              <a:t>for k in range(1,n+1):</a:t>
            </a:r>
          </a:p>
          <a:p>
            <a:pPr algn="l"/>
            <a:r>
              <a:rPr lang="en-US" altLang="zh-CN" sz="4000" dirty="0">
                <a:solidFill>
                  <a:srgbClr val="FF0000"/>
                </a:solidFill>
                <a:latin typeface="宋体" panose="02010600030101010101" pitchFamily="2" charset="-122"/>
                <a:ea typeface="宋体" panose="02010600030101010101" pitchFamily="2" charset="-122"/>
              </a:rPr>
              <a:t>    for </a:t>
            </a:r>
            <a:r>
              <a:rPr lang="en-US" altLang="zh-CN" sz="4000" dirty="0" err="1">
                <a:solidFill>
                  <a:srgbClr val="FF0000"/>
                </a:solidFill>
                <a:latin typeface="宋体" panose="02010600030101010101" pitchFamily="2" charset="-122"/>
                <a:ea typeface="宋体" panose="02010600030101010101" pitchFamily="2" charset="-122"/>
              </a:rPr>
              <a:t>a,b,c</a:t>
            </a:r>
            <a:r>
              <a:rPr lang="en-US" altLang="zh-CN" sz="4000" dirty="0">
                <a:solidFill>
                  <a:srgbClr val="FF0000"/>
                </a:solidFill>
                <a:latin typeface="宋体" panose="02010600030101010101" pitchFamily="2" charset="-122"/>
                <a:ea typeface="宋体" panose="02010600030101010101" pitchFamily="2" charset="-122"/>
              </a:rPr>
              <a:t> in e:          #</a:t>
            </a:r>
            <a:r>
              <a:rPr lang="zh-CN" altLang="en-US" sz="4000" dirty="0">
                <a:solidFill>
                  <a:srgbClr val="FF0000"/>
                </a:solidFill>
                <a:latin typeface="宋体" panose="02010600030101010101" pitchFamily="2" charset="-122"/>
                <a:ea typeface="宋体" panose="02010600030101010101" pitchFamily="2" charset="-122"/>
              </a:rPr>
              <a:t>检查每条边</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res=t[b]</a:t>
            </a:r>
          </a:p>
          <a:p>
            <a:pPr algn="l"/>
            <a:r>
              <a:rPr lang="en-US" altLang="zh-CN" sz="4000" dirty="0">
                <a:solidFill>
                  <a:schemeClr val="tx1"/>
                </a:solidFill>
                <a:latin typeface="宋体" panose="02010600030101010101" pitchFamily="2" charset="-122"/>
                <a:ea typeface="宋体" panose="02010600030101010101" pitchFamily="2" charset="-122"/>
              </a:rPr>
              <a:t>        if b==n: res=0</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dist</a:t>
            </a:r>
            <a:r>
              <a:rPr lang="en-US" altLang="zh-CN" sz="4000" dirty="0">
                <a:solidFill>
                  <a:schemeClr val="tx1"/>
                </a:solidFill>
                <a:latin typeface="宋体" panose="02010600030101010101" pitchFamily="2" charset="-122"/>
                <a:ea typeface="宋体" panose="02010600030101010101" pitchFamily="2" charset="-122"/>
              </a:rPr>
              <a:t>[b]=min(</a:t>
            </a:r>
            <a:r>
              <a:rPr lang="en-US" altLang="zh-CN" sz="4000" dirty="0" err="1">
                <a:solidFill>
                  <a:schemeClr val="tx1"/>
                </a:solidFill>
                <a:latin typeface="宋体" panose="02010600030101010101" pitchFamily="2" charset="-122"/>
                <a:ea typeface="宋体" panose="02010600030101010101" pitchFamily="2" charset="-122"/>
              </a:rPr>
              <a:t>dist</a:t>
            </a:r>
            <a:r>
              <a:rPr lang="en-US" altLang="zh-CN" sz="4000" dirty="0">
                <a:solidFill>
                  <a:schemeClr val="tx1"/>
                </a:solidFill>
                <a:latin typeface="宋体" panose="02010600030101010101" pitchFamily="2" charset="-122"/>
                <a:ea typeface="宋体" panose="02010600030101010101" pitchFamily="2" charset="-122"/>
              </a:rPr>
              <a:t>[b],</a:t>
            </a:r>
            <a:r>
              <a:rPr lang="en-US" altLang="zh-CN" sz="4000" dirty="0" err="1">
                <a:solidFill>
                  <a:schemeClr val="tx1"/>
                </a:solidFill>
                <a:latin typeface="宋体" panose="02010600030101010101" pitchFamily="2" charset="-122"/>
                <a:ea typeface="宋体" panose="02010600030101010101" pitchFamily="2" charset="-122"/>
              </a:rPr>
              <a:t>dist</a:t>
            </a:r>
            <a:r>
              <a:rPr lang="en-US" altLang="zh-CN" sz="4000" dirty="0">
                <a:solidFill>
                  <a:schemeClr val="tx1"/>
                </a:solidFill>
                <a:latin typeface="宋体" panose="02010600030101010101" pitchFamily="2" charset="-122"/>
                <a:ea typeface="宋体" panose="02010600030101010101" pitchFamily="2" charset="-122"/>
              </a:rPr>
              <a:t>[a]+</a:t>
            </a:r>
            <a:r>
              <a:rPr lang="en-US" altLang="zh-CN" sz="4000" dirty="0" err="1">
                <a:solidFill>
                  <a:schemeClr val="tx1"/>
                </a:solidFill>
                <a:latin typeface="宋体" panose="02010600030101010101" pitchFamily="2" charset="-122"/>
                <a:ea typeface="宋体" panose="02010600030101010101" pitchFamily="2" charset="-122"/>
              </a:rPr>
              <a:t>c+res</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print(</a:t>
            </a:r>
            <a:r>
              <a:rPr lang="en-US" altLang="zh-CN" sz="4000" dirty="0" err="1">
                <a:solidFill>
                  <a:schemeClr val="tx1"/>
                </a:solidFill>
                <a:latin typeface="宋体" panose="02010600030101010101" pitchFamily="2" charset="-122"/>
                <a:ea typeface="宋体" panose="02010600030101010101" pitchFamily="2" charset="-122"/>
              </a:rPr>
              <a:t>dist</a:t>
            </a:r>
            <a:r>
              <a:rPr lang="en-US" altLang="zh-CN" sz="4000" dirty="0">
                <a:solidFill>
                  <a:schemeClr val="tx1"/>
                </a:solidFill>
                <a:latin typeface="宋体" panose="02010600030101010101" pitchFamily="2" charset="-122"/>
                <a:ea typeface="宋体" panose="02010600030101010101" pitchFamily="2" charset="-122"/>
              </a:rPr>
              <a:t>[n])</a:t>
            </a:r>
          </a:p>
        </p:txBody>
      </p:sp>
      <p:sp>
        <p:nvSpPr>
          <p:cNvPr id="7" name="矩形标注 6"/>
          <p:cNvSpPr/>
          <p:nvPr/>
        </p:nvSpPr>
        <p:spPr>
          <a:xfrm>
            <a:off x="0" y="8897869"/>
            <a:ext cx="5097294" cy="3294742"/>
          </a:xfrm>
          <a:prstGeom prst="wedgeRectCallout">
            <a:avLst>
              <a:gd name="adj1" fmla="val 71728"/>
              <a:gd name="adj2" fmla="val -256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l">
              <a:lnSpc>
                <a:spcPct val="150000"/>
              </a:lnSpc>
              <a:buFont typeface="Arial" panose="020B0604020202020204" pitchFamily="34" charset="0"/>
              <a:buChar char="•"/>
            </a:pPr>
            <a:r>
              <a:rPr lang="en-US" altLang="zh-CN" sz="4000" dirty="0" smtClean="0">
                <a:solidFill>
                  <a:srgbClr val="FFFF00"/>
                </a:solidFill>
              </a:rPr>
              <a:t>Python</a:t>
            </a:r>
            <a:r>
              <a:rPr lang="zh-CN" altLang="en-US" sz="4000" dirty="0">
                <a:solidFill>
                  <a:srgbClr val="FFFF00"/>
                </a:solidFill>
              </a:rPr>
              <a:t>很慢</a:t>
            </a:r>
            <a:r>
              <a:rPr lang="zh-CN" altLang="en-US" sz="4000" dirty="0" smtClean="0">
                <a:solidFill>
                  <a:srgbClr val="FFFF00"/>
                </a:solidFill>
              </a:rPr>
              <a:t>，时间是</a:t>
            </a:r>
            <a:r>
              <a:rPr lang="en-US" altLang="zh-CN" sz="4000" dirty="0" smtClean="0">
                <a:solidFill>
                  <a:srgbClr val="FFFF00"/>
                </a:solidFill>
              </a:rPr>
              <a:t>C++</a:t>
            </a:r>
            <a:r>
              <a:rPr lang="zh-CN" altLang="en-US" sz="4000" dirty="0" smtClean="0">
                <a:solidFill>
                  <a:srgbClr val="FFFF00"/>
                </a:solidFill>
              </a:rPr>
              <a:t>的</a:t>
            </a:r>
            <a:r>
              <a:rPr lang="en-US" altLang="zh-CN" sz="4000" dirty="0" smtClean="0">
                <a:solidFill>
                  <a:srgbClr val="FFFF00"/>
                </a:solidFill>
              </a:rPr>
              <a:t>10</a:t>
            </a:r>
            <a:r>
              <a:rPr lang="zh-CN" altLang="en-US" sz="4000" dirty="0">
                <a:solidFill>
                  <a:srgbClr val="FFFF00"/>
                </a:solidFill>
              </a:rPr>
              <a:t>倍</a:t>
            </a:r>
            <a:r>
              <a:rPr lang="zh-CN" altLang="en-US" sz="4000" dirty="0" smtClean="0">
                <a:solidFill>
                  <a:srgbClr val="FFFF00"/>
                </a:solidFill>
              </a:rPr>
              <a:t>时</a:t>
            </a:r>
            <a:endParaRPr lang="zh-CN" altLang="en-US" sz="4000" dirty="0">
              <a:solidFill>
                <a:srgbClr val="FFFF00"/>
              </a:solidFill>
            </a:endParaRPr>
          </a:p>
        </p:txBody>
      </p:sp>
    </p:spTree>
    <p:custDataLst>
      <p:tags r:id="rId1"/>
    </p:custDataLst>
    <p:extLst>
      <p:ext uri="{BB962C8B-B14F-4D97-AF65-F5344CB8AC3E}">
        <p14:creationId xmlns:p14="http://schemas.microsoft.com/office/powerpoint/2010/main" val="3236235197"/>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10.7 SPFA</a:t>
              </a:r>
              <a:r>
                <a:rPr lang="zh-CN" altLang="en-US" sz="5600" b="1" spc="600" dirty="0" smtClean="0">
                  <a:solidFill>
                    <a:schemeClr val="bg1"/>
                  </a:solidFill>
                  <a:latin typeface="宋体" panose="02010600030101010101" pitchFamily="2" charset="-122"/>
                  <a:ea typeface="宋体" panose="02010600030101010101" pitchFamily="2" charset="-122"/>
                </a:rPr>
                <a:t>算法：改进的</a:t>
              </a:r>
              <a:r>
                <a:rPr lang="en-US" altLang="zh-CN" sz="5600" b="1" spc="600" dirty="0" smtClean="0">
                  <a:solidFill>
                    <a:schemeClr val="bg1"/>
                  </a:solidFill>
                  <a:latin typeface="宋体" panose="02010600030101010101" pitchFamily="2" charset="-122"/>
                  <a:ea typeface="宋体" panose="02010600030101010101" pitchFamily="2" charset="-122"/>
                </a:rPr>
                <a:t>Bellman-Ford</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en-US" altLang="zh-CN" dirty="0"/>
              <a:t>SPFA = </a:t>
            </a:r>
            <a:r>
              <a:rPr lang="zh-CN" altLang="en-US" dirty="0"/>
              <a:t>队列处理</a:t>
            </a:r>
            <a:r>
              <a:rPr lang="en-US" altLang="zh-CN" dirty="0"/>
              <a:t>+Bellman-Ford</a:t>
            </a:r>
            <a:r>
              <a:rPr lang="zh-CN" altLang="en-US" dirty="0"/>
              <a:t>。</a:t>
            </a:r>
          </a:p>
          <a:p>
            <a:pPr>
              <a:lnSpc>
                <a:spcPct val="150000"/>
              </a:lnSpc>
              <a:spcBef>
                <a:spcPts val="0"/>
              </a:spcBef>
            </a:pPr>
            <a:r>
              <a:rPr lang="en-US" altLang="zh-CN" dirty="0"/>
              <a:t>Bellman-Ford</a:t>
            </a:r>
            <a:r>
              <a:rPr lang="zh-CN" altLang="en-US" dirty="0"/>
              <a:t>算法有很多低效或无效的操作。其核心内容，是在每一轮操作中，更新所有结点到起点</a:t>
            </a:r>
            <a:r>
              <a:rPr lang="en-US" altLang="zh-CN" dirty="0"/>
              <a:t>s</a:t>
            </a:r>
            <a:r>
              <a:rPr lang="zh-CN" altLang="en-US" dirty="0"/>
              <a:t>的最短距离。</a:t>
            </a:r>
          </a:p>
          <a:p>
            <a:pPr>
              <a:lnSpc>
                <a:spcPct val="150000"/>
              </a:lnSpc>
              <a:spcBef>
                <a:spcPts val="0"/>
              </a:spcBef>
            </a:pPr>
            <a:r>
              <a:rPr lang="zh-CN" altLang="en-US" dirty="0"/>
              <a:t>计算和调整一个结点</a:t>
            </a:r>
            <a:r>
              <a:rPr lang="en-US" altLang="zh-CN" dirty="0"/>
              <a:t>u</a:t>
            </a:r>
            <a:r>
              <a:rPr lang="zh-CN" altLang="en-US" dirty="0"/>
              <a:t>到</a:t>
            </a:r>
            <a:r>
              <a:rPr lang="en-US" altLang="zh-CN" dirty="0"/>
              <a:t>s</a:t>
            </a:r>
            <a:r>
              <a:rPr lang="zh-CN" altLang="en-US" dirty="0"/>
              <a:t>的最短距离后，如果紧接着调整</a:t>
            </a:r>
            <a:r>
              <a:rPr lang="en-US" altLang="zh-CN" dirty="0"/>
              <a:t>u</a:t>
            </a:r>
            <a:r>
              <a:rPr lang="zh-CN" altLang="en-US" dirty="0"/>
              <a:t>的邻居结点，这些邻居肯定有新的计算结果；而如果漫无目的地计算不与</a:t>
            </a:r>
            <a:r>
              <a:rPr lang="en-US" altLang="zh-CN" dirty="0"/>
              <a:t>u</a:t>
            </a:r>
            <a:r>
              <a:rPr lang="zh-CN" altLang="en-US" dirty="0"/>
              <a:t>相邻的结点，很可能毫无变化，所以这些操作是低效的。</a:t>
            </a:r>
          </a:p>
          <a:p>
            <a:pPr>
              <a:lnSpc>
                <a:spcPct val="150000"/>
              </a:lnSpc>
              <a:spcBef>
                <a:spcPts val="0"/>
              </a:spcBef>
            </a:pPr>
            <a:r>
              <a:rPr lang="zh-CN" altLang="en-US" dirty="0"/>
              <a:t>改进：计算结点</a:t>
            </a:r>
            <a:r>
              <a:rPr lang="en-US" altLang="zh-CN" dirty="0"/>
              <a:t>u</a:t>
            </a:r>
            <a:r>
              <a:rPr lang="zh-CN" altLang="en-US" dirty="0"/>
              <a:t>之后，下一步只计算和调整它的邻居，能加快收敛的过程。</a:t>
            </a:r>
          </a:p>
          <a:p>
            <a:pPr>
              <a:lnSpc>
                <a:spcPct val="150000"/>
              </a:lnSpc>
              <a:spcBef>
                <a:spcPts val="0"/>
              </a:spcBef>
            </a:pPr>
            <a:r>
              <a:rPr lang="zh-CN" altLang="en-US" dirty="0"/>
              <a:t>这些步骤用队列进行操作，这就是</a:t>
            </a:r>
            <a:r>
              <a:rPr lang="en-US" altLang="zh-CN" dirty="0"/>
              <a:t>SPFA</a:t>
            </a:r>
            <a:r>
              <a:rPr lang="zh-CN" altLang="en-US" dirty="0"/>
              <a:t>。</a:t>
            </a:r>
          </a:p>
          <a:p>
            <a:pPr>
              <a:lnSpc>
                <a:spcPct val="150000"/>
              </a:lnSpc>
              <a:spcBef>
                <a:spcPts val="0"/>
              </a:spcBef>
            </a:pPr>
            <a:endParaRPr lang="zh-CN" altLang="en-US" dirty="0"/>
          </a:p>
        </p:txBody>
      </p:sp>
    </p:spTree>
    <p:custDataLst>
      <p:tags r:id="rId1"/>
    </p:custDataLst>
    <p:extLst>
      <p:ext uri="{BB962C8B-B14F-4D97-AF65-F5344CB8AC3E}">
        <p14:creationId xmlns:p14="http://schemas.microsoft.com/office/powerpoint/2010/main" val="371148649"/>
      </p:ext>
    </p:extLst>
  </p:cSld>
  <p:clrMapOvr>
    <a:masterClrMapping/>
  </p:clrMapOvr>
  <p:transition spd="slow" advClick="0" advTm="1000">
    <p:push di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SPFA</a:t>
              </a:r>
              <a:r>
                <a:rPr lang="zh-CN" altLang="en-US" sz="5600" b="1" spc="600" dirty="0" smtClean="0">
                  <a:solidFill>
                    <a:schemeClr val="bg1"/>
                  </a:solidFill>
                  <a:latin typeface="宋体" panose="02010600030101010101" pitchFamily="2" charset="-122"/>
                  <a:ea typeface="宋体" panose="02010600030101010101" pitchFamily="2" charset="-122"/>
                </a:rPr>
                <a:t>步骤</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a:t>（</a:t>
            </a:r>
            <a:r>
              <a:rPr lang="en-US" altLang="zh-CN" dirty="0"/>
              <a:t>1</a:t>
            </a:r>
            <a:r>
              <a:rPr lang="zh-CN" altLang="en-US" dirty="0"/>
              <a:t>）起点</a:t>
            </a:r>
            <a:r>
              <a:rPr lang="en-US" altLang="zh-CN" dirty="0"/>
              <a:t>s</a:t>
            </a:r>
            <a:r>
              <a:rPr lang="zh-CN" altLang="en-US" dirty="0"/>
              <a:t>入队，计算它所有邻居到</a:t>
            </a:r>
            <a:r>
              <a:rPr lang="en-US" altLang="zh-CN" dirty="0"/>
              <a:t>s</a:t>
            </a:r>
            <a:r>
              <a:rPr lang="zh-CN" altLang="en-US" dirty="0"/>
              <a:t>的最短距离。把</a:t>
            </a:r>
            <a:r>
              <a:rPr lang="en-US" altLang="zh-CN" dirty="0"/>
              <a:t>s</a:t>
            </a:r>
            <a:r>
              <a:rPr lang="zh-CN" altLang="en-US" dirty="0"/>
              <a:t>出队，状态有更新的邻居入队，没更新的不入队。</a:t>
            </a:r>
          </a:p>
          <a:p>
            <a:pPr marL="0" indent="0">
              <a:lnSpc>
                <a:spcPct val="150000"/>
              </a:lnSpc>
              <a:spcBef>
                <a:spcPts val="0"/>
              </a:spcBef>
              <a:buNone/>
            </a:pPr>
            <a:r>
              <a:rPr lang="zh-CN" altLang="en-US" dirty="0"/>
              <a:t>（</a:t>
            </a:r>
            <a:r>
              <a:rPr lang="en-US" altLang="zh-CN" dirty="0"/>
              <a:t>2</a:t>
            </a:r>
            <a:r>
              <a:rPr lang="zh-CN" altLang="en-US" dirty="0"/>
              <a:t>）现在队列的头部是</a:t>
            </a:r>
            <a:r>
              <a:rPr lang="en-US" altLang="zh-CN" dirty="0"/>
              <a:t>s</a:t>
            </a:r>
            <a:r>
              <a:rPr lang="zh-CN" altLang="en-US" dirty="0"/>
              <a:t>的一个邻居</a:t>
            </a:r>
            <a:r>
              <a:rPr lang="en-US" altLang="zh-CN" dirty="0"/>
              <a:t>u</a:t>
            </a:r>
            <a:r>
              <a:rPr lang="zh-CN" altLang="en-US" dirty="0"/>
              <a:t>。弹出</a:t>
            </a:r>
            <a:r>
              <a:rPr lang="en-US" altLang="zh-CN" dirty="0"/>
              <a:t>u</a:t>
            </a:r>
            <a:r>
              <a:rPr lang="zh-CN" altLang="en-US" dirty="0"/>
              <a:t>，更新它所有邻居的状态，把其中有状态变化的邻居入队列。</a:t>
            </a:r>
          </a:p>
          <a:p>
            <a:pPr marL="0" indent="0">
              <a:lnSpc>
                <a:spcPct val="150000"/>
              </a:lnSpc>
              <a:spcBef>
                <a:spcPts val="0"/>
              </a:spcBef>
              <a:buNone/>
            </a:pPr>
            <a:r>
              <a:rPr lang="zh-CN" altLang="en-US" dirty="0"/>
              <a:t>（</a:t>
            </a:r>
            <a:r>
              <a:rPr lang="en-US" altLang="zh-CN" dirty="0"/>
              <a:t>3</a:t>
            </a:r>
            <a:r>
              <a:rPr lang="zh-CN" altLang="en-US" dirty="0"/>
              <a:t>）继续以上过程，直到队列空。这也意味着，所有结点的状态都不再更新。最后的状态就是到起点</a:t>
            </a:r>
            <a:r>
              <a:rPr lang="en-US" altLang="zh-CN" dirty="0"/>
              <a:t>s</a:t>
            </a:r>
            <a:r>
              <a:rPr lang="zh-CN" altLang="en-US" dirty="0"/>
              <a:t>的最短路径。</a:t>
            </a:r>
          </a:p>
          <a:p>
            <a:pPr marL="0" indent="0">
              <a:lnSpc>
                <a:spcPct val="150000"/>
              </a:lnSpc>
              <a:spcBef>
                <a:spcPts val="0"/>
              </a:spcBef>
              <a:buNone/>
            </a:pPr>
            <a:endParaRPr lang="zh-CN" altLang="en-US" dirty="0"/>
          </a:p>
          <a:p>
            <a:pPr marL="0" indent="0">
              <a:lnSpc>
                <a:spcPct val="150000"/>
              </a:lnSpc>
              <a:spcBef>
                <a:spcPts val="0"/>
              </a:spcBef>
              <a:buNone/>
            </a:pPr>
            <a:endParaRPr lang="zh-CN" altLang="en-US" dirty="0"/>
          </a:p>
        </p:txBody>
      </p:sp>
    </p:spTree>
    <p:custDataLst>
      <p:tags r:id="rId1"/>
    </p:custDataLst>
    <p:extLst>
      <p:ext uri="{BB962C8B-B14F-4D97-AF65-F5344CB8AC3E}">
        <p14:creationId xmlns:p14="http://schemas.microsoft.com/office/powerpoint/2010/main" val="979527743"/>
      </p:ext>
    </p:extLst>
  </p:cSld>
  <p:clrMapOvr>
    <a:masterClrMapping/>
  </p:clrMapOvr>
  <p:transition spd="slow" advClick="0" advTm="1000">
    <p:push di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SPFA</a:t>
              </a:r>
              <a:r>
                <a:rPr lang="zh-CN" altLang="en-US" sz="5600" b="1" spc="600" dirty="0" smtClean="0">
                  <a:solidFill>
                    <a:schemeClr val="bg1"/>
                  </a:solidFill>
                  <a:latin typeface="宋体" panose="02010600030101010101" pitchFamily="2" charset="-122"/>
                  <a:ea typeface="宋体" panose="02010600030101010101" pitchFamily="2" charset="-122"/>
                </a:rPr>
                <a:t>不稳定</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a:t>弹出</a:t>
            </a:r>
            <a:r>
              <a:rPr lang="en-US" altLang="zh-CN" dirty="0"/>
              <a:t>u</a:t>
            </a:r>
            <a:r>
              <a:rPr lang="zh-CN" altLang="en-US" dirty="0"/>
              <a:t>之后，在后面的计算中，</a:t>
            </a:r>
            <a:r>
              <a:rPr lang="en-US" altLang="zh-CN" dirty="0"/>
              <a:t>u</a:t>
            </a:r>
            <a:r>
              <a:rPr lang="zh-CN" altLang="en-US" dirty="0"/>
              <a:t>可能会再次更新状态（后来发现，</a:t>
            </a:r>
            <a:r>
              <a:rPr lang="en-US" altLang="zh-CN" dirty="0"/>
              <a:t>u</a:t>
            </a:r>
            <a:r>
              <a:rPr lang="zh-CN" altLang="en-US" dirty="0"/>
              <a:t>借道别的结点去</a:t>
            </a:r>
            <a:r>
              <a:rPr lang="en-US" altLang="zh-CN" dirty="0"/>
              <a:t>s</a:t>
            </a:r>
            <a:r>
              <a:rPr lang="zh-CN" altLang="en-US" dirty="0"/>
              <a:t>，路更近）。所以，</a:t>
            </a:r>
            <a:r>
              <a:rPr lang="en-US" altLang="zh-CN" dirty="0"/>
              <a:t>u</a:t>
            </a:r>
            <a:r>
              <a:rPr lang="zh-CN" altLang="en-US" dirty="0"/>
              <a:t>可能需要重新入队列。</a:t>
            </a:r>
          </a:p>
          <a:p>
            <a:pPr marL="0" indent="0">
              <a:lnSpc>
                <a:spcPct val="150000"/>
              </a:lnSpc>
              <a:spcBef>
                <a:spcPts val="0"/>
              </a:spcBef>
              <a:buNone/>
            </a:pPr>
            <a:r>
              <a:rPr lang="zh-CN" altLang="en-US" dirty="0"/>
              <a:t>有可能只有很少结点重新进入队列，也有可能很多。这取决于图的特征。</a:t>
            </a:r>
          </a:p>
          <a:p>
            <a:pPr marL="0" indent="0">
              <a:lnSpc>
                <a:spcPct val="150000"/>
              </a:lnSpc>
              <a:spcBef>
                <a:spcPts val="0"/>
              </a:spcBef>
              <a:buNone/>
            </a:pPr>
            <a:r>
              <a:rPr lang="zh-CN" altLang="en-US" dirty="0"/>
              <a:t>所以，</a:t>
            </a:r>
            <a:r>
              <a:rPr lang="en-US" altLang="zh-CN" dirty="0"/>
              <a:t>SPFA</a:t>
            </a:r>
            <a:r>
              <a:rPr lang="zh-CN" altLang="en-US" dirty="0"/>
              <a:t>是不稳定的。</a:t>
            </a:r>
          </a:p>
          <a:p>
            <a:pPr marL="0" indent="0">
              <a:lnSpc>
                <a:spcPct val="150000"/>
              </a:lnSpc>
              <a:spcBef>
                <a:spcPts val="0"/>
              </a:spcBef>
              <a:buNone/>
            </a:pPr>
            <a:endParaRPr lang="zh-CN" altLang="en-US" dirty="0"/>
          </a:p>
        </p:txBody>
      </p:sp>
    </p:spTree>
    <p:custDataLst>
      <p:tags r:id="rId1"/>
    </p:custDataLst>
    <p:extLst>
      <p:ext uri="{BB962C8B-B14F-4D97-AF65-F5344CB8AC3E}">
        <p14:creationId xmlns:p14="http://schemas.microsoft.com/office/powerpoint/2010/main" val="4285560824"/>
      </p:ext>
    </p:extLst>
  </p:cSld>
  <p:clrMapOvr>
    <a:masterClrMapping/>
  </p:clrMapOvr>
  <p:transition spd="slow" advClick="0" advTm="1000">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图算法的复杂度</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685321" y="3631201"/>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a:t>和边的数量</a:t>
            </a:r>
            <a:r>
              <a:rPr lang="en-US" altLang="zh-CN" dirty="0"/>
              <a:t>E</a:t>
            </a:r>
            <a:r>
              <a:rPr lang="zh-CN" altLang="en-US" dirty="0"/>
              <a:t>、点的数量</a:t>
            </a:r>
            <a:r>
              <a:rPr lang="en-US" altLang="zh-CN" dirty="0"/>
              <a:t>V</a:t>
            </a:r>
            <a:r>
              <a:rPr lang="zh-CN" altLang="en-US" dirty="0"/>
              <a:t>相关。</a:t>
            </a:r>
          </a:p>
          <a:p>
            <a:pPr marL="0" indent="0">
              <a:lnSpc>
                <a:spcPct val="150000"/>
              </a:lnSpc>
              <a:spcBef>
                <a:spcPts val="0"/>
              </a:spcBef>
              <a:buNone/>
            </a:pPr>
            <a:r>
              <a:rPr lang="en-US" altLang="zh-CN" dirty="0"/>
              <a:t>O(V+E)</a:t>
            </a:r>
            <a:r>
              <a:rPr lang="zh-CN" altLang="en-US" dirty="0"/>
              <a:t>：几乎是图问题中能达到的最好程度。</a:t>
            </a:r>
          </a:p>
          <a:p>
            <a:pPr marL="0" indent="0">
              <a:lnSpc>
                <a:spcPct val="150000"/>
              </a:lnSpc>
              <a:spcBef>
                <a:spcPts val="0"/>
              </a:spcBef>
              <a:buNone/>
            </a:pPr>
            <a:r>
              <a:rPr lang="en-US" altLang="zh-CN" dirty="0"/>
              <a:t>O(</a:t>
            </a:r>
            <a:r>
              <a:rPr lang="en-US" altLang="zh-CN" dirty="0" err="1"/>
              <a:t>VlogE</a:t>
            </a:r>
            <a:r>
              <a:rPr lang="en-US" altLang="zh-CN" dirty="0"/>
              <a:t>)</a:t>
            </a:r>
            <a:r>
              <a:rPr lang="zh-CN" altLang="en-US" dirty="0"/>
              <a:t>、</a:t>
            </a:r>
            <a:r>
              <a:rPr lang="en-US" altLang="zh-CN" dirty="0"/>
              <a:t>O(</a:t>
            </a:r>
            <a:r>
              <a:rPr lang="en-US" altLang="zh-CN" dirty="0" err="1"/>
              <a:t>ElogV</a:t>
            </a:r>
            <a:r>
              <a:rPr lang="en-US" altLang="zh-CN" dirty="0"/>
              <a:t>)</a:t>
            </a:r>
            <a:r>
              <a:rPr lang="zh-CN" altLang="en-US" dirty="0"/>
              <a:t>：很好的算法。</a:t>
            </a:r>
          </a:p>
          <a:p>
            <a:pPr marL="0" indent="0">
              <a:lnSpc>
                <a:spcPct val="150000"/>
              </a:lnSpc>
              <a:spcBef>
                <a:spcPts val="0"/>
              </a:spcBef>
              <a:buNone/>
            </a:pPr>
            <a:r>
              <a:rPr lang="en-US" altLang="zh-CN" dirty="0"/>
              <a:t>O(V</a:t>
            </a:r>
            <a:r>
              <a:rPr lang="en-US" altLang="zh-CN" baseline="30000" dirty="0"/>
              <a:t>2</a:t>
            </a:r>
            <a:r>
              <a:rPr lang="en-US" altLang="zh-CN" dirty="0"/>
              <a:t>)</a:t>
            </a:r>
            <a:r>
              <a:rPr lang="zh-CN" altLang="en-US" dirty="0"/>
              <a:t>、</a:t>
            </a:r>
            <a:r>
              <a:rPr lang="en-US" altLang="zh-CN" dirty="0"/>
              <a:t>O(E</a:t>
            </a:r>
            <a:r>
              <a:rPr lang="en-US" altLang="zh-CN" baseline="30000" dirty="0"/>
              <a:t>2</a:t>
            </a:r>
            <a:r>
              <a:rPr lang="en-US" altLang="zh-CN" dirty="0"/>
              <a:t>)</a:t>
            </a:r>
            <a:r>
              <a:rPr lang="zh-CN" altLang="en-US" dirty="0"/>
              <a:t>或更高：不算是好的算法</a:t>
            </a:r>
            <a:r>
              <a:rPr lang="zh-CN" altLang="en-US" dirty="0" smtClean="0"/>
              <a:t>。</a:t>
            </a:r>
            <a:endParaRPr lang="en-US" altLang="zh-CN" dirty="0" smtClean="0"/>
          </a:p>
          <a:p>
            <a:pPr marL="0" indent="0">
              <a:lnSpc>
                <a:spcPct val="150000"/>
              </a:lnSpc>
              <a:spcBef>
                <a:spcPts val="0"/>
              </a:spcBef>
              <a:buNone/>
            </a:pPr>
            <a:endParaRPr lang="en-US" altLang="zh-CN" dirty="0"/>
          </a:p>
          <a:p>
            <a:pPr marL="0" indent="0">
              <a:lnSpc>
                <a:spcPct val="150000"/>
              </a:lnSpc>
              <a:spcBef>
                <a:spcPts val="0"/>
              </a:spcBef>
              <a:buNone/>
            </a:pPr>
            <a:r>
              <a:rPr lang="zh-CN" altLang="en-US" dirty="0" smtClean="0"/>
              <a:t>例：最短路径、树的</a:t>
            </a:r>
            <a:r>
              <a:rPr lang="en-US" altLang="zh-CN" dirty="0" smtClean="0"/>
              <a:t>LCA</a:t>
            </a:r>
            <a:r>
              <a:rPr lang="zh-CN" altLang="en-US" dirty="0" smtClean="0"/>
              <a:t>（最近公共祖先）</a:t>
            </a:r>
            <a:endParaRPr lang="zh-CN" altLang="en-US" dirty="0"/>
          </a:p>
        </p:txBody>
      </p:sp>
    </p:spTree>
    <p:custDataLst>
      <p:tags r:id="rId1"/>
    </p:custDataLst>
    <p:extLst>
      <p:ext uri="{BB962C8B-B14F-4D97-AF65-F5344CB8AC3E}">
        <p14:creationId xmlns:p14="http://schemas.microsoft.com/office/powerpoint/2010/main" val="2487942793"/>
      </p:ext>
    </p:extLst>
  </p:cSld>
  <p:clrMapOvr>
    <a:masterClrMapping/>
  </p:clrMapOvr>
  <p:transition spd="slow" advClick="0" advTm="1000">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208904" y="-84728"/>
            <a:ext cx="24382730" cy="2524629"/>
            <a:chOff x="328" y="-134"/>
            <a:chExt cx="38400" cy="3976"/>
          </a:xfrm>
        </p:grpSpPr>
        <p:sp>
          <p:nvSpPr>
            <p:cNvPr id="69" name="矩形: 圆角 2"/>
            <p:cNvSpPr/>
            <p:nvPr userDrawn="1"/>
          </p:nvSpPr>
          <p:spPr>
            <a:xfrm>
              <a:off x="328" y="-134"/>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2208" cy="1503"/>
            </a:xfrm>
            <a:prstGeom prst="rect">
              <a:avLst/>
            </a:prstGeom>
            <a:noFill/>
          </p:spPr>
          <p:txBody>
            <a:bodyPr wrap="square">
              <a:spAutoFit/>
            </a:bodyPr>
            <a:lstStyle/>
            <a:p>
              <a:pPr algn="l"/>
              <a:r>
                <a:rPr lang="zh-CN" altLang="en-US" sz="5400" b="1" spc="600" dirty="0">
                  <a:solidFill>
                    <a:schemeClr val="bg1"/>
                  </a:solidFill>
                  <a:latin typeface="思源宋体 CN Heavy" panose="02020900000000000000" charset="-122"/>
                  <a:ea typeface="思源宋体 CN Heavy" panose="02020900000000000000" charset="-122"/>
                </a:rPr>
                <a:t>例题：随机数据下的最短路问题  </a:t>
              </a:r>
              <a:r>
                <a:rPr lang="en-US" altLang="zh-CN" sz="5400" b="1" spc="600" dirty="0" err="1">
                  <a:solidFill>
                    <a:schemeClr val="bg1"/>
                  </a:solidFill>
                  <a:latin typeface="思源宋体 CN Heavy" panose="02020900000000000000" charset="-122"/>
                  <a:ea typeface="思源宋体 CN Heavy" panose="02020900000000000000" charset="-122"/>
                </a:rPr>
                <a:t>lanqiaoOJ</a:t>
              </a:r>
              <a:r>
                <a:rPr lang="zh-CN" altLang="en-US" sz="5400" b="1" spc="600" dirty="0">
                  <a:solidFill>
                    <a:schemeClr val="bg1"/>
                  </a:solidFill>
                  <a:latin typeface="思源宋体 CN Heavy" panose="02020900000000000000" charset="-122"/>
                  <a:ea typeface="思源宋体 CN Heavy" panose="02020900000000000000" charset="-122"/>
                </a:rPr>
                <a:t>题号</a:t>
              </a:r>
              <a:r>
                <a:rPr lang="en-US" altLang="zh-CN" sz="5400" b="1" spc="600" dirty="0">
                  <a:solidFill>
                    <a:schemeClr val="bg1"/>
                  </a:solidFill>
                  <a:latin typeface="思源宋体 CN Heavy" panose="02020900000000000000" charset="-122"/>
                  <a:ea typeface="思源宋体 CN Heavy" panose="02020900000000000000" charset="-122"/>
                </a:rPr>
                <a:t>1366</a:t>
              </a:r>
              <a:endParaRPr lang="zh-CN" altLang="en-US" sz="36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890642" y="3691401"/>
            <a:ext cx="22002323" cy="7201972"/>
          </a:xfrm>
          <a:prstGeom prst="rect">
            <a:avLst/>
          </a:prstGeom>
          <a:noFill/>
        </p:spPr>
        <p:txBody>
          <a:bodyPr wrap="square" rtlCol="0">
            <a:spAutoFit/>
          </a:bodyPr>
          <a:lstStyle/>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给定</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个点和</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条单向道路，每条道路都连接着两个点，每个点都有自己编号，分别为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。问你从</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点出发，到达每个点的最短路径为多少。</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输入第一行包含三个正整数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N,M,S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行每行包含三个正整数</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u,v,w</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u→v</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之间存在一条距离为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w</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的路。</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1≤N≤5×103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1≤M≤5×104</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1≤ui,vi≤N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0≤wi≤109</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输出仅一行，共</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个数，分别表示从编号</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到编号为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点的最短距离，两两之间用空格隔开。（如果无法到达则输出−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58914931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10" name="图片 9"/>
          <p:cNvPicPr/>
          <p:nvPr/>
        </p:nvPicPr>
        <p:blipFill>
          <a:blip r:embed="rId5">
            <a:lum bright="34000" contrast="-8000"/>
          </a:blip>
          <a:srcRect l="20046" t="6270" r="19548" b="5808"/>
          <a:stretch>
            <a:fillRect/>
          </a:stretch>
        </p:blipFill>
        <p:spPr>
          <a:xfrm rot="5400000">
            <a:off x="9031161" y="-1266018"/>
            <a:ext cx="13861144" cy="16102895"/>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9173029" y="771842"/>
            <a:ext cx="14494848" cy="12095619"/>
          </a:xfrm>
          <a:prstGeom prst="rect">
            <a:avLst/>
          </a:prstGeom>
          <a:noFill/>
          <a:ln>
            <a:noFill/>
          </a:ln>
        </p:spPr>
        <p:txBody>
          <a:bodyPr wrap="square" rtlCol="0">
            <a:spAutoFit/>
          </a:bodyPr>
          <a:lstStyle/>
          <a:p>
            <a:pPr algn="l"/>
            <a:r>
              <a:rPr lang="en-US" altLang="zh-CN" sz="2000" dirty="0">
                <a:solidFill>
                  <a:schemeClr val="tx1"/>
                </a:solidFill>
                <a:latin typeface="宋体" panose="02010600030101010101" pitchFamily="2" charset="-122"/>
                <a:ea typeface="宋体" panose="02010600030101010101" pitchFamily="2" charset="-122"/>
              </a:rPr>
              <a:t>import </a:t>
            </a:r>
            <a:r>
              <a:rPr lang="en-US" altLang="zh-CN" sz="2000" dirty="0" err="1">
                <a:solidFill>
                  <a:schemeClr val="tx1"/>
                </a:solidFill>
                <a:latin typeface="宋体" panose="02010600030101010101" pitchFamily="2" charset="-122"/>
                <a:ea typeface="宋体" panose="02010600030101010101" pitchFamily="2" charset="-122"/>
              </a:rPr>
              <a:t>heapq</a:t>
            </a:r>
            <a:endParaRPr lang="en-US" altLang="zh-CN" sz="2000" dirty="0">
              <a:solidFill>
                <a:schemeClr val="tx1"/>
              </a:solidFill>
              <a:latin typeface="宋体" panose="02010600030101010101" pitchFamily="2" charset="-122"/>
              <a:ea typeface="宋体" panose="02010600030101010101" pitchFamily="2" charset="-122"/>
            </a:endParaRPr>
          </a:p>
          <a:p>
            <a:pPr algn="l"/>
            <a:r>
              <a:rPr lang="en-US" altLang="zh-CN" sz="2000" dirty="0" err="1">
                <a:solidFill>
                  <a:schemeClr val="tx1"/>
                </a:solidFill>
                <a:latin typeface="宋体" panose="02010600030101010101" pitchFamily="2" charset="-122"/>
                <a:ea typeface="宋体" panose="02010600030101010101" pitchFamily="2" charset="-122"/>
              </a:rPr>
              <a:t>def</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spfa</a:t>
            </a:r>
            <a:r>
              <a:rPr lang="en-US" altLang="zh-CN" sz="2000" dirty="0">
                <a:solidFill>
                  <a:schemeClr val="tx1"/>
                </a:solidFill>
                <a:latin typeface="宋体" panose="02010600030101010101" pitchFamily="2" charset="-122"/>
                <a:ea typeface="宋体" panose="02010600030101010101" pitchFamily="2" charset="-122"/>
              </a:rPr>
              <a:t>(s):</a:t>
            </a:r>
          </a:p>
          <a:p>
            <a:pPr algn="l"/>
            <a:r>
              <a:rPr lang="en-US" altLang="zh-CN" sz="2000" dirty="0">
                <a:solidFill>
                  <a:schemeClr val="tx1"/>
                </a:solidFill>
                <a:latin typeface="宋体" panose="02010600030101010101" pitchFamily="2" charset="-122"/>
                <a:ea typeface="宋体" panose="02010600030101010101" pitchFamily="2" charset="-122"/>
              </a:rPr>
              <a:t>    dis[s] = 0</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hp</a:t>
            </a:r>
            <a:r>
              <a:rPr lang="en-US" altLang="zh-CN" sz="2000" dirty="0">
                <a:solidFill>
                  <a:schemeClr val="tx1"/>
                </a:solidFill>
                <a:latin typeface="宋体" panose="02010600030101010101" pitchFamily="2" charset="-122"/>
                <a:ea typeface="宋体" panose="02010600030101010101" pitchFamily="2" charset="-122"/>
              </a:rPr>
              <a:t> = []</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heapq.heappush</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hp</a:t>
            </a:r>
            <a:r>
              <a:rPr lang="en-US" altLang="zh-CN" sz="2000" dirty="0">
                <a:solidFill>
                  <a:schemeClr val="tx1"/>
                </a:solidFill>
                <a:latin typeface="宋体" panose="02010600030101010101" pitchFamily="2" charset="-122"/>
                <a:ea typeface="宋体" panose="02010600030101010101" pitchFamily="2" charset="-122"/>
              </a:rPr>
              <a:t>, s)</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inq</a:t>
            </a:r>
            <a:r>
              <a:rPr lang="en-US" altLang="zh-CN" sz="2000" dirty="0">
                <a:solidFill>
                  <a:schemeClr val="tx1"/>
                </a:solidFill>
                <a:latin typeface="宋体" panose="02010600030101010101" pitchFamily="2" charset="-122"/>
                <a:ea typeface="宋体" panose="02010600030101010101" pitchFamily="2" charset="-122"/>
              </a:rPr>
              <a:t>=[0]*(n+1)</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inq</a:t>
            </a:r>
            <a:r>
              <a:rPr lang="en-US" altLang="zh-CN" sz="2000" dirty="0">
                <a:solidFill>
                  <a:schemeClr val="tx1"/>
                </a:solidFill>
                <a:latin typeface="宋体" panose="02010600030101010101" pitchFamily="2" charset="-122"/>
                <a:ea typeface="宋体" panose="02010600030101010101" pitchFamily="2" charset="-122"/>
              </a:rPr>
              <a:t>[s]=1	</a:t>
            </a:r>
          </a:p>
          <a:p>
            <a:pPr algn="l"/>
            <a:r>
              <a:rPr lang="en-US" altLang="zh-CN" sz="2000" dirty="0">
                <a:solidFill>
                  <a:schemeClr val="tx1"/>
                </a:solidFill>
                <a:latin typeface="宋体" panose="02010600030101010101" pitchFamily="2" charset="-122"/>
                <a:ea typeface="宋体" panose="02010600030101010101" pitchFamily="2" charset="-122"/>
              </a:rPr>
              <a:t>    while </a:t>
            </a:r>
            <a:r>
              <a:rPr lang="en-US" altLang="zh-CN" sz="2000" dirty="0" err="1">
                <a:solidFill>
                  <a:schemeClr val="tx1"/>
                </a:solidFill>
                <a:latin typeface="宋体" panose="02010600030101010101" pitchFamily="2" charset="-122"/>
                <a:ea typeface="宋体" panose="02010600030101010101" pitchFamily="2" charset="-122"/>
              </a:rPr>
              <a:t>hp</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u = </a:t>
            </a:r>
            <a:r>
              <a:rPr lang="en-US" altLang="zh-CN" sz="2000" dirty="0" err="1">
                <a:solidFill>
                  <a:schemeClr val="tx1"/>
                </a:solidFill>
                <a:latin typeface="宋体" panose="02010600030101010101" pitchFamily="2" charset="-122"/>
                <a:ea typeface="宋体" panose="02010600030101010101" pitchFamily="2" charset="-122"/>
              </a:rPr>
              <a:t>heapq.heappop</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hp</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inq</a:t>
            </a:r>
            <a:r>
              <a:rPr lang="en-US" altLang="zh-CN" sz="2000" dirty="0">
                <a:solidFill>
                  <a:schemeClr val="tx1"/>
                </a:solidFill>
                <a:latin typeface="宋体" panose="02010600030101010101" pitchFamily="2" charset="-122"/>
                <a:ea typeface="宋体" panose="02010600030101010101" pitchFamily="2" charset="-122"/>
              </a:rPr>
              <a:t>[u]=0	</a:t>
            </a:r>
          </a:p>
          <a:p>
            <a:pPr algn="l"/>
            <a:r>
              <a:rPr lang="en-US" altLang="zh-CN" sz="2000" dirty="0">
                <a:solidFill>
                  <a:schemeClr val="tx1"/>
                </a:solidFill>
                <a:latin typeface="宋体" panose="02010600030101010101" pitchFamily="2" charset="-122"/>
                <a:ea typeface="宋体" panose="02010600030101010101" pitchFamily="2" charset="-122"/>
              </a:rPr>
              <a:t>        if dis[u]==INF: continue</a:t>
            </a:r>
          </a:p>
          <a:p>
            <a:pPr algn="l"/>
            <a:r>
              <a:rPr lang="en-US" altLang="zh-CN" sz="2000" dirty="0">
                <a:solidFill>
                  <a:schemeClr val="tx1"/>
                </a:solidFill>
                <a:latin typeface="宋体" panose="02010600030101010101" pitchFamily="2" charset="-122"/>
                <a:ea typeface="宋体" panose="02010600030101010101" pitchFamily="2" charset="-122"/>
              </a:rPr>
              <a:t>        for </a:t>
            </a:r>
            <a:r>
              <a:rPr lang="en-US" altLang="zh-CN" sz="2000" dirty="0" err="1">
                <a:solidFill>
                  <a:schemeClr val="tx1"/>
                </a:solidFill>
                <a:latin typeface="宋体" panose="02010600030101010101" pitchFamily="2" charset="-122"/>
                <a:ea typeface="宋体" panose="02010600030101010101" pitchFamily="2" charset="-122"/>
              </a:rPr>
              <a:t>v,w</a:t>
            </a:r>
            <a:r>
              <a:rPr lang="en-US" altLang="zh-CN" sz="2000" dirty="0">
                <a:solidFill>
                  <a:schemeClr val="tx1"/>
                </a:solidFill>
                <a:latin typeface="宋体" panose="02010600030101010101" pitchFamily="2" charset="-122"/>
                <a:ea typeface="宋体" panose="02010600030101010101" pitchFamily="2" charset="-122"/>
              </a:rPr>
              <a:t> in e[u]:      #</a:t>
            </a:r>
            <a:r>
              <a:rPr lang="zh-CN" altLang="en-US" sz="2000" dirty="0">
                <a:solidFill>
                  <a:schemeClr val="tx1"/>
                </a:solidFill>
                <a:latin typeface="宋体" panose="02010600030101010101" pitchFamily="2" charset="-122"/>
                <a:ea typeface="宋体" panose="02010600030101010101" pitchFamily="2" charset="-122"/>
              </a:rPr>
              <a:t>遍历点</a:t>
            </a:r>
            <a:r>
              <a:rPr lang="en-US" altLang="zh-CN" sz="2000" dirty="0">
                <a:solidFill>
                  <a:schemeClr val="tx1"/>
                </a:solidFill>
                <a:latin typeface="宋体" panose="02010600030101010101" pitchFamily="2" charset="-122"/>
                <a:ea typeface="宋体" panose="02010600030101010101" pitchFamily="2" charset="-122"/>
              </a:rPr>
              <a:t>u</a:t>
            </a:r>
            <a:r>
              <a:rPr lang="zh-CN" altLang="en-US" sz="2000" dirty="0">
                <a:solidFill>
                  <a:schemeClr val="tx1"/>
                </a:solidFill>
                <a:latin typeface="宋体" panose="02010600030101010101" pitchFamily="2" charset="-122"/>
                <a:ea typeface="宋体" panose="02010600030101010101" pitchFamily="2" charset="-122"/>
              </a:rPr>
              <a:t>的邻居</a:t>
            </a:r>
            <a:r>
              <a:rPr lang="en-US" altLang="zh-CN" sz="2000" dirty="0">
                <a:solidFill>
                  <a:schemeClr val="tx1"/>
                </a:solidFill>
                <a:latin typeface="宋体" panose="02010600030101010101" pitchFamily="2" charset="-122"/>
                <a:ea typeface="宋体" panose="02010600030101010101" pitchFamily="2" charset="-122"/>
              </a:rPr>
              <a:t>v</a:t>
            </a:r>
            <a:r>
              <a:rPr lang="zh-CN" altLang="en-US" sz="2000" dirty="0">
                <a:solidFill>
                  <a:schemeClr val="tx1"/>
                </a:solidFill>
                <a:latin typeface="宋体" panose="02010600030101010101" pitchFamily="2" charset="-122"/>
                <a:ea typeface="宋体" panose="02010600030101010101" pitchFamily="2" charset="-122"/>
              </a:rPr>
              <a:t>，边长为</a:t>
            </a:r>
            <a:r>
              <a:rPr lang="en-US" altLang="zh-CN" sz="2000" dirty="0">
                <a:solidFill>
                  <a:schemeClr val="tx1"/>
                </a:solidFill>
                <a:latin typeface="宋体" panose="02010600030101010101" pitchFamily="2" charset="-122"/>
                <a:ea typeface="宋体" panose="02010600030101010101" pitchFamily="2" charset="-122"/>
              </a:rPr>
              <a:t>w</a:t>
            </a:r>
          </a:p>
          <a:p>
            <a:pPr algn="l"/>
            <a:r>
              <a:rPr lang="en-US" altLang="zh-CN" sz="2000" dirty="0">
                <a:solidFill>
                  <a:schemeClr val="tx1"/>
                </a:solidFill>
                <a:latin typeface="宋体" panose="02010600030101010101" pitchFamily="2" charset="-122"/>
                <a:ea typeface="宋体" panose="02010600030101010101" pitchFamily="2" charset="-122"/>
              </a:rPr>
              <a:t>            if dis[v] &gt; dis[u] + w:</a:t>
            </a:r>
          </a:p>
          <a:p>
            <a:pPr algn="l"/>
            <a:r>
              <a:rPr lang="en-US" altLang="zh-CN" sz="2000" dirty="0">
                <a:solidFill>
                  <a:schemeClr val="tx1"/>
                </a:solidFill>
                <a:latin typeface="宋体" panose="02010600030101010101" pitchFamily="2" charset="-122"/>
                <a:ea typeface="宋体" panose="02010600030101010101" pitchFamily="2" charset="-122"/>
              </a:rPr>
              <a:t>                dis[v] = dis[u] + w</a:t>
            </a:r>
          </a:p>
          <a:p>
            <a:pPr algn="l"/>
            <a:r>
              <a:rPr lang="en-US" altLang="zh-CN" sz="2000" dirty="0">
                <a:solidFill>
                  <a:schemeClr val="tx1"/>
                </a:solidFill>
                <a:latin typeface="宋体" panose="02010600030101010101" pitchFamily="2" charset="-122"/>
                <a:ea typeface="宋体" panose="02010600030101010101" pitchFamily="2" charset="-122"/>
              </a:rPr>
              <a:t>                if(</a:t>
            </a:r>
            <a:r>
              <a:rPr lang="en-US" altLang="zh-CN" sz="2000" dirty="0" err="1">
                <a:solidFill>
                  <a:schemeClr val="tx1"/>
                </a:solidFill>
                <a:latin typeface="宋体" panose="02010600030101010101" pitchFamily="2" charset="-122"/>
                <a:ea typeface="宋体" panose="02010600030101010101" pitchFamily="2" charset="-122"/>
              </a:rPr>
              <a:t>inq</a:t>
            </a:r>
            <a:r>
              <a:rPr lang="en-US" altLang="zh-CN" sz="2000" dirty="0">
                <a:solidFill>
                  <a:schemeClr val="tx1"/>
                </a:solidFill>
                <a:latin typeface="宋体" panose="02010600030101010101" pitchFamily="2" charset="-122"/>
                <a:ea typeface="宋体" panose="02010600030101010101" pitchFamily="2" charset="-122"/>
              </a:rPr>
              <a:t>[v]==0):</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heapq.heappush</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hp</a:t>
            </a:r>
            <a:r>
              <a:rPr lang="en-US" altLang="zh-CN" sz="2000" dirty="0">
                <a:solidFill>
                  <a:schemeClr val="tx1"/>
                </a:solidFill>
                <a:latin typeface="宋体" panose="02010600030101010101" pitchFamily="2" charset="-122"/>
                <a:ea typeface="宋体" panose="02010600030101010101" pitchFamily="2" charset="-122"/>
              </a:rPr>
              <a:t>, v)</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inq</a:t>
            </a:r>
            <a:r>
              <a:rPr lang="en-US" altLang="zh-CN" sz="2000" dirty="0">
                <a:solidFill>
                  <a:schemeClr val="tx1"/>
                </a:solidFill>
                <a:latin typeface="宋体" panose="02010600030101010101" pitchFamily="2" charset="-122"/>
                <a:ea typeface="宋体" panose="02010600030101010101" pitchFamily="2" charset="-122"/>
              </a:rPr>
              <a:t>[v]=1</a:t>
            </a:r>
          </a:p>
          <a:p>
            <a:pPr algn="l"/>
            <a:r>
              <a:rPr lang="en-US" altLang="zh-CN" sz="4000" dirty="0" err="1">
                <a:solidFill>
                  <a:schemeClr val="tx1"/>
                </a:solidFill>
                <a:latin typeface="宋体" panose="02010600030101010101" pitchFamily="2" charset="-122"/>
                <a:ea typeface="宋体" panose="02010600030101010101" pitchFamily="2" charset="-122"/>
              </a:rPr>
              <a:t>n,m,s</a:t>
            </a:r>
            <a:r>
              <a:rPr lang="en-US" altLang="zh-CN" sz="4000" dirty="0">
                <a:solidFill>
                  <a:schemeClr val="tx1"/>
                </a:solidFill>
                <a:latin typeface="宋体" panose="02010600030101010101" pitchFamily="2" charset="-122"/>
                <a:ea typeface="宋体" panose="02010600030101010101" pitchFamily="2" charset="-122"/>
              </a:rPr>
              <a:t> = map(</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 input().split())</a:t>
            </a:r>
          </a:p>
          <a:p>
            <a:pPr algn="l"/>
            <a:r>
              <a:rPr lang="en-US" altLang="zh-CN" sz="4000" dirty="0">
                <a:solidFill>
                  <a:schemeClr val="tx1"/>
                </a:solidFill>
                <a:latin typeface="宋体" panose="02010600030101010101" pitchFamily="2" charset="-122"/>
                <a:ea typeface="宋体" panose="02010600030101010101" pitchFamily="2" charset="-122"/>
              </a:rPr>
              <a:t>e = [[] 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range(n + 1)]</a:t>
            </a:r>
          </a:p>
          <a:p>
            <a:pPr algn="l"/>
            <a:r>
              <a:rPr lang="en-US" altLang="zh-CN" sz="4000" dirty="0">
                <a:solidFill>
                  <a:schemeClr val="tx1"/>
                </a:solidFill>
                <a:latin typeface="宋体" panose="02010600030101010101" pitchFamily="2" charset="-122"/>
                <a:ea typeface="宋体" panose="02010600030101010101" pitchFamily="2" charset="-122"/>
              </a:rPr>
              <a:t>INF = 1&lt;&lt;64</a:t>
            </a:r>
          </a:p>
          <a:p>
            <a:pPr algn="l"/>
            <a:r>
              <a:rPr lang="en-US" altLang="zh-CN" sz="4000" dirty="0">
                <a:solidFill>
                  <a:schemeClr val="tx1"/>
                </a:solidFill>
                <a:latin typeface="宋体" panose="02010600030101010101" pitchFamily="2" charset="-122"/>
                <a:ea typeface="宋体" panose="02010600030101010101" pitchFamily="2" charset="-122"/>
              </a:rPr>
              <a:t>dis=[INF]*(n+1)</a:t>
            </a:r>
          </a:p>
          <a:p>
            <a:pPr algn="l"/>
            <a:r>
              <a:rPr lang="en-US" altLang="zh-CN" sz="4000" dirty="0">
                <a:solidFill>
                  <a:srgbClr val="FF0000"/>
                </a:solidFill>
                <a:latin typeface="宋体" panose="02010600030101010101" pitchFamily="2" charset="-122"/>
                <a:ea typeface="宋体" panose="02010600030101010101" pitchFamily="2" charset="-122"/>
              </a:rPr>
              <a:t>for </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 in range(m):</a:t>
            </a:r>
          </a:p>
          <a:p>
            <a:pPr algn="l"/>
            <a:r>
              <a:rPr lang="en-US" altLang="zh-CN" sz="4000" dirty="0">
                <a:solidFill>
                  <a:srgbClr val="FF0000"/>
                </a:solidFill>
                <a:latin typeface="宋体" panose="02010600030101010101" pitchFamily="2" charset="-122"/>
                <a:ea typeface="宋体" panose="02010600030101010101" pitchFamily="2" charset="-122"/>
              </a:rPr>
              <a:t>    u, v, w = map(</a:t>
            </a:r>
            <a:r>
              <a:rPr lang="en-US" altLang="zh-CN" sz="4000" dirty="0" err="1">
                <a:solidFill>
                  <a:srgbClr val="FF0000"/>
                </a:solidFill>
                <a:latin typeface="宋体" panose="02010600030101010101" pitchFamily="2" charset="-122"/>
                <a:ea typeface="宋体" panose="02010600030101010101" pitchFamily="2" charset="-122"/>
              </a:rPr>
              <a:t>int</a:t>
            </a:r>
            <a:r>
              <a:rPr lang="en-US" altLang="zh-CN" sz="4000" dirty="0">
                <a:solidFill>
                  <a:srgbClr val="FF0000"/>
                </a:solidFill>
                <a:latin typeface="宋体" panose="02010600030101010101" pitchFamily="2" charset="-122"/>
                <a:ea typeface="宋体" panose="02010600030101010101" pitchFamily="2" charset="-122"/>
              </a:rPr>
              <a:t>, input().split())</a:t>
            </a:r>
          </a:p>
          <a:p>
            <a:pPr algn="l"/>
            <a:r>
              <a:rPr lang="en-US" altLang="zh-CN" sz="4000" dirty="0">
                <a:solidFill>
                  <a:srgbClr val="FF0000"/>
                </a:solidFill>
                <a:latin typeface="宋体" panose="02010600030101010101" pitchFamily="2" charset="-122"/>
                <a:ea typeface="宋体" panose="02010600030101010101" pitchFamily="2" charset="-122"/>
              </a:rPr>
              <a:t>    e[u].append((</a:t>
            </a:r>
            <a:r>
              <a:rPr lang="en-US" altLang="zh-CN" sz="4000" dirty="0" err="1">
                <a:solidFill>
                  <a:srgbClr val="FF0000"/>
                </a:solidFill>
                <a:latin typeface="宋体" panose="02010600030101010101" pitchFamily="2" charset="-122"/>
                <a:ea typeface="宋体" panose="02010600030101010101" pitchFamily="2" charset="-122"/>
              </a:rPr>
              <a:t>v,w</a:t>
            </a:r>
            <a:r>
              <a:rPr lang="en-US" altLang="zh-CN" sz="4000" dirty="0">
                <a:solidFill>
                  <a:srgbClr val="FF0000"/>
                </a:solidFill>
                <a:latin typeface="宋体" panose="02010600030101010101" pitchFamily="2" charset="-122"/>
                <a:ea typeface="宋体" panose="02010600030101010101" pitchFamily="2" charset="-122"/>
              </a:rPr>
              <a:t>))  #u</a:t>
            </a:r>
            <a:r>
              <a:rPr lang="zh-CN" altLang="en-US" sz="4000" dirty="0">
                <a:solidFill>
                  <a:srgbClr val="FF0000"/>
                </a:solidFill>
                <a:latin typeface="宋体" panose="02010600030101010101" pitchFamily="2" charset="-122"/>
                <a:ea typeface="宋体" panose="02010600030101010101" pitchFamily="2" charset="-122"/>
              </a:rPr>
              <a:t>的邻居是</a:t>
            </a:r>
            <a:r>
              <a:rPr lang="en-US" altLang="zh-CN" sz="4000" dirty="0">
                <a:solidFill>
                  <a:srgbClr val="FF0000"/>
                </a:solidFill>
                <a:latin typeface="宋体" panose="02010600030101010101" pitchFamily="2" charset="-122"/>
                <a:ea typeface="宋体" panose="02010600030101010101" pitchFamily="2" charset="-122"/>
              </a:rPr>
              <a:t>v</a:t>
            </a:r>
            <a:r>
              <a:rPr lang="zh-CN" altLang="en-US" sz="4000" dirty="0">
                <a:solidFill>
                  <a:srgbClr val="FF0000"/>
                </a:solidFill>
                <a:latin typeface="宋体" panose="02010600030101010101" pitchFamily="2" charset="-122"/>
                <a:ea typeface="宋体" panose="02010600030101010101" pitchFamily="2" charset="-122"/>
              </a:rPr>
              <a:t>，边长</a:t>
            </a:r>
            <a:r>
              <a:rPr lang="en-US" altLang="zh-CN" sz="4000" dirty="0">
                <a:solidFill>
                  <a:srgbClr val="FF0000"/>
                </a:solidFill>
                <a:latin typeface="宋体" panose="02010600030101010101" pitchFamily="2" charset="-122"/>
                <a:ea typeface="宋体" panose="02010600030101010101" pitchFamily="2" charset="-122"/>
              </a:rPr>
              <a:t>w</a:t>
            </a:r>
          </a:p>
          <a:p>
            <a:pPr algn="l"/>
            <a:r>
              <a:rPr lang="en-US" altLang="zh-CN" sz="4000" dirty="0" err="1">
                <a:solidFill>
                  <a:schemeClr val="tx1"/>
                </a:solidFill>
                <a:latin typeface="宋体" panose="02010600030101010101" pitchFamily="2" charset="-122"/>
                <a:ea typeface="宋体" panose="02010600030101010101" pitchFamily="2" charset="-122"/>
              </a:rPr>
              <a:t>spfa</a:t>
            </a:r>
            <a:r>
              <a:rPr lang="en-US" altLang="zh-CN" sz="4000" dirty="0">
                <a:solidFill>
                  <a:schemeClr val="tx1"/>
                </a:solidFill>
                <a:latin typeface="宋体" panose="02010600030101010101" pitchFamily="2" charset="-122"/>
                <a:ea typeface="宋体" panose="02010600030101010101" pitchFamily="2" charset="-122"/>
              </a:rPr>
              <a:t>(s)</a:t>
            </a:r>
          </a:p>
          <a:p>
            <a:pPr algn="l"/>
            <a:r>
              <a:rPr lang="en-US" altLang="zh-CN" sz="4000" dirty="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range(1, n + 1):</a:t>
            </a:r>
          </a:p>
          <a:p>
            <a:pPr algn="l"/>
            <a:r>
              <a:rPr lang="en-US" altLang="zh-CN" sz="4000" dirty="0">
                <a:solidFill>
                  <a:schemeClr val="tx1"/>
                </a:solidFill>
                <a:latin typeface="宋体" panose="02010600030101010101" pitchFamily="2" charset="-122"/>
                <a:ea typeface="宋体" panose="02010600030101010101" pitchFamily="2" charset="-122"/>
              </a:rPr>
              <a:t>    if dis[</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]&gt;=INF: print("-1",end=' ')</a:t>
            </a:r>
          </a:p>
          <a:p>
            <a:pPr algn="l"/>
            <a:r>
              <a:rPr lang="en-US" altLang="zh-CN" sz="4000" dirty="0">
                <a:solidFill>
                  <a:schemeClr val="tx1"/>
                </a:solidFill>
                <a:latin typeface="宋体" panose="02010600030101010101" pitchFamily="2" charset="-122"/>
                <a:ea typeface="宋体" panose="02010600030101010101" pitchFamily="2" charset="-122"/>
              </a:rPr>
              <a:t>    else: print(dis[</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end=' ')</a:t>
            </a:r>
          </a:p>
        </p:txBody>
      </p:sp>
      <p:sp>
        <p:nvSpPr>
          <p:cNvPr id="7" name="矩形标注 6"/>
          <p:cNvSpPr/>
          <p:nvPr/>
        </p:nvSpPr>
        <p:spPr>
          <a:xfrm>
            <a:off x="1553029" y="8258628"/>
            <a:ext cx="5097294" cy="2990554"/>
          </a:xfrm>
          <a:prstGeom prst="wedgeRectCallout">
            <a:avLst>
              <a:gd name="adj1" fmla="val 90806"/>
              <a:gd name="adj2" fmla="val -241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l">
              <a:lnSpc>
                <a:spcPct val="150000"/>
              </a:lnSpc>
              <a:buFont typeface="Arial" panose="020B0604020202020204" pitchFamily="34" charset="0"/>
              <a:buChar char="•"/>
            </a:pPr>
            <a:r>
              <a:rPr lang="zh-CN" altLang="en-US" sz="4000" dirty="0" smtClean="0">
                <a:solidFill>
                  <a:srgbClr val="FFFF00"/>
                </a:solidFill>
              </a:rPr>
              <a:t>邻接</a:t>
            </a:r>
            <a:r>
              <a:rPr lang="zh-CN" altLang="en-US" sz="4000" dirty="0">
                <a:solidFill>
                  <a:srgbClr val="FFFF00"/>
                </a:solidFill>
              </a:rPr>
              <a:t>表存</a:t>
            </a:r>
            <a:r>
              <a:rPr lang="zh-CN" altLang="en-US" sz="4000" dirty="0" smtClean="0">
                <a:solidFill>
                  <a:srgbClr val="FFFF00"/>
                </a:solidFill>
              </a:rPr>
              <a:t>图</a:t>
            </a:r>
            <a:endParaRPr lang="en-US" altLang="zh-CN" sz="4000" dirty="0" smtClean="0">
              <a:solidFill>
                <a:srgbClr val="FFFF00"/>
              </a:solidFill>
            </a:endParaRPr>
          </a:p>
          <a:p>
            <a:pPr marL="571500" indent="-571500" algn="l">
              <a:lnSpc>
                <a:spcPct val="150000"/>
              </a:lnSpc>
              <a:buFont typeface="Arial" panose="020B0604020202020204" pitchFamily="34" charset="0"/>
              <a:buChar char="•"/>
            </a:pPr>
            <a:r>
              <a:rPr lang="zh-CN" altLang="en-US" sz="4000" dirty="0" smtClean="0">
                <a:solidFill>
                  <a:srgbClr val="FFFF00"/>
                </a:solidFill>
              </a:rPr>
              <a:t>存储</a:t>
            </a:r>
            <a:r>
              <a:rPr lang="zh-CN" altLang="en-US" sz="4000" dirty="0">
                <a:solidFill>
                  <a:srgbClr val="FFFF00"/>
                </a:solidFill>
              </a:rPr>
              <a:t>了一个边</a:t>
            </a:r>
            <a:r>
              <a:rPr lang="en-US" altLang="zh-CN" sz="4000" dirty="0">
                <a:solidFill>
                  <a:srgbClr val="FFFF00"/>
                </a:solidFill>
              </a:rPr>
              <a:t>u-v</a:t>
            </a:r>
            <a:r>
              <a:rPr lang="zh-CN" altLang="en-US" sz="4000" dirty="0">
                <a:solidFill>
                  <a:srgbClr val="FFFF00"/>
                </a:solidFill>
              </a:rPr>
              <a:t>，边长</a:t>
            </a:r>
            <a:r>
              <a:rPr lang="en-US" altLang="zh-CN" sz="4000" dirty="0">
                <a:solidFill>
                  <a:srgbClr val="FFFF00"/>
                </a:solidFill>
              </a:rPr>
              <a:t>w</a:t>
            </a:r>
            <a:r>
              <a:rPr lang="zh-CN" altLang="en-US" sz="4000" dirty="0" smtClean="0">
                <a:solidFill>
                  <a:srgbClr val="FFFF00"/>
                </a:solidFill>
              </a:rPr>
              <a:t>。</a:t>
            </a:r>
            <a:endParaRPr lang="zh-CN" altLang="en-US" sz="4000" dirty="0">
              <a:solidFill>
                <a:srgbClr val="FFFF00"/>
              </a:solidFill>
            </a:endParaRPr>
          </a:p>
        </p:txBody>
      </p:sp>
    </p:spTree>
    <p:custDataLst>
      <p:tags r:id="rId1"/>
    </p:custDataLst>
    <p:extLst>
      <p:ext uri="{BB962C8B-B14F-4D97-AF65-F5344CB8AC3E}">
        <p14:creationId xmlns:p14="http://schemas.microsoft.com/office/powerpoint/2010/main" val="321410771"/>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029641" y="449279"/>
            <a:ext cx="3983539"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12" name="文本框 11" descr="7b0a202020202262756c6c6574223a20227b5c2263617465676f727949645c223a31303030352c5c2274656d706c61746549645c223a32303233313332387d220a7d0a"/>
          <p:cNvSpPr txBox="1"/>
          <p:nvPr/>
        </p:nvSpPr>
        <p:spPr>
          <a:xfrm>
            <a:off x="8897257" y="771842"/>
            <a:ext cx="14770620" cy="14003834"/>
          </a:xfrm>
          <a:prstGeom prst="rect">
            <a:avLst/>
          </a:prstGeom>
          <a:noFill/>
          <a:ln>
            <a:noFill/>
          </a:ln>
        </p:spPr>
        <p:txBody>
          <a:bodyPr wrap="square" rtlCol="0">
            <a:spAutoFit/>
          </a:bodyPr>
          <a:lstStyle/>
          <a:p>
            <a:pPr algn="l"/>
            <a:r>
              <a:rPr lang="en-US" altLang="zh-CN" sz="4000" dirty="0">
                <a:solidFill>
                  <a:schemeClr val="tx1"/>
                </a:solidFill>
                <a:latin typeface="宋体" panose="02010600030101010101" pitchFamily="2" charset="-122"/>
                <a:ea typeface="宋体" panose="02010600030101010101" pitchFamily="2" charset="-122"/>
              </a:rPr>
              <a:t>import </a:t>
            </a:r>
            <a:r>
              <a:rPr lang="en-US" altLang="zh-CN" sz="4000" dirty="0" err="1">
                <a:solidFill>
                  <a:schemeClr val="tx1"/>
                </a:solidFill>
                <a:latin typeface="宋体" panose="02010600030101010101" pitchFamily="2" charset="-122"/>
                <a:ea typeface="宋体" panose="02010600030101010101" pitchFamily="2" charset="-122"/>
              </a:rPr>
              <a:t>heapq</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err="1">
                <a:solidFill>
                  <a:schemeClr val="tx1"/>
                </a:solidFill>
                <a:latin typeface="宋体" panose="02010600030101010101" pitchFamily="2" charset="-122"/>
                <a:ea typeface="宋体" panose="02010600030101010101" pitchFamily="2" charset="-122"/>
              </a:rPr>
              <a:t>def</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spfa</a:t>
            </a:r>
            <a:r>
              <a:rPr lang="en-US" altLang="zh-CN" sz="4000" dirty="0">
                <a:solidFill>
                  <a:schemeClr val="tx1"/>
                </a:solidFill>
                <a:latin typeface="宋体" panose="02010600030101010101" pitchFamily="2" charset="-122"/>
                <a:ea typeface="宋体" panose="02010600030101010101" pitchFamily="2" charset="-122"/>
              </a:rPr>
              <a:t>(s):</a:t>
            </a:r>
          </a:p>
          <a:p>
            <a:pPr algn="l"/>
            <a:r>
              <a:rPr lang="en-US" altLang="zh-CN" sz="4000" dirty="0">
                <a:solidFill>
                  <a:schemeClr val="tx1"/>
                </a:solidFill>
                <a:latin typeface="宋体" panose="02010600030101010101" pitchFamily="2" charset="-122"/>
                <a:ea typeface="宋体" panose="02010600030101010101" pitchFamily="2" charset="-122"/>
              </a:rPr>
              <a:t>    dis[s] = 0</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hp</a:t>
            </a:r>
            <a:r>
              <a:rPr lang="en-US" altLang="zh-CN" sz="4000" dirty="0">
                <a:solidFill>
                  <a:schemeClr val="tx1"/>
                </a:solidFill>
                <a:latin typeface="宋体" panose="02010600030101010101" pitchFamily="2" charset="-122"/>
                <a:ea typeface="宋体" panose="02010600030101010101" pitchFamily="2" charset="-122"/>
              </a:rPr>
              <a:t> = []</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heapq.heappush</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hp</a:t>
            </a:r>
            <a:r>
              <a:rPr lang="en-US" altLang="zh-CN" sz="4000" dirty="0">
                <a:solidFill>
                  <a:schemeClr val="tx1"/>
                </a:solidFill>
                <a:latin typeface="宋体" panose="02010600030101010101" pitchFamily="2" charset="-122"/>
                <a:ea typeface="宋体" panose="02010600030101010101" pitchFamily="2" charset="-122"/>
              </a:rPr>
              <a:t>, s)</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inq</a:t>
            </a:r>
            <a:r>
              <a:rPr lang="en-US" altLang="zh-CN" sz="4000" dirty="0">
                <a:solidFill>
                  <a:schemeClr val="tx1"/>
                </a:solidFill>
                <a:latin typeface="宋体" panose="02010600030101010101" pitchFamily="2" charset="-122"/>
                <a:ea typeface="宋体" panose="02010600030101010101" pitchFamily="2" charset="-122"/>
              </a:rPr>
              <a:t>=[0]*(n+1)</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inq</a:t>
            </a:r>
            <a:r>
              <a:rPr lang="en-US" altLang="zh-CN" sz="4000" dirty="0">
                <a:solidFill>
                  <a:schemeClr val="tx1"/>
                </a:solidFill>
                <a:latin typeface="宋体" panose="02010600030101010101" pitchFamily="2" charset="-122"/>
                <a:ea typeface="宋体" panose="02010600030101010101" pitchFamily="2" charset="-122"/>
              </a:rPr>
              <a:t>[s]=1	</a:t>
            </a:r>
          </a:p>
          <a:p>
            <a:pPr algn="l"/>
            <a:r>
              <a:rPr lang="en-US" altLang="zh-CN" sz="4000" dirty="0">
                <a:solidFill>
                  <a:schemeClr val="tx1"/>
                </a:solidFill>
                <a:latin typeface="宋体" panose="02010600030101010101" pitchFamily="2" charset="-122"/>
                <a:ea typeface="宋体" panose="02010600030101010101" pitchFamily="2" charset="-122"/>
              </a:rPr>
              <a:t>    while </a:t>
            </a:r>
            <a:r>
              <a:rPr lang="en-US" altLang="zh-CN" sz="4000" dirty="0" err="1">
                <a:solidFill>
                  <a:schemeClr val="tx1"/>
                </a:solidFill>
                <a:latin typeface="宋体" panose="02010600030101010101" pitchFamily="2" charset="-122"/>
                <a:ea typeface="宋体" panose="02010600030101010101" pitchFamily="2" charset="-122"/>
              </a:rPr>
              <a:t>hp</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u = </a:t>
            </a:r>
            <a:r>
              <a:rPr lang="en-US" altLang="zh-CN" sz="4000" dirty="0" err="1">
                <a:solidFill>
                  <a:schemeClr val="tx1"/>
                </a:solidFill>
                <a:latin typeface="宋体" panose="02010600030101010101" pitchFamily="2" charset="-122"/>
                <a:ea typeface="宋体" panose="02010600030101010101" pitchFamily="2" charset="-122"/>
              </a:rPr>
              <a:t>heapq.heappop</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hp</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inq</a:t>
            </a:r>
            <a:r>
              <a:rPr lang="en-US" altLang="zh-CN" sz="4000" dirty="0">
                <a:solidFill>
                  <a:schemeClr val="tx1"/>
                </a:solidFill>
                <a:latin typeface="宋体" panose="02010600030101010101" pitchFamily="2" charset="-122"/>
                <a:ea typeface="宋体" panose="02010600030101010101" pitchFamily="2" charset="-122"/>
              </a:rPr>
              <a:t>[u]=0	</a:t>
            </a:r>
          </a:p>
          <a:p>
            <a:pPr algn="l"/>
            <a:r>
              <a:rPr lang="en-US" altLang="zh-CN" sz="4000" dirty="0">
                <a:solidFill>
                  <a:schemeClr val="tx1"/>
                </a:solidFill>
                <a:latin typeface="宋体" panose="02010600030101010101" pitchFamily="2" charset="-122"/>
                <a:ea typeface="宋体" panose="02010600030101010101" pitchFamily="2" charset="-122"/>
              </a:rPr>
              <a:t>        if dis[u]==INF: continue</a:t>
            </a:r>
          </a:p>
          <a:p>
            <a:pPr algn="l"/>
            <a:r>
              <a:rPr lang="en-US" altLang="zh-CN" sz="4000" dirty="0">
                <a:solidFill>
                  <a:srgbClr val="FF0000"/>
                </a:solidFill>
                <a:latin typeface="宋体" panose="02010600030101010101" pitchFamily="2" charset="-122"/>
                <a:ea typeface="宋体" panose="02010600030101010101" pitchFamily="2" charset="-122"/>
              </a:rPr>
              <a:t>        for </a:t>
            </a:r>
            <a:r>
              <a:rPr lang="en-US" altLang="zh-CN" sz="4000" dirty="0" err="1">
                <a:solidFill>
                  <a:srgbClr val="FF0000"/>
                </a:solidFill>
                <a:latin typeface="宋体" panose="02010600030101010101" pitchFamily="2" charset="-122"/>
                <a:ea typeface="宋体" panose="02010600030101010101" pitchFamily="2" charset="-122"/>
              </a:rPr>
              <a:t>v,w</a:t>
            </a:r>
            <a:r>
              <a:rPr lang="en-US" altLang="zh-CN" sz="4000" dirty="0">
                <a:solidFill>
                  <a:srgbClr val="FF0000"/>
                </a:solidFill>
                <a:latin typeface="宋体" panose="02010600030101010101" pitchFamily="2" charset="-122"/>
                <a:ea typeface="宋体" panose="02010600030101010101" pitchFamily="2" charset="-122"/>
              </a:rPr>
              <a:t> in e[u]:      #</a:t>
            </a:r>
            <a:r>
              <a:rPr lang="zh-CN" altLang="en-US" sz="4000" dirty="0">
                <a:solidFill>
                  <a:srgbClr val="FF0000"/>
                </a:solidFill>
                <a:latin typeface="宋体" panose="02010600030101010101" pitchFamily="2" charset="-122"/>
                <a:ea typeface="宋体" panose="02010600030101010101" pitchFamily="2" charset="-122"/>
              </a:rPr>
              <a:t>遍历点</a:t>
            </a:r>
            <a:r>
              <a:rPr lang="en-US" altLang="zh-CN" sz="4000" dirty="0">
                <a:solidFill>
                  <a:srgbClr val="FF0000"/>
                </a:solidFill>
                <a:latin typeface="宋体" panose="02010600030101010101" pitchFamily="2" charset="-122"/>
                <a:ea typeface="宋体" panose="02010600030101010101" pitchFamily="2" charset="-122"/>
              </a:rPr>
              <a:t>u</a:t>
            </a:r>
            <a:r>
              <a:rPr lang="zh-CN" altLang="en-US" sz="4000" dirty="0">
                <a:solidFill>
                  <a:srgbClr val="FF0000"/>
                </a:solidFill>
                <a:latin typeface="宋体" panose="02010600030101010101" pitchFamily="2" charset="-122"/>
                <a:ea typeface="宋体" panose="02010600030101010101" pitchFamily="2" charset="-122"/>
              </a:rPr>
              <a:t>的邻居</a:t>
            </a:r>
            <a:r>
              <a:rPr lang="en-US" altLang="zh-CN" sz="4000" dirty="0">
                <a:solidFill>
                  <a:srgbClr val="FF0000"/>
                </a:solidFill>
                <a:latin typeface="宋体" panose="02010600030101010101" pitchFamily="2" charset="-122"/>
                <a:ea typeface="宋体" panose="02010600030101010101" pitchFamily="2" charset="-122"/>
              </a:rPr>
              <a:t>v</a:t>
            </a:r>
            <a:r>
              <a:rPr lang="zh-CN" altLang="en-US" sz="4000" dirty="0">
                <a:solidFill>
                  <a:srgbClr val="FF0000"/>
                </a:solidFill>
                <a:latin typeface="宋体" panose="02010600030101010101" pitchFamily="2" charset="-122"/>
                <a:ea typeface="宋体" panose="02010600030101010101" pitchFamily="2" charset="-122"/>
              </a:rPr>
              <a:t>，边长为</a:t>
            </a:r>
            <a:r>
              <a:rPr lang="en-US" altLang="zh-CN" sz="4000" dirty="0">
                <a:solidFill>
                  <a:srgbClr val="FF0000"/>
                </a:solidFill>
                <a:latin typeface="宋体" panose="02010600030101010101" pitchFamily="2" charset="-122"/>
                <a:ea typeface="宋体" panose="02010600030101010101" pitchFamily="2" charset="-122"/>
              </a:rPr>
              <a:t>w</a:t>
            </a:r>
          </a:p>
          <a:p>
            <a:pPr algn="l"/>
            <a:r>
              <a:rPr lang="en-US" altLang="zh-CN" sz="4000" dirty="0">
                <a:solidFill>
                  <a:schemeClr val="tx1"/>
                </a:solidFill>
                <a:latin typeface="宋体" panose="02010600030101010101" pitchFamily="2" charset="-122"/>
                <a:ea typeface="宋体" panose="02010600030101010101" pitchFamily="2" charset="-122"/>
              </a:rPr>
              <a:t>            if dis[v] &gt; dis[u] + w:</a:t>
            </a:r>
          </a:p>
          <a:p>
            <a:pPr algn="l"/>
            <a:r>
              <a:rPr lang="en-US" altLang="zh-CN" sz="4000" dirty="0">
                <a:solidFill>
                  <a:schemeClr val="tx1"/>
                </a:solidFill>
                <a:latin typeface="宋体" panose="02010600030101010101" pitchFamily="2" charset="-122"/>
                <a:ea typeface="宋体" panose="02010600030101010101" pitchFamily="2" charset="-122"/>
              </a:rPr>
              <a:t>                dis[v] = dis[u] + w</a:t>
            </a:r>
          </a:p>
          <a:p>
            <a:pPr algn="l"/>
            <a:r>
              <a:rPr lang="en-US" altLang="zh-CN" sz="4000" dirty="0">
                <a:solidFill>
                  <a:schemeClr val="tx1"/>
                </a:solidFill>
                <a:latin typeface="宋体" panose="02010600030101010101" pitchFamily="2" charset="-122"/>
                <a:ea typeface="宋体" panose="02010600030101010101" pitchFamily="2" charset="-122"/>
              </a:rPr>
              <a:t>                if(</a:t>
            </a:r>
            <a:r>
              <a:rPr lang="en-US" altLang="zh-CN" sz="4000" dirty="0" err="1">
                <a:solidFill>
                  <a:schemeClr val="tx1"/>
                </a:solidFill>
                <a:latin typeface="宋体" panose="02010600030101010101" pitchFamily="2" charset="-122"/>
                <a:ea typeface="宋体" panose="02010600030101010101" pitchFamily="2" charset="-122"/>
              </a:rPr>
              <a:t>inq</a:t>
            </a:r>
            <a:r>
              <a:rPr lang="en-US" altLang="zh-CN" sz="4000" dirty="0">
                <a:solidFill>
                  <a:schemeClr val="tx1"/>
                </a:solidFill>
                <a:latin typeface="宋体" panose="02010600030101010101" pitchFamily="2" charset="-122"/>
                <a:ea typeface="宋体" panose="02010600030101010101" pitchFamily="2" charset="-122"/>
              </a:rPr>
              <a:t>[v]==0):</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heapq.heappush</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hp</a:t>
            </a:r>
            <a:r>
              <a:rPr lang="en-US" altLang="zh-CN" sz="4000" dirty="0">
                <a:solidFill>
                  <a:schemeClr val="tx1"/>
                </a:solidFill>
                <a:latin typeface="宋体" panose="02010600030101010101" pitchFamily="2" charset="-122"/>
                <a:ea typeface="宋体" panose="02010600030101010101" pitchFamily="2" charset="-122"/>
              </a:rPr>
              <a:t>, v)</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inq</a:t>
            </a:r>
            <a:r>
              <a:rPr lang="en-US" altLang="zh-CN" sz="4000" dirty="0">
                <a:solidFill>
                  <a:schemeClr val="tx1"/>
                </a:solidFill>
                <a:latin typeface="宋体" panose="02010600030101010101" pitchFamily="2" charset="-122"/>
                <a:ea typeface="宋体" panose="02010600030101010101" pitchFamily="2" charset="-122"/>
              </a:rPr>
              <a:t>[v]=1</a:t>
            </a:r>
            <a:endParaRPr lang="en-US" altLang="zh-CN" sz="2800" dirty="0">
              <a:solidFill>
                <a:schemeClr val="tx1"/>
              </a:solidFill>
              <a:latin typeface="宋体" panose="02010600030101010101" pitchFamily="2" charset="-122"/>
              <a:ea typeface="宋体" panose="02010600030101010101" pitchFamily="2" charset="-122"/>
            </a:endParaRPr>
          </a:p>
          <a:p>
            <a:pPr algn="l"/>
            <a:r>
              <a:rPr lang="en-US" altLang="zh-CN" sz="2000" dirty="0" err="1">
                <a:solidFill>
                  <a:schemeClr val="tx1"/>
                </a:solidFill>
                <a:latin typeface="宋体" panose="02010600030101010101" pitchFamily="2" charset="-122"/>
                <a:ea typeface="宋体" panose="02010600030101010101" pitchFamily="2" charset="-122"/>
              </a:rPr>
              <a:t>n,m,s</a:t>
            </a:r>
            <a:r>
              <a:rPr lang="en-US" altLang="zh-CN" sz="2000" dirty="0">
                <a:solidFill>
                  <a:schemeClr val="tx1"/>
                </a:solidFill>
                <a:latin typeface="宋体" panose="02010600030101010101" pitchFamily="2" charset="-122"/>
                <a:ea typeface="宋体" panose="02010600030101010101" pitchFamily="2" charset="-122"/>
              </a:rPr>
              <a:t> = map(</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input().split())</a:t>
            </a:r>
          </a:p>
          <a:p>
            <a:pPr algn="l"/>
            <a:r>
              <a:rPr lang="en-US" altLang="zh-CN" sz="2000" dirty="0">
                <a:solidFill>
                  <a:schemeClr val="tx1"/>
                </a:solidFill>
                <a:latin typeface="宋体" panose="02010600030101010101" pitchFamily="2" charset="-122"/>
                <a:ea typeface="宋体" panose="02010600030101010101" pitchFamily="2" charset="-122"/>
              </a:rPr>
              <a:t>e = [[] for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in range(n + 1)]</a:t>
            </a:r>
          </a:p>
          <a:p>
            <a:pPr algn="l"/>
            <a:r>
              <a:rPr lang="en-US" altLang="zh-CN" sz="2000" dirty="0">
                <a:solidFill>
                  <a:schemeClr val="tx1"/>
                </a:solidFill>
                <a:latin typeface="宋体" panose="02010600030101010101" pitchFamily="2" charset="-122"/>
                <a:ea typeface="宋体" panose="02010600030101010101" pitchFamily="2" charset="-122"/>
              </a:rPr>
              <a:t>INF = 1&lt;&lt;64</a:t>
            </a:r>
          </a:p>
          <a:p>
            <a:pPr algn="l"/>
            <a:r>
              <a:rPr lang="en-US" altLang="zh-CN" sz="2000" dirty="0">
                <a:solidFill>
                  <a:schemeClr val="tx1"/>
                </a:solidFill>
                <a:latin typeface="宋体" panose="02010600030101010101" pitchFamily="2" charset="-122"/>
                <a:ea typeface="宋体" panose="02010600030101010101" pitchFamily="2" charset="-122"/>
              </a:rPr>
              <a:t>dis=[INF]*(n+1)</a:t>
            </a:r>
          </a:p>
          <a:p>
            <a:pPr algn="l"/>
            <a:r>
              <a:rPr lang="en-US" altLang="zh-CN" sz="2000" dirty="0">
                <a:solidFill>
                  <a:schemeClr val="tx1"/>
                </a:solidFill>
                <a:latin typeface="宋体" panose="02010600030101010101" pitchFamily="2" charset="-122"/>
                <a:ea typeface="宋体" panose="02010600030101010101" pitchFamily="2" charset="-122"/>
              </a:rPr>
              <a:t>for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in range(m):</a:t>
            </a:r>
          </a:p>
          <a:p>
            <a:pPr algn="l"/>
            <a:r>
              <a:rPr lang="en-US" altLang="zh-CN" sz="2000" dirty="0">
                <a:solidFill>
                  <a:schemeClr val="tx1"/>
                </a:solidFill>
                <a:latin typeface="宋体" panose="02010600030101010101" pitchFamily="2" charset="-122"/>
                <a:ea typeface="宋体" panose="02010600030101010101" pitchFamily="2" charset="-122"/>
              </a:rPr>
              <a:t>    u, v, w = map(</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input().split())</a:t>
            </a:r>
          </a:p>
          <a:p>
            <a:pPr algn="l"/>
            <a:r>
              <a:rPr lang="en-US" altLang="zh-CN" sz="2000" dirty="0">
                <a:solidFill>
                  <a:schemeClr val="tx1"/>
                </a:solidFill>
                <a:latin typeface="宋体" panose="02010600030101010101" pitchFamily="2" charset="-122"/>
                <a:ea typeface="宋体" panose="02010600030101010101" pitchFamily="2" charset="-122"/>
              </a:rPr>
              <a:t>    e[u].append((</a:t>
            </a:r>
            <a:r>
              <a:rPr lang="en-US" altLang="zh-CN" sz="2000" dirty="0" err="1">
                <a:solidFill>
                  <a:schemeClr val="tx1"/>
                </a:solidFill>
                <a:latin typeface="宋体" panose="02010600030101010101" pitchFamily="2" charset="-122"/>
                <a:ea typeface="宋体" panose="02010600030101010101" pitchFamily="2" charset="-122"/>
              </a:rPr>
              <a:t>v,w</a:t>
            </a:r>
            <a:r>
              <a:rPr lang="en-US" altLang="zh-CN" sz="2000" dirty="0">
                <a:solidFill>
                  <a:schemeClr val="tx1"/>
                </a:solidFill>
                <a:latin typeface="宋体" panose="02010600030101010101" pitchFamily="2" charset="-122"/>
                <a:ea typeface="宋体" panose="02010600030101010101" pitchFamily="2" charset="-122"/>
              </a:rPr>
              <a:t>))  #u</a:t>
            </a:r>
            <a:r>
              <a:rPr lang="zh-CN" altLang="en-US" sz="2000" dirty="0">
                <a:solidFill>
                  <a:schemeClr val="tx1"/>
                </a:solidFill>
                <a:latin typeface="宋体" panose="02010600030101010101" pitchFamily="2" charset="-122"/>
                <a:ea typeface="宋体" panose="02010600030101010101" pitchFamily="2" charset="-122"/>
              </a:rPr>
              <a:t>的邻居是</a:t>
            </a:r>
            <a:r>
              <a:rPr lang="en-US" altLang="zh-CN" sz="2000" dirty="0">
                <a:solidFill>
                  <a:schemeClr val="tx1"/>
                </a:solidFill>
                <a:latin typeface="宋体" panose="02010600030101010101" pitchFamily="2" charset="-122"/>
                <a:ea typeface="宋体" panose="02010600030101010101" pitchFamily="2" charset="-122"/>
              </a:rPr>
              <a:t>v</a:t>
            </a:r>
            <a:r>
              <a:rPr lang="zh-CN" altLang="en-US" sz="2000" dirty="0">
                <a:solidFill>
                  <a:schemeClr val="tx1"/>
                </a:solidFill>
                <a:latin typeface="宋体" panose="02010600030101010101" pitchFamily="2" charset="-122"/>
                <a:ea typeface="宋体" panose="02010600030101010101" pitchFamily="2" charset="-122"/>
              </a:rPr>
              <a:t>，边长</a:t>
            </a:r>
            <a:r>
              <a:rPr lang="en-US" altLang="zh-CN" sz="2000" dirty="0">
                <a:solidFill>
                  <a:schemeClr val="tx1"/>
                </a:solidFill>
                <a:latin typeface="宋体" panose="02010600030101010101" pitchFamily="2" charset="-122"/>
                <a:ea typeface="宋体" panose="02010600030101010101" pitchFamily="2" charset="-122"/>
              </a:rPr>
              <a:t>w</a:t>
            </a:r>
          </a:p>
          <a:p>
            <a:pPr algn="l"/>
            <a:r>
              <a:rPr lang="en-US" altLang="zh-CN" sz="2000" dirty="0" err="1">
                <a:solidFill>
                  <a:schemeClr val="tx1"/>
                </a:solidFill>
                <a:latin typeface="宋体" panose="02010600030101010101" pitchFamily="2" charset="-122"/>
                <a:ea typeface="宋体" panose="02010600030101010101" pitchFamily="2" charset="-122"/>
              </a:rPr>
              <a:t>spfa</a:t>
            </a:r>
            <a:r>
              <a:rPr lang="en-US" altLang="zh-CN" sz="2000" dirty="0">
                <a:solidFill>
                  <a:schemeClr val="tx1"/>
                </a:solidFill>
                <a:latin typeface="宋体" panose="02010600030101010101" pitchFamily="2" charset="-122"/>
                <a:ea typeface="宋体" panose="02010600030101010101" pitchFamily="2" charset="-122"/>
              </a:rPr>
              <a:t>(s)</a:t>
            </a:r>
          </a:p>
          <a:p>
            <a:pPr algn="l"/>
            <a:r>
              <a:rPr lang="en-US" altLang="zh-CN" sz="2000" dirty="0">
                <a:solidFill>
                  <a:schemeClr val="tx1"/>
                </a:solidFill>
                <a:latin typeface="宋体" panose="02010600030101010101" pitchFamily="2" charset="-122"/>
                <a:ea typeface="宋体" panose="02010600030101010101" pitchFamily="2" charset="-122"/>
              </a:rPr>
              <a:t>for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in range(1, n + 1):</a:t>
            </a:r>
          </a:p>
          <a:p>
            <a:pPr algn="l"/>
            <a:r>
              <a:rPr lang="en-US" altLang="zh-CN" sz="2000" dirty="0">
                <a:solidFill>
                  <a:schemeClr val="tx1"/>
                </a:solidFill>
                <a:latin typeface="宋体" panose="02010600030101010101" pitchFamily="2" charset="-122"/>
                <a:ea typeface="宋体" panose="02010600030101010101" pitchFamily="2" charset="-122"/>
              </a:rPr>
              <a:t>    if dis[</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]&gt;=INF: print("-1",end=' ')</a:t>
            </a:r>
          </a:p>
          <a:p>
            <a:pPr algn="l"/>
            <a:r>
              <a:rPr lang="en-US" altLang="zh-CN" sz="2000" dirty="0">
                <a:solidFill>
                  <a:schemeClr val="tx1"/>
                </a:solidFill>
                <a:latin typeface="宋体" panose="02010600030101010101" pitchFamily="2" charset="-122"/>
                <a:ea typeface="宋体" panose="02010600030101010101" pitchFamily="2" charset="-122"/>
              </a:rPr>
              <a:t>    else: print(dis[</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end=' ')</a:t>
            </a:r>
          </a:p>
        </p:txBody>
      </p:sp>
      <p:sp>
        <p:nvSpPr>
          <p:cNvPr id="7" name="矩形标注 6"/>
          <p:cNvSpPr/>
          <p:nvPr/>
        </p:nvSpPr>
        <p:spPr>
          <a:xfrm>
            <a:off x="1732869" y="7039428"/>
            <a:ext cx="5097294" cy="2700267"/>
          </a:xfrm>
          <a:prstGeom prst="wedgeRectCallout">
            <a:avLst>
              <a:gd name="adj1" fmla="val 114724"/>
              <a:gd name="adj2" fmla="val -170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l">
              <a:lnSpc>
                <a:spcPct val="150000"/>
              </a:lnSpc>
              <a:buFont typeface="Arial" panose="020B0604020202020204" pitchFamily="34" charset="0"/>
              <a:buChar char="•"/>
            </a:pPr>
            <a:r>
              <a:rPr lang="zh-CN" altLang="en-US" sz="4000" dirty="0" smtClean="0">
                <a:solidFill>
                  <a:srgbClr val="FFFF00"/>
                </a:solidFill>
              </a:rPr>
              <a:t>邻接表</a:t>
            </a:r>
            <a:endParaRPr lang="en-US" altLang="zh-CN" sz="4000" dirty="0" smtClean="0">
              <a:solidFill>
                <a:srgbClr val="FFFF00"/>
              </a:solidFill>
            </a:endParaRPr>
          </a:p>
          <a:p>
            <a:pPr marL="571500" indent="-571500" algn="l">
              <a:lnSpc>
                <a:spcPct val="150000"/>
              </a:lnSpc>
              <a:buFont typeface="Arial" panose="020B0604020202020204" pitchFamily="34" charset="0"/>
              <a:buChar char="•"/>
            </a:pPr>
            <a:r>
              <a:rPr lang="zh-CN" altLang="en-US" sz="4000" dirty="0" smtClean="0">
                <a:solidFill>
                  <a:srgbClr val="FFFF00"/>
                </a:solidFill>
              </a:rPr>
              <a:t>遍历</a:t>
            </a:r>
            <a:r>
              <a:rPr lang="en-US" altLang="zh-CN" sz="4000" dirty="0" smtClean="0">
                <a:solidFill>
                  <a:srgbClr val="FFFF00"/>
                </a:solidFill>
              </a:rPr>
              <a:t>u</a:t>
            </a:r>
            <a:r>
              <a:rPr lang="zh-CN" altLang="en-US" sz="4000" dirty="0">
                <a:solidFill>
                  <a:srgbClr val="FFFF00"/>
                </a:solidFill>
              </a:rPr>
              <a:t>的</a:t>
            </a:r>
            <a:r>
              <a:rPr lang="zh-CN" altLang="en-US" sz="4000" dirty="0" smtClean="0">
                <a:solidFill>
                  <a:srgbClr val="FFFF00"/>
                </a:solidFill>
              </a:rPr>
              <a:t>邻居</a:t>
            </a:r>
            <a:endParaRPr lang="zh-CN" altLang="en-US" sz="4000" dirty="0">
              <a:solidFill>
                <a:srgbClr val="FFFF00"/>
              </a:solidFill>
            </a:endParaRPr>
          </a:p>
        </p:txBody>
      </p:sp>
      <p:pic>
        <p:nvPicPr>
          <p:cNvPr id="11" name="图片 10"/>
          <p:cNvPicPr/>
          <p:nvPr/>
        </p:nvPicPr>
        <p:blipFill>
          <a:blip r:embed="rId5">
            <a:lum bright="34000" contrast="-8000"/>
          </a:blip>
          <a:srcRect l="20046" t="6270" r="19548" b="5808"/>
          <a:stretch>
            <a:fillRect/>
          </a:stretch>
        </p:blipFill>
        <p:spPr>
          <a:xfrm rot="5400000">
            <a:off x="9031161" y="-1266018"/>
            <a:ext cx="13861144" cy="16102895"/>
          </a:xfrm>
          <a:prstGeom prst="rect">
            <a:avLst/>
          </a:prstGeom>
          <a:noFill/>
          <a:ln w="9525">
            <a:noFill/>
          </a:ln>
        </p:spPr>
      </p:pic>
    </p:spTree>
    <p:custDataLst>
      <p:tags r:id="rId1"/>
    </p:custDataLst>
    <p:extLst>
      <p:ext uri="{BB962C8B-B14F-4D97-AF65-F5344CB8AC3E}">
        <p14:creationId xmlns:p14="http://schemas.microsoft.com/office/powerpoint/2010/main" val="164625800"/>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sp>
        <p:nvSpPr>
          <p:cNvPr id="12" name="文本框 11" descr="7b0a202020202262756c6c6574223a20227b5c2263617465676f727949645c223a31303030352c5c2274656d706c61746549645c223a32303233313332387d220a7d0a"/>
          <p:cNvSpPr txBox="1"/>
          <p:nvPr/>
        </p:nvSpPr>
        <p:spPr>
          <a:xfrm>
            <a:off x="8897257" y="771842"/>
            <a:ext cx="14770620" cy="14003834"/>
          </a:xfrm>
          <a:prstGeom prst="rect">
            <a:avLst/>
          </a:prstGeom>
          <a:noFill/>
          <a:ln>
            <a:noFill/>
          </a:ln>
        </p:spPr>
        <p:txBody>
          <a:bodyPr wrap="square" rtlCol="0">
            <a:spAutoFit/>
          </a:bodyPr>
          <a:lstStyle/>
          <a:p>
            <a:pPr algn="l"/>
            <a:r>
              <a:rPr lang="en-US" altLang="zh-CN" sz="4000" dirty="0">
                <a:solidFill>
                  <a:srgbClr val="FF0000"/>
                </a:solidFill>
                <a:latin typeface="宋体" panose="02010600030101010101" pitchFamily="2" charset="-122"/>
                <a:ea typeface="宋体" panose="02010600030101010101" pitchFamily="2" charset="-122"/>
              </a:rPr>
              <a:t>import </a:t>
            </a:r>
            <a:r>
              <a:rPr lang="en-US" altLang="zh-CN" sz="4000" dirty="0" err="1">
                <a:solidFill>
                  <a:srgbClr val="FF0000"/>
                </a:solidFill>
                <a:latin typeface="宋体" panose="02010600030101010101" pitchFamily="2" charset="-122"/>
                <a:ea typeface="宋体" panose="02010600030101010101" pitchFamily="2" charset="-122"/>
              </a:rPr>
              <a:t>heapq</a:t>
            </a:r>
            <a:endParaRPr lang="en-US" altLang="zh-CN" sz="4000" dirty="0">
              <a:solidFill>
                <a:srgbClr val="FF0000"/>
              </a:solidFill>
              <a:latin typeface="宋体" panose="02010600030101010101" pitchFamily="2" charset="-122"/>
              <a:ea typeface="宋体" panose="02010600030101010101" pitchFamily="2" charset="-122"/>
            </a:endParaRPr>
          </a:p>
          <a:p>
            <a:pPr algn="l"/>
            <a:r>
              <a:rPr lang="en-US" altLang="zh-CN" sz="4000" dirty="0" err="1">
                <a:solidFill>
                  <a:schemeClr val="tx1"/>
                </a:solidFill>
                <a:latin typeface="宋体" panose="02010600030101010101" pitchFamily="2" charset="-122"/>
                <a:ea typeface="宋体" panose="02010600030101010101" pitchFamily="2" charset="-122"/>
              </a:rPr>
              <a:t>def</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spfa</a:t>
            </a:r>
            <a:r>
              <a:rPr lang="en-US" altLang="zh-CN" sz="4000" dirty="0">
                <a:solidFill>
                  <a:schemeClr val="tx1"/>
                </a:solidFill>
                <a:latin typeface="宋体" panose="02010600030101010101" pitchFamily="2" charset="-122"/>
                <a:ea typeface="宋体" panose="02010600030101010101" pitchFamily="2" charset="-122"/>
              </a:rPr>
              <a:t>(s):</a:t>
            </a:r>
          </a:p>
          <a:p>
            <a:pPr algn="l"/>
            <a:r>
              <a:rPr lang="en-US" altLang="zh-CN" sz="4000" dirty="0">
                <a:solidFill>
                  <a:schemeClr val="tx1"/>
                </a:solidFill>
                <a:latin typeface="宋体" panose="02010600030101010101" pitchFamily="2" charset="-122"/>
                <a:ea typeface="宋体" panose="02010600030101010101" pitchFamily="2" charset="-122"/>
              </a:rPr>
              <a:t>    dis[s] = 0</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hp</a:t>
            </a:r>
            <a:r>
              <a:rPr lang="en-US" altLang="zh-CN" sz="4000" dirty="0">
                <a:solidFill>
                  <a:schemeClr val="tx1"/>
                </a:solidFill>
                <a:latin typeface="宋体" panose="02010600030101010101" pitchFamily="2" charset="-122"/>
                <a:ea typeface="宋体" panose="02010600030101010101" pitchFamily="2" charset="-122"/>
              </a:rPr>
              <a:t> = []</a:t>
            </a:r>
          </a:p>
          <a:p>
            <a:pPr algn="l"/>
            <a:r>
              <a:rPr lang="en-US" altLang="zh-CN" sz="4000" dirty="0">
                <a:solidFill>
                  <a:srgbClr val="FF0000"/>
                </a:solidFill>
                <a:latin typeface="宋体" panose="02010600030101010101" pitchFamily="2" charset="-122"/>
                <a:ea typeface="宋体" panose="02010600030101010101" pitchFamily="2" charset="-122"/>
              </a:rPr>
              <a:t>    </a:t>
            </a:r>
            <a:r>
              <a:rPr lang="en-US" altLang="zh-CN" sz="4000" dirty="0" err="1">
                <a:solidFill>
                  <a:srgbClr val="FF0000"/>
                </a:solidFill>
                <a:latin typeface="宋体" panose="02010600030101010101" pitchFamily="2" charset="-122"/>
                <a:ea typeface="宋体" panose="02010600030101010101" pitchFamily="2" charset="-122"/>
              </a:rPr>
              <a:t>heapq.heappush</a:t>
            </a:r>
            <a:r>
              <a:rPr lang="en-US" altLang="zh-CN" sz="4000" dirty="0">
                <a:solidFill>
                  <a:srgbClr val="FF0000"/>
                </a:solidFill>
                <a:latin typeface="宋体" panose="02010600030101010101" pitchFamily="2" charset="-122"/>
                <a:ea typeface="宋体" panose="02010600030101010101" pitchFamily="2" charset="-122"/>
              </a:rPr>
              <a:t>(</a:t>
            </a:r>
            <a:r>
              <a:rPr lang="en-US" altLang="zh-CN" sz="4000" dirty="0" err="1">
                <a:solidFill>
                  <a:srgbClr val="FF0000"/>
                </a:solidFill>
                <a:latin typeface="宋体" panose="02010600030101010101" pitchFamily="2" charset="-122"/>
                <a:ea typeface="宋体" panose="02010600030101010101" pitchFamily="2" charset="-122"/>
              </a:rPr>
              <a:t>hp</a:t>
            </a:r>
            <a:r>
              <a:rPr lang="en-US" altLang="zh-CN" sz="4000" dirty="0">
                <a:solidFill>
                  <a:srgbClr val="FF0000"/>
                </a:solidFill>
                <a:latin typeface="宋体" panose="02010600030101010101" pitchFamily="2" charset="-122"/>
                <a:ea typeface="宋体" panose="02010600030101010101" pitchFamily="2" charset="-122"/>
              </a:rPr>
              <a:t>, s)</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inq</a:t>
            </a:r>
            <a:r>
              <a:rPr lang="en-US" altLang="zh-CN" sz="4000" dirty="0">
                <a:solidFill>
                  <a:schemeClr val="tx1"/>
                </a:solidFill>
                <a:latin typeface="宋体" panose="02010600030101010101" pitchFamily="2" charset="-122"/>
                <a:ea typeface="宋体" panose="02010600030101010101" pitchFamily="2" charset="-122"/>
              </a:rPr>
              <a:t>=[0]*(n+1)</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inq</a:t>
            </a:r>
            <a:r>
              <a:rPr lang="en-US" altLang="zh-CN" sz="4000" dirty="0">
                <a:solidFill>
                  <a:schemeClr val="tx1"/>
                </a:solidFill>
                <a:latin typeface="宋体" panose="02010600030101010101" pitchFamily="2" charset="-122"/>
                <a:ea typeface="宋体" panose="02010600030101010101" pitchFamily="2" charset="-122"/>
              </a:rPr>
              <a:t>[s]=1	</a:t>
            </a:r>
          </a:p>
          <a:p>
            <a:pPr algn="l"/>
            <a:r>
              <a:rPr lang="en-US" altLang="zh-CN" sz="4000" dirty="0">
                <a:solidFill>
                  <a:schemeClr val="tx1"/>
                </a:solidFill>
                <a:latin typeface="宋体" panose="02010600030101010101" pitchFamily="2" charset="-122"/>
                <a:ea typeface="宋体" panose="02010600030101010101" pitchFamily="2" charset="-122"/>
              </a:rPr>
              <a:t>    while </a:t>
            </a:r>
            <a:r>
              <a:rPr lang="en-US" altLang="zh-CN" sz="4000" dirty="0" err="1">
                <a:solidFill>
                  <a:schemeClr val="tx1"/>
                </a:solidFill>
                <a:latin typeface="宋体" panose="02010600030101010101" pitchFamily="2" charset="-122"/>
                <a:ea typeface="宋体" panose="02010600030101010101" pitchFamily="2" charset="-122"/>
              </a:rPr>
              <a:t>hp</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rgbClr val="FF0000"/>
                </a:solidFill>
                <a:latin typeface="宋体" panose="02010600030101010101" pitchFamily="2" charset="-122"/>
                <a:ea typeface="宋体" panose="02010600030101010101" pitchFamily="2" charset="-122"/>
              </a:rPr>
              <a:t>        u = </a:t>
            </a:r>
            <a:r>
              <a:rPr lang="en-US" altLang="zh-CN" sz="4000" dirty="0" err="1">
                <a:solidFill>
                  <a:srgbClr val="FF0000"/>
                </a:solidFill>
                <a:latin typeface="宋体" panose="02010600030101010101" pitchFamily="2" charset="-122"/>
                <a:ea typeface="宋体" panose="02010600030101010101" pitchFamily="2" charset="-122"/>
              </a:rPr>
              <a:t>heapq.heappop</a:t>
            </a:r>
            <a:r>
              <a:rPr lang="en-US" altLang="zh-CN" sz="4000" dirty="0">
                <a:solidFill>
                  <a:srgbClr val="FF0000"/>
                </a:solidFill>
                <a:latin typeface="宋体" panose="02010600030101010101" pitchFamily="2" charset="-122"/>
                <a:ea typeface="宋体" panose="02010600030101010101" pitchFamily="2" charset="-122"/>
              </a:rPr>
              <a:t>(</a:t>
            </a:r>
            <a:r>
              <a:rPr lang="en-US" altLang="zh-CN" sz="4000" dirty="0" err="1">
                <a:solidFill>
                  <a:srgbClr val="FF0000"/>
                </a:solidFill>
                <a:latin typeface="宋体" panose="02010600030101010101" pitchFamily="2" charset="-122"/>
                <a:ea typeface="宋体" panose="02010600030101010101" pitchFamily="2" charset="-122"/>
              </a:rPr>
              <a:t>hp</a:t>
            </a:r>
            <a:r>
              <a:rPr lang="en-US" altLang="zh-CN" sz="4000" dirty="0">
                <a:solidFill>
                  <a:srgbClr val="FF0000"/>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inq</a:t>
            </a:r>
            <a:r>
              <a:rPr lang="en-US" altLang="zh-CN" sz="4000" dirty="0">
                <a:solidFill>
                  <a:schemeClr val="tx1"/>
                </a:solidFill>
                <a:latin typeface="宋体" panose="02010600030101010101" pitchFamily="2" charset="-122"/>
                <a:ea typeface="宋体" panose="02010600030101010101" pitchFamily="2" charset="-122"/>
              </a:rPr>
              <a:t>[u]=0	</a:t>
            </a:r>
          </a:p>
          <a:p>
            <a:pPr algn="l"/>
            <a:r>
              <a:rPr lang="en-US" altLang="zh-CN" sz="4000" dirty="0">
                <a:solidFill>
                  <a:schemeClr val="tx1"/>
                </a:solidFill>
                <a:latin typeface="宋体" panose="02010600030101010101" pitchFamily="2" charset="-122"/>
                <a:ea typeface="宋体" panose="02010600030101010101" pitchFamily="2" charset="-122"/>
              </a:rPr>
              <a:t>        if dis[u]==INF: continue</a:t>
            </a:r>
          </a:p>
          <a:p>
            <a:pPr algn="l"/>
            <a:r>
              <a:rPr lang="en-US" altLang="zh-CN" sz="4000" dirty="0">
                <a:solidFill>
                  <a:schemeClr val="tx1"/>
                </a:solidFill>
                <a:latin typeface="宋体" panose="02010600030101010101" pitchFamily="2" charset="-122"/>
                <a:ea typeface="宋体" panose="02010600030101010101" pitchFamily="2" charset="-122"/>
              </a:rPr>
              <a:t>        for </a:t>
            </a:r>
            <a:r>
              <a:rPr lang="en-US" altLang="zh-CN" sz="4000" dirty="0" err="1">
                <a:solidFill>
                  <a:schemeClr val="tx1"/>
                </a:solidFill>
                <a:latin typeface="宋体" panose="02010600030101010101" pitchFamily="2" charset="-122"/>
                <a:ea typeface="宋体" panose="02010600030101010101" pitchFamily="2" charset="-122"/>
              </a:rPr>
              <a:t>v,w</a:t>
            </a:r>
            <a:r>
              <a:rPr lang="en-US" altLang="zh-CN" sz="4000" dirty="0">
                <a:solidFill>
                  <a:schemeClr val="tx1"/>
                </a:solidFill>
                <a:latin typeface="宋体" panose="02010600030101010101" pitchFamily="2" charset="-122"/>
                <a:ea typeface="宋体" panose="02010600030101010101" pitchFamily="2" charset="-122"/>
              </a:rPr>
              <a:t> in e[u]:      #</a:t>
            </a:r>
            <a:r>
              <a:rPr lang="zh-CN" altLang="en-US" sz="4000" dirty="0">
                <a:solidFill>
                  <a:schemeClr val="tx1"/>
                </a:solidFill>
                <a:latin typeface="宋体" panose="02010600030101010101" pitchFamily="2" charset="-122"/>
                <a:ea typeface="宋体" panose="02010600030101010101" pitchFamily="2" charset="-122"/>
              </a:rPr>
              <a:t>遍历点</a:t>
            </a:r>
            <a:r>
              <a:rPr lang="en-US" altLang="zh-CN" sz="4000" dirty="0">
                <a:solidFill>
                  <a:schemeClr val="tx1"/>
                </a:solidFill>
                <a:latin typeface="宋体" panose="02010600030101010101" pitchFamily="2" charset="-122"/>
                <a:ea typeface="宋体" panose="02010600030101010101" pitchFamily="2" charset="-122"/>
              </a:rPr>
              <a:t>u</a:t>
            </a:r>
            <a:r>
              <a:rPr lang="zh-CN" altLang="en-US" sz="4000" dirty="0">
                <a:solidFill>
                  <a:schemeClr val="tx1"/>
                </a:solidFill>
                <a:latin typeface="宋体" panose="02010600030101010101" pitchFamily="2" charset="-122"/>
                <a:ea typeface="宋体" panose="02010600030101010101" pitchFamily="2" charset="-122"/>
              </a:rPr>
              <a:t>的邻居</a:t>
            </a:r>
            <a:r>
              <a:rPr lang="en-US" altLang="zh-CN" sz="4000" dirty="0">
                <a:solidFill>
                  <a:schemeClr val="tx1"/>
                </a:solidFill>
                <a:latin typeface="宋体" panose="02010600030101010101" pitchFamily="2" charset="-122"/>
                <a:ea typeface="宋体" panose="02010600030101010101" pitchFamily="2" charset="-122"/>
              </a:rPr>
              <a:t>v</a:t>
            </a:r>
            <a:r>
              <a:rPr lang="zh-CN" altLang="en-US" sz="4000" dirty="0">
                <a:solidFill>
                  <a:schemeClr val="tx1"/>
                </a:solidFill>
                <a:latin typeface="宋体" panose="02010600030101010101" pitchFamily="2" charset="-122"/>
                <a:ea typeface="宋体" panose="02010600030101010101" pitchFamily="2" charset="-122"/>
              </a:rPr>
              <a:t>，边长为</a:t>
            </a:r>
            <a:r>
              <a:rPr lang="en-US" altLang="zh-CN" sz="4000" dirty="0">
                <a:solidFill>
                  <a:schemeClr val="tx1"/>
                </a:solidFill>
                <a:latin typeface="宋体" panose="02010600030101010101" pitchFamily="2" charset="-122"/>
                <a:ea typeface="宋体" panose="02010600030101010101" pitchFamily="2" charset="-122"/>
              </a:rPr>
              <a:t>w</a:t>
            </a:r>
          </a:p>
          <a:p>
            <a:pPr algn="l"/>
            <a:r>
              <a:rPr lang="en-US" altLang="zh-CN" sz="4000" dirty="0">
                <a:solidFill>
                  <a:schemeClr val="tx1"/>
                </a:solidFill>
                <a:latin typeface="宋体" panose="02010600030101010101" pitchFamily="2" charset="-122"/>
                <a:ea typeface="宋体" panose="02010600030101010101" pitchFamily="2" charset="-122"/>
              </a:rPr>
              <a:t>            if dis[v] &gt; dis[u] + w:</a:t>
            </a:r>
          </a:p>
          <a:p>
            <a:pPr algn="l"/>
            <a:r>
              <a:rPr lang="en-US" altLang="zh-CN" sz="4000" dirty="0">
                <a:solidFill>
                  <a:schemeClr val="tx1"/>
                </a:solidFill>
                <a:latin typeface="宋体" panose="02010600030101010101" pitchFamily="2" charset="-122"/>
                <a:ea typeface="宋体" panose="02010600030101010101" pitchFamily="2" charset="-122"/>
              </a:rPr>
              <a:t>                dis[v] = dis[u] + w</a:t>
            </a:r>
          </a:p>
          <a:p>
            <a:pPr algn="l"/>
            <a:r>
              <a:rPr lang="en-US" altLang="zh-CN" sz="4000" dirty="0">
                <a:solidFill>
                  <a:schemeClr val="tx1"/>
                </a:solidFill>
                <a:latin typeface="宋体" panose="02010600030101010101" pitchFamily="2" charset="-122"/>
                <a:ea typeface="宋体" panose="02010600030101010101" pitchFamily="2" charset="-122"/>
              </a:rPr>
              <a:t>                if(</a:t>
            </a:r>
            <a:r>
              <a:rPr lang="en-US" altLang="zh-CN" sz="4000" dirty="0" err="1">
                <a:solidFill>
                  <a:schemeClr val="tx1"/>
                </a:solidFill>
                <a:latin typeface="宋体" panose="02010600030101010101" pitchFamily="2" charset="-122"/>
                <a:ea typeface="宋体" panose="02010600030101010101" pitchFamily="2" charset="-122"/>
              </a:rPr>
              <a:t>inq</a:t>
            </a:r>
            <a:r>
              <a:rPr lang="en-US" altLang="zh-CN" sz="4000" dirty="0">
                <a:solidFill>
                  <a:schemeClr val="tx1"/>
                </a:solidFill>
                <a:latin typeface="宋体" panose="02010600030101010101" pitchFamily="2" charset="-122"/>
                <a:ea typeface="宋体" panose="02010600030101010101" pitchFamily="2" charset="-122"/>
              </a:rPr>
              <a:t>[v]==0):</a:t>
            </a:r>
          </a:p>
          <a:p>
            <a:pPr algn="l"/>
            <a:r>
              <a:rPr lang="en-US" altLang="zh-CN" sz="4000" dirty="0">
                <a:solidFill>
                  <a:srgbClr val="FF0000"/>
                </a:solidFill>
                <a:latin typeface="宋体" panose="02010600030101010101" pitchFamily="2" charset="-122"/>
                <a:ea typeface="宋体" panose="02010600030101010101" pitchFamily="2" charset="-122"/>
              </a:rPr>
              <a:t>                    </a:t>
            </a:r>
            <a:r>
              <a:rPr lang="en-US" altLang="zh-CN" sz="4000" dirty="0" err="1">
                <a:solidFill>
                  <a:srgbClr val="FF0000"/>
                </a:solidFill>
                <a:latin typeface="宋体" panose="02010600030101010101" pitchFamily="2" charset="-122"/>
                <a:ea typeface="宋体" panose="02010600030101010101" pitchFamily="2" charset="-122"/>
              </a:rPr>
              <a:t>heapq.heappush</a:t>
            </a:r>
            <a:r>
              <a:rPr lang="en-US" altLang="zh-CN" sz="4000" dirty="0">
                <a:solidFill>
                  <a:srgbClr val="FF0000"/>
                </a:solidFill>
                <a:latin typeface="宋体" panose="02010600030101010101" pitchFamily="2" charset="-122"/>
                <a:ea typeface="宋体" panose="02010600030101010101" pitchFamily="2" charset="-122"/>
              </a:rPr>
              <a:t>(</a:t>
            </a:r>
            <a:r>
              <a:rPr lang="en-US" altLang="zh-CN" sz="4000" dirty="0" err="1">
                <a:solidFill>
                  <a:srgbClr val="FF0000"/>
                </a:solidFill>
                <a:latin typeface="宋体" panose="02010600030101010101" pitchFamily="2" charset="-122"/>
                <a:ea typeface="宋体" panose="02010600030101010101" pitchFamily="2" charset="-122"/>
              </a:rPr>
              <a:t>hp</a:t>
            </a:r>
            <a:r>
              <a:rPr lang="en-US" altLang="zh-CN" sz="4000" dirty="0">
                <a:solidFill>
                  <a:srgbClr val="FF0000"/>
                </a:solidFill>
                <a:latin typeface="宋体" panose="02010600030101010101" pitchFamily="2" charset="-122"/>
                <a:ea typeface="宋体" panose="02010600030101010101" pitchFamily="2" charset="-122"/>
              </a:rPr>
              <a:t>, v)</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inq</a:t>
            </a:r>
            <a:r>
              <a:rPr lang="en-US" altLang="zh-CN" sz="4000" dirty="0">
                <a:solidFill>
                  <a:schemeClr val="tx1"/>
                </a:solidFill>
                <a:latin typeface="宋体" panose="02010600030101010101" pitchFamily="2" charset="-122"/>
                <a:ea typeface="宋体" panose="02010600030101010101" pitchFamily="2" charset="-122"/>
              </a:rPr>
              <a:t>[v]=1</a:t>
            </a:r>
          </a:p>
          <a:p>
            <a:pPr algn="l"/>
            <a:r>
              <a:rPr lang="en-US" altLang="zh-CN" sz="1800" dirty="0" err="1">
                <a:solidFill>
                  <a:schemeClr val="tx1"/>
                </a:solidFill>
                <a:latin typeface="宋体" panose="02010600030101010101" pitchFamily="2" charset="-122"/>
                <a:ea typeface="宋体" panose="02010600030101010101" pitchFamily="2" charset="-122"/>
              </a:rPr>
              <a:t>n,m,s</a:t>
            </a:r>
            <a:r>
              <a:rPr lang="en-US" altLang="zh-CN" sz="1800" dirty="0">
                <a:solidFill>
                  <a:schemeClr val="tx1"/>
                </a:solidFill>
                <a:latin typeface="宋体" panose="02010600030101010101" pitchFamily="2" charset="-122"/>
                <a:ea typeface="宋体" panose="02010600030101010101" pitchFamily="2" charset="-122"/>
              </a:rPr>
              <a:t> = map(</a:t>
            </a:r>
            <a:r>
              <a:rPr lang="en-US" altLang="zh-CN" sz="1800" dirty="0" err="1">
                <a:solidFill>
                  <a:schemeClr val="tx1"/>
                </a:solidFill>
                <a:latin typeface="宋体" panose="02010600030101010101" pitchFamily="2" charset="-122"/>
                <a:ea typeface="宋体" panose="02010600030101010101" pitchFamily="2" charset="-122"/>
              </a:rPr>
              <a:t>int</a:t>
            </a:r>
            <a:r>
              <a:rPr lang="en-US" altLang="zh-CN" sz="1800" dirty="0">
                <a:solidFill>
                  <a:schemeClr val="tx1"/>
                </a:solidFill>
                <a:latin typeface="宋体" panose="02010600030101010101" pitchFamily="2" charset="-122"/>
                <a:ea typeface="宋体" panose="02010600030101010101" pitchFamily="2" charset="-122"/>
              </a:rPr>
              <a:t>, input().split())</a:t>
            </a:r>
          </a:p>
          <a:p>
            <a:pPr algn="l"/>
            <a:r>
              <a:rPr lang="en-US" altLang="zh-CN" sz="1800" dirty="0">
                <a:solidFill>
                  <a:schemeClr val="tx1"/>
                </a:solidFill>
                <a:latin typeface="宋体" panose="02010600030101010101" pitchFamily="2" charset="-122"/>
                <a:ea typeface="宋体" panose="02010600030101010101" pitchFamily="2" charset="-122"/>
              </a:rPr>
              <a:t>e = [[] for </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 in range(n + 1)]</a:t>
            </a:r>
          </a:p>
          <a:p>
            <a:pPr algn="l"/>
            <a:r>
              <a:rPr lang="en-US" altLang="zh-CN" sz="1800" dirty="0">
                <a:solidFill>
                  <a:schemeClr val="tx1"/>
                </a:solidFill>
                <a:latin typeface="宋体" panose="02010600030101010101" pitchFamily="2" charset="-122"/>
                <a:ea typeface="宋体" panose="02010600030101010101" pitchFamily="2" charset="-122"/>
              </a:rPr>
              <a:t>INF = 1&lt;&lt;64</a:t>
            </a:r>
          </a:p>
          <a:p>
            <a:pPr algn="l"/>
            <a:r>
              <a:rPr lang="en-US" altLang="zh-CN" sz="1800" dirty="0">
                <a:solidFill>
                  <a:schemeClr val="tx1"/>
                </a:solidFill>
                <a:latin typeface="宋体" panose="02010600030101010101" pitchFamily="2" charset="-122"/>
                <a:ea typeface="宋体" panose="02010600030101010101" pitchFamily="2" charset="-122"/>
              </a:rPr>
              <a:t>dis=[INF]*(n+1)</a:t>
            </a:r>
          </a:p>
          <a:p>
            <a:pPr algn="l"/>
            <a:r>
              <a:rPr lang="en-US" altLang="zh-CN" sz="1800" dirty="0">
                <a:solidFill>
                  <a:schemeClr val="tx1"/>
                </a:solidFill>
                <a:latin typeface="宋体" panose="02010600030101010101" pitchFamily="2" charset="-122"/>
                <a:ea typeface="宋体" panose="02010600030101010101" pitchFamily="2" charset="-122"/>
              </a:rPr>
              <a:t>for </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 in range(m):</a:t>
            </a:r>
          </a:p>
          <a:p>
            <a:pPr algn="l"/>
            <a:r>
              <a:rPr lang="en-US" altLang="zh-CN" sz="1800" dirty="0">
                <a:solidFill>
                  <a:schemeClr val="tx1"/>
                </a:solidFill>
                <a:latin typeface="宋体" panose="02010600030101010101" pitchFamily="2" charset="-122"/>
                <a:ea typeface="宋体" panose="02010600030101010101" pitchFamily="2" charset="-122"/>
              </a:rPr>
              <a:t>    u, v, w = map(</a:t>
            </a:r>
            <a:r>
              <a:rPr lang="en-US" altLang="zh-CN" sz="1800" dirty="0" err="1">
                <a:solidFill>
                  <a:schemeClr val="tx1"/>
                </a:solidFill>
                <a:latin typeface="宋体" panose="02010600030101010101" pitchFamily="2" charset="-122"/>
                <a:ea typeface="宋体" panose="02010600030101010101" pitchFamily="2" charset="-122"/>
              </a:rPr>
              <a:t>int</a:t>
            </a:r>
            <a:r>
              <a:rPr lang="en-US" altLang="zh-CN" sz="1800" dirty="0">
                <a:solidFill>
                  <a:schemeClr val="tx1"/>
                </a:solidFill>
                <a:latin typeface="宋体" panose="02010600030101010101" pitchFamily="2" charset="-122"/>
                <a:ea typeface="宋体" panose="02010600030101010101" pitchFamily="2" charset="-122"/>
              </a:rPr>
              <a:t>, input().split())</a:t>
            </a:r>
          </a:p>
          <a:p>
            <a:pPr algn="l"/>
            <a:r>
              <a:rPr lang="en-US" altLang="zh-CN" sz="1800" dirty="0">
                <a:solidFill>
                  <a:schemeClr val="tx1"/>
                </a:solidFill>
                <a:latin typeface="宋体" panose="02010600030101010101" pitchFamily="2" charset="-122"/>
                <a:ea typeface="宋体" panose="02010600030101010101" pitchFamily="2" charset="-122"/>
              </a:rPr>
              <a:t>    e[u].append((</a:t>
            </a:r>
            <a:r>
              <a:rPr lang="en-US" altLang="zh-CN" sz="1800" dirty="0" err="1">
                <a:solidFill>
                  <a:schemeClr val="tx1"/>
                </a:solidFill>
                <a:latin typeface="宋体" panose="02010600030101010101" pitchFamily="2" charset="-122"/>
                <a:ea typeface="宋体" panose="02010600030101010101" pitchFamily="2" charset="-122"/>
              </a:rPr>
              <a:t>v,w</a:t>
            </a:r>
            <a:r>
              <a:rPr lang="en-US" altLang="zh-CN" sz="1800" dirty="0">
                <a:solidFill>
                  <a:schemeClr val="tx1"/>
                </a:solidFill>
                <a:latin typeface="宋体" panose="02010600030101010101" pitchFamily="2" charset="-122"/>
                <a:ea typeface="宋体" panose="02010600030101010101" pitchFamily="2" charset="-122"/>
              </a:rPr>
              <a:t>))  #u</a:t>
            </a:r>
            <a:r>
              <a:rPr lang="zh-CN" altLang="en-US" sz="1800" dirty="0">
                <a:solidFill>
                  <a:schemeClr val="tx1"/>
                </a:solidFill>
                <a:latin typeface="宋体" panose="02010600030101010101" pitchFamily="2" charset="-122"/>
                <a:ea typeface="宋体" panose="02010600030101010101" pitchFamily="2" charset="-122"/>
              </a:rPr>
              <a:t>的邻居是</a:t>
            </a:r>
            <a:r>
              <a:rPr lang="en-US" altLang="zh-CN" sz="1800" dirty="0">
                <a:solidFill>
                  <a:schemeClr val="tx1"/>
                </a:solidFill>
                <a:latin typeface="宋体" panose="02010600030101010101" pitchFamily="2" charset="-122"/>
                <a:ea typeface="宋体" panose="02010600030101010101" pitchFamily="2" charset="-122"/>
              </a:rPr>
              <a:t>v</a:t>
            </a:r>
            <a:r>
              <a:rPr lang="zh-CN" altLang="en-US" sz="1800" dirty="0">
                <a:solidFill>
                  <a:schemeClr val="tx1"/>
                </a:solidFill>
                <a:latin typeface="宋体" panose="02010600030101010101" pitchFamily="2" charset="-122"/>
                <a:ea typeface="宋体" panose="02010600030101010101" pitchFamily="2" charset="-122"/>
              </a:rPr>
              <a:t>，边长</a:t>
            </a:r>
            <a:r>
              <a:rPr lang="en-US" altLang="zh-CN" sz="1800" dirty="0">
                <a:solidFill>
                  <a:schemeClr val="tx1"/>
                </a:solidFill>
                <a:latin typeface="宋体" panose="02010600030101010101" pitchFamily="2" charset="-122"/>
                <a:ea typeface="宋体" panose="02010600030101010101" pitchFamily="2" charset="-122"/>
              </a:rPr>
              <a:t>w</a:t>
            </a:r>
          </a:p>
          <a:p>
            <a:pPr algn="l"/>
            <a:r>
              <a:rPr lang="en-US" altLang="zh-CN" sz="1800" dirty="0" err="1">
                <a:solidFill>
                  <a:schemeClr val="tx1"/>
                </a:solidFill>
                <a:latin typeface="宋体" panose="02010600030101010101" pitchFamily="2" charset="-122"/>
                <a:ea typeface="宋体" panose="02010600030101010101" pitchFamily="2" charset="-122"/>
              </a:rPr>
              <a:t>spfa</a:t>
            </a:r>
            <a:r>
              <a:rPr lang="en-US" altLang="zh-CN" sz="1800" dirty="0">
                <a:solidFill>
                  <a:schemeClr val="tx1"/>
                </a:solidFill>
                <a:latin typeface="宋体" panose="02010600030101010101" pitchFamily="2" charset="-122"/>
                <a:ea typeface="宋体" panose="02010600030101010101" pitchFamily="2" charset="-122"/>
              </a:rPr>
              <a:t>(s)</a:t>
            </a:r>
          </a:p>
          <a:p>
            <a:pPr algn="l"/>
            <a:r>
              <a:rPr lang="en-US" altLang="zh-CN" sz="1800" dirty="0">
                <a:solidFill>
                  <a:schemeClr val="tx1"/>
                </a:solidFill>
                <a:latin typeface="宋体" panose="02010600030101010101" pitchFamily="2" charset="-122"/>
                <a:ea typeface="宋体" panose="02010600030101010101" pitchFamily="2" charset="-122"/>
              </a:rPr>
              <a:t>for </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 in range(1, n + 1):</a:t>
            </a:r>
          </a:p>
          <a:p>
            <a:pPr algn="l"/>
            <a:r>
              <a:rPr lang="en-US" altLang="zh-CN" sz="1800" dirty="0">
                <a:solidFill>
                  <a:schemeClr val="tx1"/>
                </a:solidFill>
                <a:latin typeface="宋体" panose="02010600030101010101" pitchFamily="2" charset="-122"/>
                <a:ea typeface="宋体" panose="02010600030101010101" pitchFamily="2" charset="-122"/>
              </a:rPr>
              <a:t>    if dis[</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]&gt;=INF: print("-1",end=' ')</a:t>
            </a:r>
          </a:p>
          <a:p>
            <a:pPr algn="l"/>
            <a:r>
              <a:rPr lang="en-US" altLang="zh-CN" sz="1800" dirty="0">
                <a:solidFill>
                  <a:schemeClr val="tx1"/>
                </a:solidFill>
                <a:latin typeface="宋体" panose="02010600030101010101" pitchFamily="2" charset="-122"/>
                <a:ea typeface="宋体" panose="02010600030101010101" pitchFamily="2" charset="-122"/>
              </a:rPr>
              <a:t>    else: print(dis[</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 end=' ')</a:t>
            </a:r>
          </a:p>
        </p:txBody>
      </p:sp>
      <p:sp>
        <p:nvSpPr>
          <p:cNvPr id="7" name="矩形标注 6"/>
          <p:cNvSpPr/>
          <p:nvPr/>
        </p:nvSpPr>
        <p:spPr>
          <a:xfrm>
            <a:off x="1732869" y="3018972"/>
            <a:ext cx="5097294" cy="2497068"/>
          </a:xfrm>
          <a:prstGeom prst="wedgeRectCallout">
            <a:avLst>
              <a:gd name="adj1" fmla="val 105897"/>
              <a:gd name="adj2" fmla="val -238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l">
              <a:lnSpc>
                <a:spcPct val="150000"/>
              </a:lnSpc>
              <a:buFont typeface="Arial" panose="020B0604020202020204" pitchFamily="34" charset="0"/>
              <a:buChar char="•"/>
            </a:pPr>
            <a:r>
              <a:rPr lang="zh-CN" altLang="en-US" sz="4000" dirty="0">
                <a:solidFill>
                  <a:srgbClr val="FFFF00"/>
                </a:solidFill>
              </a:rPr>
              <a:t>用</a:t>
            </a:r>
            <a:r>
              <a:rPr lang="en-US" altLang="zh-CN" sz="4000" dirty="0" err="1">
                <a:solidFill>
                  <a:srgbClr val="FFFF00"/>
                </a:solidFill>
              </a:rPr>
              <a:t>heapq</a:t>
            </a:r>
            <a:r>
              <a:rPr lang="zh-CN" altLang="en-US" sz="4000" dirty="0">
                <a:solidFill>
                  <a:srgbClr val="FFFF00"/>
                </a:solidFill>
              </a:rPr>
              <a:t>处理优先队列</a:t>
            </a:r>
          </a:p>
        </p:txBody>
      </p:sp>
      <p:pic>
        <p:nvPicPr>
          <p:cNvPr id="9" name="图片 8"/>
          <p:cNvPicPr/>
          <p:nvPr/>
        </p:nvPicPr>
        <p:blipFill>
          <a:blip r:embed="rId5">
            <a:lum bright="34000" contrast="-8000"/>
          </a:blip>
          <a:srcRect l="20046" t="6270" r="19548" b="5808"/>
          <a:stretch>
            <a:fillRect/>
          </a:stretch>
        </p:blipFill>
        <p:spPr>
          <a:xfrm rot="5400000">
            <a:off x="9031161" y="-1266018"/>
            <a:ext cx="13861144" cy="16102895"/>
          </a:xfrm>
          <a:prstGeom prst="rect">
            <a:avLst/>
          </a:prstGeom>
          <a:noFill/>
          <a:ln w="9525">
            <a:noFill/>
          </a:ln>
        </p:spPr>
      </p:pic>
    </p:spTree>
    <p:custDataLst>
      <p:tags r:id="rId1"/>
    </p:custDataLst>
    <p:extLst>
      <p:ext uri="{BB962C8B-B14F-4D97-AF65-F5344CB8AC3E}">
        <p14:creationId xmlns:p14="http://schemas.microsoft.com/office/powerpoint/2010/main" val="1701748205"/>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10.8 </a:t>
              </a:r>
              <a:r>
                <a:rPr lang="zh-CN" altLang="en-US" sz="5600" b="1" spc="600" dirty="0" smtClean="0">
                  <a:solidFill>
                    <a:schemeClr val="bg1"/>
                  </a:solidFill>
                  <a:latin typeface="宋体" panose="02010600030101010101" pitchFamily="2" charset="-122"/>
                  <a:ea typeface="宋体" panose="02010600030101010101" pitchFamily="2" charset="-122"/>
                </a:rPr>
                <a:t>最小生成树</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116122" y="4153721"/>
            <a:ext cx="13190428" cy="5170646"/>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在无向图中，连通而且不含有圈（环路）的图，称为树。</a:t>
            </a: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最小生成树</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MST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：一个有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个结点的连通图的生成树是原图的极小连通子图，包含原图中的所有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个结点，并且边的权值之和最小。</a:t>
            </a:r>
          </a:p>
        </p:txBody>
      </p:sp>
      <p:pic>
        <p:nvPicPr>
          <p:cNvPr id="9" name="Picture 2" descr="https://ss2.bdstatic.com/70cFvnSh_Q1YnxGkpoWK1HF6hhy/it/u=1078098877,824028775&amp;fm=26&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40125" y="5745087"/>
            <a:ext cx="7038975" cy="39619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1067845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基于贪心的两种</a:t>
              </a:r>
              <a:r>
                <a:rPr lang="zh-CN" altLang="en-US" sz="5600" b="1" spc="600" dirty="0" smtClean="0">
                  <a:solidFill>
                    <a:schemeClr val="bg1"/>
                  </a:solidFill>
                  <a:latin typeface="宋体" panose="02010600030101010101" pitchFamily="2" charset="-122"/>
                  <a:ea typeface="宋体" panose="02010600030101010101" pitchFamily="2" charset="-122"/>
                </a:rPr>
                <a:t>算法：（</a:t>
              </a:r>
              <a:r>
                <a:rPr lang="en-US" altLang="zh-CN" sz="5600" b="1" spc="600" dirty="0" smtClean="0">
                  <a:solidFill>
                    <a:schemeClr val="bg1"/>
                  </a:solidFill>
                  <a:latin typeface="宋体" panose="02010600030101010101" pitchFamily="2" charset="-122"/>
                  <a:ea typeface="宋体" panose="02010600030101010101" pitchFamily="2" charset="-122"/>
                </a:rPr>
                <a:t>1</a:t>
              </a:r>
              <a:r>
                <a:rPr lang="zh-CN" altLang="en-US" sz="5600" b="1" spc="600" dirty="0" smtClean="0">
                  <a:solidFill>
                    <a:schemeClr val="bg1"/>
                  </a:solidFill>
                  <a:latin typeface="宋体" panose="02010600030101010101" pitchFamily="2" charset="-122"/>
                  <a:ea typeface="宋体" panose="02010600030101010101" pitchFamily="2" charset="-122"/>
                </a:rPr>
                <a:t>）</a:t>
              </a:r>
              <a:r>
                <a:rPr lang="en-US" altLang="zh-CN" sz="5600" b="1" spc="600" dirty="0" smtClean="0">
                  <a:solidFill>
                    <a:schemeClr val="bg1"/>
                  </a:solidFill>
                  <a:latin typeface="宋体" panose="02010600030101010101" pitchFamily="2" charset="-122"/>
                  <a:ea typeface="宋体" panose="02010600030101010101" pitchFamily="2" charset="-122"/>
                </a:rPr>
                <a:t>prim</a:t>
              </a:r>
              <a:r>
                <a:rPr lang="zh-CN" altLang="en-US" sz="5600" b="1" spc="600" dirty="0" smtClean="0">
                  <a:solidFill>
                    <a:schemeClr val="bg1"/>
                  </a:solidFill>
                  <a:latin typeface="宋体" panose="02010600030101010101" pitchFamily="2" charset="-122"/>
                  <a:ea typeface="宋体" panose="02010600030101010101" pitchFamily="2" charset="-122"/>
                </a:rPr>
                <a:t>算法</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1903002" y="3495181"/>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zh-CN" altLang="en-US" sz="4800" dirty="0" smtClean="0">
                <a:latin typeface="宋体" panose="02010600030101010101" pitchFamily="2" charset="-122"/>
                <a:ea typeface="宋体" panose="02010600030101010101" pitchFamily="2" charset="-122"/>
              </a:rPr>
              <a:t>对</a:t>
            </a:r>
            <a:r>
              <a:rPr lang="zh-CN" altLang="en-US" sz="4800" dirty="0">
                <a:latin typeface="宋体" panose="02010600030101010101" pitchFamily="2" charset="-122"/>
                <a:ea typeface="宋体" panose="02010600030101010101" pitchFamily="2" charset="-122"/>
              </a:rPr>
              <a:t>点进行贪心操作</a:t>
            </a:r>
          </a:p>
          <a:p>
            <a:pPr>
              <a:lnSpc>
                <a:spcPct val="150000"/>
              </a:lnSpc>
              <a:spcBef>
                <a:spcPts val="0"/>
              </a:spcBef>
            </a:pPr>
            <a:r>
              <a:rPr lang="zh-CN" altLang="en-US" sz="4800" dirty="0">
                <a:latin typeface="宋体" panose="02010600030101010101" pitchFamily="2" charset="-122"/>
                <a:ea typeface="宋体" panose="02010600030101010101" pitchFamily="2" charset="-122"/>
              </a:rPr>
              <a:t>“最近的邻居一定在</a:t>
            </a:r>
            <a:r>
              <a:rPr lang="en-US" altLang="zh-CN" sz="4800" dirty="0">
                <a:latin typeface="宋体" panose="02010600030101010101" pitchFamily="2" charset="-122"/>
                <a:ea typeface="宋体" panose="02010600030101010101" pitchFamily="2" charset="-122"/>
              </a:rPr>
              <a:t>MST</a:t>
            </a:r>
            <a:r>
              <a:rPr lang="zh-CN" altLang="en-US" sz="4800" dirty="0">
                <a:latin typeface="宋体" panose="02010600030101010101" pitchFamily="2" charset="-122"/>
                <a:ea typeface="宋体" panose="02010600030101010101" pitchFamily="2" charset="-122"/>
              </a:rPr>
              <a:t>上”。</a:t>
            </a:r>
          </a:p>
          <a:p>
            <a:pPr>
              <a:lnSpc>
                <a:spcPct val="150000"/>
              </a:lnSpc>
              <a:spcBef>
                <a:spcPts val="0"/>
              </a:spcBef>
            </a:pPr>
            <a:r>
              <a:rPr lang="zh-CN" altLang="en-US" sz="4800" dirty="0">
                <a:latin typeface="宋体" panose="02010600030101010101" pitchFamily="2" charset="-122"/>
                <a:ea typeface="宋体" panose="02010600030101010101" pitchFamily="2" charset="-122"/>
              </a:rPr>
              <a:t>从任意一个点</a:t>
            </a:r>
            <a:r>
              <a:rPr lang="en-US" altLang="zh-CN" sz="4800" dirty="0">
                <a:latin typeface="宋体" panose="02010600030101010101" pitchFamily="2" charset="-122"/>
                <a:ea typeface="宋体" panose="02010600030101010101" pitchFamily="2" charset="-122"/>
              </a:rPr>
              <a:t>u</a:t>
            </a:r>
            <a:r>
              <a:rPr lang="zh-CN" altLang="en-US" sz="4800" dirty="0">
                <a:latin typeface="宋体" panose="02010600030101010101" pitchFamily="2" charset="-122"/>
                <a:ea typeface="宋体" panose="02010600030101010101" pitchFamily="2" charset="-122"/>
              </a:rPr>
              <a:t>开始，把距离它最近的点</a:t>
            </a:r>
            <a:r>
              <a:rPr lang="en-US" altLang="zh-CN" sz="4800" dirty="0">
                <a:latin typeface="宋体" panose="02010600030101010101" pitchFamily="2" charset="-122"/>
                <a:ea typeface="宋体" panose="02010600030101010101" pitchFamily="2" charset="-122"/>
              </a:rPr>
              <a:t>v</a:t>
            </a:r>
            <a:r>
              <a:rPr lang="zh-CN" altLang="en-US" sz="4800" dirty="0">
                <a:latin typeface="宋体" panose="02010600030101010101" pitchFamily="2" charset="-122"/>
                <a:ea typeface="宋体" panose="02010600030101010101" pitchFamily="2" charset="-122"/>
              </a:rPr>
              <a:t>加入到</a:t>
            </a:r>
            <a:r>
              <a:rPr lang="en-US" altLang="zh-CN" sz="4800" dirty="0">
                <a:latin typeface="宋体" panose="02010600030101010101" pitchFamily="2" charset="-122"/>
                <a:ea typeface="宋体" panose="02010600030101010101" pitchFamily="2" charset="-122"/>
              </a:rPr>
              <a:t>MST</a:t>
            </a:r>
            <a:r>
              <a:rPr lang="zh-CN" altLang="en-US" sz="4800" dirty="0">
                <a:latin typeface="宋体" panose="02010600030101010101" pitchFamily="2" charset="-122"/>
                <a:ea typeface="宋体" panose="02010600030101010101" pitchFamily="2" charset="-122"/>
              </a:rPr>
              <a:t>中；下一步，把距离</a:t>
            </a:r>
            <a:r>
              <a:rPr lang="en-US" altLang="zh-CN" sz="4800" dirty="0">
                <a:latin typeface="宋体" panose="02010600030101010101" pitchFamily="2" charset="-122"/>
                <a:ea typeface="宋体" panose="02010600030101010101" pitchFamily="2" charset="-122"/>
              </a:rPr>
              <a:t>{u, v}</a:t>
            </a:r>
            <a:r>
              <a:rPr lang="zh-CN" altLang="en-US" sz="4800" dirty="0">
                <a:latin typeface="宋体" panose="02010600030101010101" pitchFamily="2" charset="-122"/>
                <a:ea typeface="宋体" panose="02010600030101010101" pitchFamily="2" charset="-122"/>
              </a:rPr>
              <a:t>最近的点</a:t>
            </a:r>
            <a:r>
              <a:rPr lang="en-US" altLang="zh-CN" sz="4800" dirty="0">
                <a:latin typeface="宋体" panose="02010600030101010101" pitchFamily="2" charset="-122"/>
                <a:ea typeface="宋体" panose="02010600030101010101" pitchFamily="2" charset="-122"/>
              </a:rPr>
              <a:t>w</a:t>
            </a:r>
            <a:r>
              <a:rPr lang="zh-CN" altLang="en-US" sz="4800" dirty="0">
                <a:latin typeface="宋体" panose="02010600030101010101" pitchFamily="2" charset="-122"/>
                <a:ea typeface="宋体" panose="02010600030101010101" pitchFamily="2" charset="-122"/>
              </a:rPr>
              <a:t>加入到</a:t>
            </a:r>
            <a:r>
              <a:rPr lang="en-US" altLang="zh-CN" sz="4800" dirty="0">
                <a:latin typeface="宋体" panose="02010600030101010101" pitchFamily="2" charset="-122"/>
                <a:ea typeface="宋体" panose="02010600030101010101" pitchFamily="2" charset="-122"/>
              </a:rPr>
              <a:t>MST</a:t>
            </a:r>
            <a:r>
              <a:rPr lang="zh-CN" altLang="en-US" sz="4800" dirty="0">
                <a:latin typeface="宋体" panose="02010600030101010101" pitchFamily="2" charset="-122"/>
                <a:ea typeface="宋体" panose="02010600030101010101" pitchFamily="2" charset="-122"/>
              </a:rPr>
              <a:t>中；继续这个过程，直到所有点都在</a:t>
            </a:r>
            <a:r>
              <a:rPr lang="en-US" altLang="zh-CN" sz="4800" dirty="0">
                <a:latin typeface="宋体" panose="02010600030101010101" pitchFamily="2" charset="-122"/>
                <a:ea typeface="宋体" panose="02010600030101010101" pitchFamily="2" charset="-122"/>
              </a:rPr>
              <a:t>T</a:t>
            </a:r>
            <a:r>
              <a:rPr lang="zh-CN" altLang="en-US" sz="4800" dirty="0">
                <a:latin typeface="宋体" panose="02010600030101010101" pitchFamily="2" charset="-122"/>
                <a:ea typeface="宋体" panose="02010600030101010101" pitchFamily="2" charset="-122"/>
              </a:rPr>
              <a:t>中。</a:t>
            </a:r>
          </a:p>
        </p:txBody>
      </p:sp>
    </p:spTree>
    <p:custDataLst>
      <p:tags r:id="rId1"/>
    </p:custDataLst>
    <p:extLst>
      <p:ext uri="{BB962C8B-B14F-4D97-AF65-F5344CB8AC3E}">
        <p14:creationId xmlns:p14="http://schemas.microsoft.com/office/powerpoint/2010/main" val="2164312529"/>
      </p:ext>
    </p:extLst>
  </p:cSld>
  <p:clrMapOvr>
    <a:masterClrMapping/>
  </p:clrMapOvr>
  <p:transition spd="slow" advClick="0" advTm="1000">
    <p:push di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a:t>
              </a:r>
              <a:r>
                <a:rPr lang="en-US" altLang="zh-CN" sz="5600" b="1" spc="600" dirty="0">
                  <a:solidFill>
                    <a:schemeClr val="bg1"/>
                  </a:solidFill>
                  <a:latin typeface="宋体" panose="02010600030101010101" pitchFamily="2" charset="-122"/>
                  <a:ea typeface="宋体" panose="02010600030101010101" pitchFamily="2" charset="-122"/>
                </a:rPr>
                <a:t>2</a:t>
              </a:r>
              <a:r>
                <a:rPr lang="zh-CN" altLang="en-US" sz="5600" b="1" spc="600" dirty="0">
                  <a:solidFill>
                    <a:schemeClr val="bg1"/>
                  </a:solidFill>
                  <a:latin typeface="宋体" panose="02010600030101010101" pitchFamily="2" charset="-122"/>
                  <a:ea typeface="宋体" panose="02010600030101010101" pitchFamily="2" charset="-122"/>
                </a:rPr>
                <a:t>）</a:t>
              </a:r>
              <a:r>
                <a:rPr lang="en-US" altLang="zh-CN" sz="5600" b="1" spc="600" dirty="0" err="1">
                  <a:solidFill>
                    <a:schemeClr val="bg1"/>
                  </a:solidFill>
                  <a:latin typeface="宋体" panose="02010600030101010101" pitchFamily="2" charset="-122"/>
                  <a:ea typeface="宋体" panose="02010600030101010101" pitchFamily="2" charset="-122"/>
                </a:rPr>
                <a:t>kruskal</a:t>
              </a:r>
              <a:r>
                <a:rPr lang="zh-CN" altLang="en-US" sz="5600" b="1" spc="600" dirty="0">
                  <a:solidFill>
                    <a:schemeClr val="bg1"/>
                  </a:solidFill>
                  <a:latin typeface="宋体" panose="02010600030101010101" pitchFamily="2" charset="-122"/>
                  <a:ea typeface="宋体" panose="02010600030101010101" pitchFamily="2" charset="-122"/>
                </a:rPr>
                <a:t>算法</a:t>
              </a: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smtClean="0"/>
              <a:t>对边</a:t>
            </a:r>
            <a:r>
              <a:rPr lang="zh-CN" altLang="en-US" dirty="0"/>
              <a:t>进行贪心操作</a:t>
            </a:r>
          </a:p>
          <a:p>
            <a:pPr>
              <a:lnSpc>
                <a:spcPct val="150000"/>
              </a:lnSpc>
              <a:spcBef>
                <a:spcPts val="0"/>
              </a:spcBef>
            </a:pPr>
            <a:r>
              <a:rPr lang="zh-CN" altLang="en-US" dirty="0"/>
              <a:t>“最短的边一定在</a:t>
            </a:r>
            <a:r>
              <a:rPr lang="en-US" altLang="zh-CN" dirty="0"/>
              <a:t>MST</a:t>
            </a:r>
            <a:r>
              <a:rPr lang="zh-CN" altLang="en-US" dirty="0"/>
              <a:t>上”。</a:t>
            </a:r>
          </a:p>
          <a:p>
            <a:pPr>
              <a:lnSpc>
                <a:spcPct val="150000"/>
              </a:lnSpc>
              <a:spcBef>
                <a:spcPts val="0"/>
              </a:spcBef>
            </a:pPr>
            <a:r>
              <a:rPr lang="zh-CN" altLang="en-US" dirty="0"/>
              <a:t>从最短的边开始，把它加入到</a:t>
            </a:r>
            <a:r>
              <a:rPr lang="en-US" altLang="zh-CN" dirty="0"/>
              <a:t>MST</a:t>
            </a:r>
            <a:r>
              <a:rPr lang="zh-CN" altLang="en-US" dirty="0"/>
              <a:t>中；在剩下的边中找最短的边，加入到</a:t>
            </a:r>
            <a:r>
              <a:rPr lang="en-US" altLang="zh-CN" dirty="0"/>
              <a:t>MST</a:t>
            </a:r>
            <a:r>
              <a:rPr lang="zh-CN" altLang="en-US" dirty="0"/>
              <a:t>中；继续这个过程，直到所有边都在</a:t>
            </a:r>
            <a:r>
              <a:rPr lang="en-US" altLang="zh-CN" dirty="0"/>
              <a:t>MST</a:t>
            </a:r>
            <a:r>
              <a:rPr lang="zh-CN" altLang="en-US" dirty="0"/>
              <a:t>中。</a:t>
            </a:r>
          </a:p>
          <a:p>
            <a:pPr marL="0" indent="0">
              <a:lnSpc>
                <a:spcPct val="150000"/>
              </a:lnSpc>
              <a:spcBef>
                <a:spcPts val="0"/>
              </a:spcBef>
              <a:buNone/>
            </a:pPr>
            <a:endParaRPr lang="zh-CN" altLang="en-US" dirty="0"/>
          </a:p>
        </p:txBody>
      </p:sp>
    </p:spTree>
    <p:custDataLst>
      <p:tags r:id="rId1"/>
    </p:custDataLst>
    <p:extLst>
      <p:ext uri="{BB962C8B-B14F-4D97-AF65-F5344CB8AC3E}">
        <p14:creationId xmlns:p14="http://schemas.microsoft.com/office/powerpoint/2010/main" val="3540445282"/>
      </p:ext>
    </p:extLst>
  </p:cSld>
  <p:clrMapOvr>
    <a:masterClrMapping/>
  </p:clrMapOvr>
  <p:transition spd="slow" advClick="0" advTm="1000">
    <p:push di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Prim</a:t>
              </a:r>
              <a:r>
                <a:rPr lang="zh-CN" altLang="en-US" sz="5600" b="1" spc="600" dirty="0" smtClean="0">
                  <a:solidFill>
                    <a:schemeClr val="bg1"/>
                  </a:solidFill>
                  <a:latin typeface="宋体" panose="02010600030101010101" pitchFamily="2" charset="-122"/>
                  <a:ea typeface="宋体" panose="02010600030101010101" pitchFamily="2" charset="-122"/>
                </a:rPr>
                <a:t>算法</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783202" y="7517855"/>
            <a:ext cx="20684246" cy="619814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a:t>（</a:t>
            </a:r>
            <a:r>
              <a:rPr lang="en-US" altLang="zh-CN" sz="4000" dirty="0"/>
              <a:t>1</a:t>
            </a:r>
            <a:r>
              <a:rPr lang="zh-CN" altLang="en-US" sz="4000" dirty="0"/>
              <a:t>）任取一点，例如点</a:t>
            </a:r>
            <a:r>
              <a:rPr lang="en-US" altLang="zh-CN" sz="4000" dirty="0"/>
              <a:t>1</a:t>
            </a:r>
            <a:r>
              <a:rPr lang="zh-CN" altLang="en-US" sz="4000" dirty="0"/>
              <a:t>，放到</a:t>
            </a:r>
            <a:r>
              <a:rPr lang="en-US" altLang="zh-CN" sz="4000" dirty="0"/>
              <a:t>U</a:t>
            </a:r>
            <a:r>
              <a:rPr lang="zh-CN" altLang="en-US" sz="4000" dirty="0"/>
              <a:t>中，</a:t>
            </a:r>
            <a:r>
              <a:rPr lang="en-US" altLang="zh-CN" sz="4000" dirty="0"/>
              <a:t>U={1}</a:t>
            </a:r>
            <a:r>
              <a:rPr lang="zh-CN" altLang="en-US" sz="4000" dirty="0"/>
              <a:t>。</a:t>
            </a:r>
          </a:p>
          <a:p>
            <a:pPr marL="0" indent="0">
              <a:lnSpc>
                <a:spcPct val="150000"/>
              </a:lnSpc>
              <a:spcBef>
                <a:spcPts val="0"/>
              </a:spcBef>
              <a:buNone/>
            </a:pPr>
            <a:r>
              <a:rPr lang="zh-CN" altLang="en-US" sz="4000" dirty="0"/>
              <a:t>（</a:t>
            </a:r>
            <a:r>
              <a:rPr lang="en-US" altLang="zh-CN" sz="4000" dirty="0"/>
              <a:t>2</a:t>
            </a:r>
            <a:r>
              <a:rPr lang="zh-CN" altLang="en-US" sz="4000" dirty="0"/>
              <a:t>）找离集合</a:t>
            </a:r>
            <a:r>
              <a:rPr lang="en-US" altLang="zh-CN" sz="4000" dirty="0"/>
              <a:t>U</a:t>
            </a:r>
            <a:r>
              <a:rPr lang="zh-CN" altLang="en-US" sz="4000" dirty="0"/>
              <a:t>中的点最近的邻居，即</a:t>
            </a:r>
            <a:r>
              <a:rPr lang="en-US" altLang="zh-CN" sz="4000" dirty="0"/>
              <a:t>1</a:t>
            </a:r>
            <a:r>
              <a:rPr lang="zh-CN" altLang="en-US" sz="4000" dirty="0"/>
              <a:t>的邻居，是</a:t>
            </a:r>
            <a:r>
              <a:rPr lang="en-US" altLang="zh-CN" sz="4000" dirty="0"/>
              <a:t>2 </a:t>
            </a:r>
            <a:r>
              <a:rPr lang="zh-CN" altLang="en-US" sz="4000" dirty="0"/>
              <a:t>，放到</a:t>
            </a:r>
            <a:r>
              <a:rPr lang="en-US" altLang="zh-CN" sz="4000" dirty="0"/>
              <a:t>U</a:t>
            </a:r>
            <a:r>
              <a:rPr lang="zh-CN" altLang="en-US" sz="4000" dirty="0"/>
              <a:t>中，</a:t>
            </a:r>
            <a:r>
              <a:rPr lang="en-US" altLang="zh-CN" sz="4000" dirty="0"/>
              <a:t>U={1, 2}</a:t>
            </a:r>
            <a:r>
              <a:rPr lang="zh-CN" altLang="en-US" sz="4000" dirty="0"/>
              <a:t>。</a:t>
            </a:r>
          </a:p>
          <a:p>
            <a:pPr marL="0" indent="0">
              <a:lnSpc>
                <a:spcPct val="150000"/>
              </a:lnSpc>
              <a:spcBef>
                <a:spcPts val="0"/>
              </a:spcBef>
              <a:buNone/>
            </a:pPr>
            <a:r>
              <a:rPr lang="zh-CN" altLang="en-US" sz="4000" dirty="0"/>
              <a:t>（</a:t>
            </a:r>
            <a:r>
              <a:rPr lang="en-US" altLang="zh-CN" sz="4000" dirty="0"/>
              <a:t>3</a:t>
            </a:r>
            <a:r>
              <a:rPr lang="zh-CN" altLang="en-US" sz="4000" dirty="0"/>
              <a:t>）找离</a:t>
            </a:r>
            <a:r>
              <a:rPr lang="en-US" altLang="zh-CN" sz="4000" dirty="0"/>
              <a:t>U</a:t>
            </a:r>
            <a:r>
              <a:rPr lang="zh-CN" altLang="en-US" sz="4000" dirty="0"/>
              <a:t>最近的点，是</a:t>
            </a:r>
            <a:r>
              <a:rPr lang="en-US" altLang="zh-CN" sz="4000" dirty="0"/>
              <a:t>5</a:t>
            </a:r>
            <a:r>
              <a:rPr lang="zh-CN" altLang="en-US" sz="4000" dirty="0"/>
              <a:t>，</a:t>
            </a:r>
            <a:r>
              <a:rPr lang="en-US" altLang="zh-CN" sz="4000" dirty="0"/>
              <a:t>U={1, 2, 5}</a:t>
            </a:r>
            <a:r>
              <a:rPr lang="zh-CN" altLang="en-US" sz="4000" dirty="0"/>
              <a:t>。</a:t>
            </a:r>
          </a:p>
          <a:p>
            <a:pPr marL="0" indent="0">
              <a:lnSpc>
                <a:spcPct val="150000"/>
              </a:lnSpc>
              <a:spcBef>
                <a:spcPts val="0"/>
              </a:spcBef>
              <a:buNone/>
            </a:pPr>
            <a:r>
              <a:rPr lang="zh-CN" altLang="en-US" sz="4000" dirty="0"/>
              <a:t>（</a:t>
            </a:r>
            <a:r>
              <a:rPr lang="en-US" altLang="zh-CN" sz="4000" dirty="0"/>
              <a:t>4</a:t>
            </a:r>
            <a:r>
              <a:rPr lang="zh-CN" altLang="en-US" sz="4000" dirty="0"/>
              <a:t>）与</a:t>
            </a:r>
            <a:r>
              <a:rPr lang="en-US" altLang="zh-CN" sz="4000" dirty="0"/>
              <a:t>U</a:t>
            </a:r>
            <a:r>
              <a:rPr lang="zh-CN" altLang="en-US" sz="4000" dirty="0"/>
              <a:t>距离最短的是</a:t>
            </a:r>
            <a:r>
              <a:rPr lang="en-US" altLang="zh-CN" sz="4000" dirty="0"/>
              <a:t>1</a:t>
            </a:r>
            <a:r>
              <a:rPr lang="zh-CN" altLang="en-US" sz="4000" dirty="0"/>
              <a:t>、</a:t>
            </a:r>
            <a:r>
              <a:rPr lang="en-US" altLang="zh-CN" sz="4000" dirty="0"/>
              <a:t>5</a:t>
            </a:r>
            <a:r>
              <a:rPr lang="zh-CN" altLang="en-US" sz="4000" dirty="0"/>
              <a:t>之间的边，但是它没扩展新的点，不符合要求。</a:t>
            </a:r>
          </a:p>
          <a:p>
            <a:pPr marL="0" indent="0">
              <a:lnSpc>
                <a:spcPct val="150000"/>
              </a:lnSpc>
              <a:spcBef>
                <a:spcPts val="0"/>
              </a:spcBef>
              <a:buNone/>
            </a:pPr>
            <a:r>
              <a:rPr lang="zh-CN" altLang="en-US" sz="4000" dirty="0"/>
              <a:t>（</a:t>
            </a:r>
            <a:r>
              <a:rPr lang="en-US" altLang="zh-CN" sz="4000" dirty="0"/>
              <a:t>5</a:t>
            </a:r>
            <a:r>
              <a:rPr lang="zh-CN" altLang="en-US" sz="4000" dirty="0"/>
              <a:t>）加入</a:t>
            </a:r>
            <a:r>
              <a:rPr lang="en-US" altLang="zh-CN" sz="4000" dirty="0"/>
              <a:t>4</a:t>
            </a:r>
            <a:r>
              <a:rPr lang="zh-CN" altLang="en-US" sz="4000" dirty="0"/>
              <a:t>，</a:t>
            </a:r>
            <a:r>
              <a:rPr lang="en-US" altLang="zh-CN" sz="4000" dirty="0"/>
              <a:t>U={1, 2, 5, 4}</a:t>
            </a:r>
            <a:r>
              <a:rPr lang="zh-CN" altLang="en-US" sz="4000" dirty="0"/>
              <a:t>。</a:t>
            </a:r>
          </a:p>
          <a:p>
            <a:pPr marL="0" indent="0">
              <a:lnSpc>
                <a:spcPct val="150000"/>
              </a:lnSpc>
              <a:spcBef>
                <a:spcPts val="0"/>
              </a:spcBef>
              <a:buNone/>
            </a:pPr>
            <a:r>
              <a:rPr lang="zh-CN" altLang="en-US" sz="4000" dirty="0"/>
              <a:t>（</a:t>
            </a:r>
            <a:r>
              <a:rPr lang="en-US" altLang="zh-CN" sz="4000" dirty="0"/>
              <a:t>6</a:t>
            </a:r>
            <a:r>
              <a:rPr lang="zh-CN" altLang="en-US" sz="4000" dirty="0"/>
              <a:t>）加入</a:t>
            </a:r>
            <a:r>
              <a:rPr lang="en-US" altLang="zh-CN" sz="4000" dirty="0"/>
              <a:t>3</a:t>
            </a:r>
            <a:r>
              <a:rPr lang="zh-CN" altLang="en-US" sz="4000" dirty="0"/>
              <a:t>，</a:t>
            </a:r>
            <a:r>
              <a:rPr lang="en-US" altLang="zh-CN" sz="4000" dirty="0"/>
              <a:t>U={1, 2, 5, 4, 3}</a:t>
            </a:r>
            <a:r>
              <a:rPr lang="zh-CN" altLang="en-US" sz="4000" dirty="0"/>
              <a:t>。所有点都在</a:t>
            </a:r>
            <a:r>
              <a:rPr lang="en-US" altLang="zh-CN" sz="4000" dirty="0"/>
              <a:t>U</a:t>
            </a:r>
            <a:r>
              <a:rPr lang="zh-CN" altLang="en-US" sz="4000" dirty="0"/>
              <a:t>中，结束。</a:t>
            </a:r>
          </a:p>
          <a:p>
            <a:pPr marL="0" indent="0">
              <a:lnSpc>
                <a:spcPct val="150000"/>
              </a:lnSpc>
              <a:spcBef>
                <a:spcPts val="0"/>
              </a:spcBef>
              <a:buNone/>
            </a:pPr>
            <a:endParaRPr lang="zh-CN" altLang="en-US" sz="4000" dirty="0"/>
          </a:p>
        </p:txBody>
      </p:sp>
      <p:pic>
        <p:nvPicPr>
          <p:cNvPr id="9" name="Picture 2" descr="C:\Users\luo\AppData\Local\Temp\ksohtml15192\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9249" y="2973908"/>
            <a:ext cx="17805251" cy="381404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59463553"/>
      </p:ext>
    </p:extLst>
  </p:cSld>
  <p:clrMapOvr>
    <a:masterClrMapping/>
  </p:clrMapOvr>
  <p:transition spd="slow" advClick="0" advTm="1000">
    <p:push dir="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例题：修建公路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1124</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sz="4400" dirty="0">
                <a:solidFill>
                  <a:srgbClr val="0070C0"/>
                </a:solidFill>
                <a:latin typeface="Times New Roman" panose="02020603050405020304" pitchFamily="18" charset="0"/>
                <a:cs typeface="Times New Roman" panose="02020603050405020304" pitchFamily="18" charset="0"/>
              </a:rPr>
              <a:t>【</a:t>
            </a:r>
            <a:r>
              <a:rPr lang="zh-CN" altLang="en-US" sz="4400" dirty="0">
                <a:solidFill>
                  <a:srgbClr val="0070C0"/>
                </a:solidFill>
                <a:latin typeface="Times New Roman" panose="02020603050405020304" pitchFamily="18" charset="0"/>
                <a:cs typeface="Times New Roman" panose="02020603050405020304" pitchFamily="18" charset="0"/>
              </a:rPr>
              <a:t>题目描述</a:t>
            </a:r>
            <a:r>
              <a:rPr lang="en-US" altLang="zh-CN" sz="4400" dirty="0" smtClean="0">
                <a:solidFill>
                  <a:srgbClr val="0070C0"/>
                </a:solidFill>
                <a:latin typeface="Times New Roman" panose="02020603050405020304" pitchFamily="18" charset="0"/>
                <a:cs typeface="Times New Roman" panose="02020603050405020304" pitchFamily="18" charset="0"/>
              </a:rPr>
              <a:t>】</a:t>
            </a:r>
            <a:r>
              <a:rPr lang="zh-CN" altLang="en-US" sz="4400" dirty="0">
                <a:latin typeface="Times New Roman" panose="02020603050405020304" pitchFamily="18" charset="0"/>
                <a:cs typeface="Times New Roman" panose="02020603050405020304" pitchFamily="18" charset="0"/>
              </a:rPr>
              <a:t>给出一个无向图，求最小生成树。如果该图连通，输出一个整数表示最小生成树的边长之和。</a:t>
            </a:r>
          </a:p>
          <a:p>
            <a:pPr marL="0" indent="0">
              <a:lnSpc>
                <a:spcPct val="150000"/>
              </a:lnSpc>
              <a:spcBef>
                <a:spcPts val="0"/>
              </a:spcBef>
              <a:buNone/>
            </a:pPr>
            <a:r>
              <a:rPr lang="en-US" altLang="zh-CN" sz="4400" dirty="0">
                <a:solidFill>
                  <a:srgbClr val="0070C0"/>
                </a:solidFill>
                <a:latin typeface="Times New Roman" panose="02020603050405020304" pitchFamily="18" charset="0"/>
                <a:cs typeface="Times New Roman" panose="02020603050405020304" pitchFamily="18" charset="0"/>
              </a:rPr>
              <a:t>【</a:t>
            </a:r>
            <a:r>
              <a:rPr lang="zh-CN" altLang="en-US" sz="4400" dirty="0">
                <a:solidFill>
                  <a:srgbClr val="0070C0"/>
                </a:solidFill>
                <a:latin typeface="Times New Roman" panose="02020603050405020304" pitchFamily="18" charset="0"/>
                <a:cs typeface="Times New Roman" panose="02020603050405020304" pitchFamily="18" charset="0"/>
              </a:rPr>
              <a:t>输入描述</a:t>
            </a:r>
            <a:r>
              <a:rPr lang="en-US" altLang="zh-CN" sz="4400" dirty="0">
                <a:solidFill>
                  <a:srgbClr val="0070C0"/>
                </a:solidFill>
                <a:latin typeface="Times New Roman" panose="02020603050405020304" pitchFamily="18" charset="0"/>
                <a:cs typeface="Times New Roman" panose="02020603050405020304" pitchFamily="18" charset="0"/>
              </a:rPr>
              <a:t>】</a:t>
            </a:r>
            <a:r>
              <a:rPr lang="zh-CN" altLang="en-US" sz="4400" dirty="0">
                <a:latin typeface="Times New Roman" panose="02020603050405020304" pitchFamily="18" charset="0"/>
                <a:cs typeface="Times New Roman" panose="02020603050405020304" pitchFamily="18" charset="0"/>
              </a:rPr>
              <a:t>第一行两个整数</a:t>
            </a:r>
            <a:r>
              <a:rPr lang="en-US" altLang="zh-CN" sz="4400" dirty="0">
                <a:latin typeface="Times New Roman" panose="02020603050405020304" pitchFamily="18" charset="0"/>
                <a:cs typeface="Times New Roman" panose="02020603050405020304" pitchFamily="18" charset="0"/>
              </a:rPr>
              <a:t>n</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m</a:t>
            </a:r>
            <a:r>
              <a:rPr lang="zh-CN" altLang="en-US" sz="4400" dirty="0">
                <a:latin typeface="Times New Roman" panose="02020603050405020304" pitchFamily="18" charset="0"/>
                <a:cs typeface="Times New Roman" panose="02020603050405020304" pitchFamily="18" charset="0"/>
              </a:rPr>
              <a:t>，表示有</a:t>
            </a:r>
            <a:r>
              <a:rPr lang="en-US" altLang="zh-CN" sz="4400" dirty="0">
                <a:latin typeface="Times New Roman" panose="02020603050405020304" pitchFamily="18" charset="0"/>
                <a:cs typeface="Times New Roman" panose="02020603050405020304" pitchFamily="18" charset="0"/>
              </a:rPr>
              <a:t>n</a:t>
            </a:r>
            <a:r>
              <a:rPr lang="zh-CN" altLang="en-US" sz="4400" dirty="0">
                <a:latin typeface="Times New Roman" panose="02020603050405020304" pitchFamily="18" charset="0"/>
                <a:cs typeface="Times New Roman" panose="02020603050405020304" pitchFamily="18" charset="0"/>
              </a:rPr>
              <a:t>个点和</a:t>
            </a:r>
            <a:r>
              <a:rPr lang="en-US" altLang="zh-CN" sz="4400" dirty="0">
                <a:latin typeface="Times New Roman" panose="02020603050405020304" pitchFamily="18" charset="0"/>
                <a:cs typeface="Times New Roman" panose="02020603050405020304" pitchFamily="18" charset="0"/>
              </a:rPr>
              <a:t>m</a:t>
            </a:r>
            <a:r>
              <a:rPr lang="zh-CN" altLang="en-US" sz="4400" dirty="0">
                <a:latin typeface="Times New Roman" panose="02020603050405020304" pitchFamily="18" charset="0"/>
                <a:cs typeface="Times New Roman" panose="02020603050405020304" pitchFamily="18" charset="0"/>
              </a:rPr>
              <a:t>条无向边。接下来</a:t>
            </a:r>
            <a:r>
              <a:rPr lang="en-US" altLang="zh-CN" sz="4400" dirty="0">
                <a:latin typeface="Times New Roman" panose="02020603050405020304" pitchFamily="18" charset="0"/>
                <a:cs typeface="Times New Roman" panose="02020603050405020304" pitchFamily="18" charset="0"/>
              </a:rPr>
              <a:t>m</a:t>
            </a:r>
            <a:r>
              <a:rPr lang="zh-CN" altLang="en-US" sz="4400" dirty="0">
                <a:latin typeface="Times New Roman" panose="02020603050405020304" pitchFamily="18" charset="0"/>
                <a:cs typeface="Times New Roman" panose="02020603050405020304" pitchFamily="18" charset="0"/>
              </a:rPr>
              <a:t>行，每行三个整数</a:t>
            </a:r>
            <a:r>
              <a:rPr lang="en-US" altLang="zh-CN" sz="4400" dirty="0">
                <a:latin typeface="Times New Roman" panose="02020603050405020304" pitchFamily="18" charset="0"/>
                <a:cs typeface="Times New Roman" panose="02020603050405020304" pitchFamily="18" charset="0"/>
              </a:rPr>
              <a:t>u</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v</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w</a:t>
            </a:r>
            <a:r>
              <a:rPr lang="zh-CN" altLang="en-US" sz="4400" dirty="0">
                <a:latin typeface="Times New Roman" panose="02020603050405020304" pitchFamily="18" charset="0"/>
                <a:cs typeface="Times New Roman" panose="02020603050405020304" pitchFamily="18" charset="0"/>
              </a:rPr>
              <a:t>，表示有一条长度</a:t>
            </a:r>
            <a:r>
              <a:rPr lang="en-US" altLang="zh-CN" sz="4400" dirty="0">
                <a:latin typeface="Times New Roman" panose="02020603050405020304" pitchFamily="18" charset="0"/>
                <a:cs typeface="Times New Roman" panose="02020603050405020304" pitchFamily="18" charset="0"/>
              </a:rPr>
              <a:t>w</a:t>
            </a:r>
            <a:r>
              <a:rPr lang="zh-CN" altLang="en-US" sz="4400" dirty="0">
                <a:latin typeface="Times New Roman" panose="02020603050405020304" pitchFamily="18" charset="0"/>
                <a:cs typeface="Times New Roman" panose="02020603050405020304" pitchFamily="18" charset="0"/>
              </a:rPr>
              <a:t>的无向边，连接</a:t>
            </a:r>
            <a:r>
              <a:rPr lang="en-US" altLang="zh-CN" sz="4400" dirty="0">
                <a:latin typeface="Times New Roman" panose="02020603050405020304" pitchFamily="18" charset="0"/>
                <a:cs typeface="Times New Roman" panose="02020603050405020304" pitchFamily="18" charset="0"/>
              </a:rPr>
              <a:t>u</a:t>
            </a:r>
            <a:r>
              <a:rPr lang="zh-CN" altLang="en-US" sz="4400" dirty="0">
                <a:latin typeface="Times New Roman" panose="02020603050405020304" pitchFamily="18" charset="0"/>
                <a:cs typeface="Times New Roman" panose="02020603050405020304" pitchFamily="18" charset="0"/>
              </a:rPr>
              <a:t>和</a:t>
            </a:r>
            <a:r>
              <a:rPr lang="en-US" altLang="zh-CN" sz="4400" dirty="0">
                <a:latin typeface="Times New Roman" panose="02020603050405020304" pitchFamily="18" charset="0"/>
                <a:cs typeface="Times New Roman" panose="02020603050405020304" pitchFamily="18" charset="0"/>
              </a:rPr>
              <a:t>v</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1≤n≤10</a:t>
            </a:r>
            <a:r>
              <a:rPr lang="en-US" altLang="zh-CN" sz="4400" baseline="30000" dirty="0">
                <a:latin typeface="Times New Roman" panose="02020603050405020304" pitchFamily="18" charset="0"/>
                <a:cs typeface="Times New Roman" panose="02020603050405020304" pitchFamily="18" charset="0"/>
              </a:rPr>
              <a:t>5</a:t>
            </a:r>
            <a:r>
              <a:rPr lang="en-US" altLang="zh-CN" sz="4400" dirty="0">
                <a:latin typeface="Times New Roman" panose="02020603050405020304" pitchFamily="18" charset="0"/>
                <a:cs typeface="Times New Roman" panose="02020603050405020304" pitchFamily="18" charset="0"/>
              </a:rPr>
              <a:t>, 1≤m≤3*10</a:t>
            </a:r>
            <a:r>
              <a:rPr lang="en-US" altLang="zh-CN" sz="4400" baseline="30000" dirty="0">
                <a:latin typeface="Times New Roman" panose="02020603050405020304" pitchFamily="18" charset="0"/>
                <a:cs typeface="Times New Roman" panose="02020603050405020304" pitchFamily="18" charset="0"/>
              </a:rPr>
              <a:t>5</a:t>
            </a:r>
            <a:r>
              <a:rPr lang="en-US" altLang="zh-CN" sz="4400" dirty="0">
                <a:latin typeface="Times New Roman" panose="02020603050405020304" pitchFamily="18" charset="0"/>
                <a:cs typeface="Times New Roman" panose="02020603050405020304" pitchFamily="18" charset="0"/>
              </a:rPr>
              <a:t>, 1≤z≤n</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w≤10</a:t>
            </a:r>
            <a:r>
              <a:rPr lang="en-US" altLang="zh-CN" sz="4400" baseline="30000" dirty="0">
                <a:latin typeface="Times New Roman" panose="02020603050405020304" pitchFamily="18" charset="0"/>
                <a:cs typeface="Times New Roman" panose="02020603050405020304" pitchFamily="18" charset="0"/>
              </a:rPr>
              <a:t>9</a:t>
            </a:r>
            <a:endParaRPr lang="zh-CN" altLang="en-US" sz="4400" dirty="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en-US" altLang="zh-CN" sz="4400" dirty="0">
                <a:solidFill>
                  <a:srgbClr val="0070C0"/>
                </a:solidFill>
                <a:latin typeface="Times New Roman" panose="02020603050405020304" pitchFamily="18" charset="0"/>
                <a:cs typeface="Times New Roman" panose="02020603050405020304" pitchFamily="18" charset="0"/>
              </a:rPr>
              <a:t>【</a:t>
            </a:r>
            <a:r>
              <a:rPr lang="zh-CN" altLang="en-US" sz="4400" dirty="0">
                <a:solidFill>
                  <a:srgbClr val="0070C0"/>
                </a:solidFill>
                <a:latin typeface="Times New Roman" panose="02020603050405020304" pitchFamily="18" charset="0"/>
                <a:cs typeface="Times New Roman" panose="02020603050405020304" pitchFamily="18" charset="0"/>
              </a:rPr>
              <a:t>输出描述</a:t>
            </a:r>
            <a:r>
              <a:rPr lang="en-US" altLang="zh-CN" sz="4400" dirty="0">
                <a:solidFill>
                  <a:srgbClr val="0070C0"/>
                </a:solidFill>
                <a:latin typeface="Times New Roman" panose="02020603050405020304" pitchFamily="18" charset="0"/>
                <a:cs typeface="Times New Roman" panose="02020603050405020304" pitchFamily="18" charset="0"/>
              </a:rPr>
              <a:t>】</a:t>
            </a:r>
            <a:r>
              <a:rPr lang="zh-CN" altLang="en-US" sz="4400" dirty="0">
                <a:latin typeface="Times New Roman" panose="02020603050405020304" pitchFamily="18" charset="0"/>
                <a:cs typeface="Times New Roman" panose="02020603050405020304" pitchFamily="18" charset="0"/>
              </a:rPr>
              <a:t>输出一个整数表示最小生成树的各边长度和。如果该图不连通则输出</a:t>
            </a:r>
            <a:r>
              <a:rPr lang="en-US" altLang="zh-CN" sz="4400" dirty="0">
                <a:latin typeface="Times New Roman" panose="02020603050405020304" pitchFamily="18" charset="0"/>
                <a:cs typeface="Times New Roman" panose="02020603050405020304" pitchFamily="18" charset="0"/>
              </a:rPr>
              <a:t>-1</a:t>
            </a:r>
            <a:r>
              <a:rPr lang="zh-CN" altLang="en-US" sz="4400" dirty="0">
                <a:latin typeface="Times New Roman" panose="02020603050405020304" pitchFamily="18" charset="0"/>
                <a:cs typeface="Times New Roman" panose="02020603050405020304" pitchFamily="18" charset="0"/>
              </a:rPr>
              <a:t>。</a:t>
            </a:r>
          </a:p>
        </p:txBody>
      </p:sp>
    </p:spTree>
    <p:custDataLst>
      <p:tags r:id="rId1"/>
    </p:custDataLst>
    <p:extLst>
      <p:ext uri="{BB962C8B-B14F-4D97-AF65-F5344CB8AC3E}">
        <p14:creationId xmlns:p14="http://schemas.microsoft.com/office/powerpoint/2010/main" val="1011149469"/>
      </p:ext>
    </p:extLst>
  </p:cSld>
  <p:clrMapOvr>
    <a:masterClrMapping/>
  </p:clrMapOvr>
  <p:transition spd="slow" advClick="0" advTm="1000">
    <p:push di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8083752" y="-1952170"/>
            <a:ext cx="14253027" cy="17605829"/>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7501334" y="548309"/>
            <a:ext cx="17743332" cy="12834283"/>
          </a:xfrm>
          <a:prstGeom prst="rect">
            <a:avLst/>
          </a:prstGeom>
          <a:noFill/>
          <a:ln>
            <a:noFill/>
          </a:ln>
        </p:spPr>
        <p:txBody>
          <a:bodyPr wrap="square" rtlCol="0">
            <a:spAutoFit/>
          </a:bodyPr>
          <a:lstStyle/>
          <a:p>
            <a:pPr algn="l"/>
            <a:r>
              <a:rPr lang="en-US" altLang="zh-CN" sz="3200" dirty="0">
                <a:solidFill>
                  <a:srgbClr val="FF0000"/>
                </a:solidFill>
                <a:latin typeface="宋体" panose="02010600030101010101" pitchFamily="2" charset="-122"/>
                <a:ea typeface="宋体" panose="02010600030101010101" pitchFamily="2" charset="-122"/>
              </a:rPr>
              <a:t>from </a:t>
            </a:r>
            <a:r>
              <a:rPr lang="en-US" altLang="zh-CN" sz="3200" dirty="0" err="1">
                <a:solidFill>
                  <a:srgbClr val="FF0000"/>
                </a:solidFill>
                <a:latin typeface="宋体" panose="02010600030101010101" pitchFamily="2" charset="-122"/>
                <a:ea typeface="宋体" panose="02010600030101010101" pitchFamily="2" charset="-122"/>
              </a:rPr>
              <a:t>heapq</a:t>
            </a:r>
            <a:r>
              <a:rPr lang="en-US" altLang="zh-CN" sz="3200" dirty="0">
                <a:solidFill>
                  <a:srgbClr val="FF0000"/>
                </a:solidFill>
                <a:latin typeface="宋体" panose="02010600030101010101" pitchFamily="2" charset="-122"/>
                <a:ea typeface="宋体" panose="02010600030101010101" pitchFamily="2" charset="-122"/>
              </a:rPr>
              <a:t> import *</a:t>
            </a:r>
          </a:p>
          <a:p>
            <a:pPr algn="l"/>
            <a:r>
              <a:rPr lang="en-US" altLang="zh-CN" sz="3200" dirty="0" err="1">
                <a:solidFill>
                  <a:schemeClr val="tx1"/>
                </a:solidFill>
                <a:latin typeface="宋体" panose="02010600030101010101" pitchFamily="2" charset="-122"/>
                <a:ea typeface="宋体" panose="02010600030101010101" pitchFamily="2" charset="-122"/>
              </a:rPr>
              <a:t>def</a:t>
            </a:r>
            <a:r>
              <a:rPr lang="en-US" altLang="zh-CN" sz="3200" dirty="0">
                <a:solidFill>
                  <a:schemeClr val="tx1"/>
                </a:solidFill>
                <a:latin typeface="宋体" panose="02010600030101010101" pitchFamily="2" charset="-122"/>
                <a:ea typeface="宋体" panose="02010600030101010101" pitchFamily="2" charset="-122"/>
              </a:rPr>
              <a:t> prim():</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cnt</a:t>
            </a:r>
            <a:r>
              <a:rPr lang="en-US" altLang="zh-CN" sz="3200" dirty="0">
                <a:solidFill>
                  <a:schemeClr val="tx1"/>
                </a:solidFill>
                <a:latin typeface="宋体" panose="02010600030101010101" pitchFamily="2" charset="-122"/>
                <a:ea typeface="宋体" panose="02010600030101010101" pitchFamily="2" charset="-122"/>
              </a:rPr>
              <a:t> = 0, 0                           #</a:t>
            </a:r>
            <a:r>
              <a:rPr lang="en-US" altLang="zh-CN" sz="3200" dirty="0" err="1">
                <a:solidFill>
                  <a:schemeClr val="tx1"/>
                </a:solidFill>
                <a:latin typeface="宋体" panose="02010600030101010101" pitchFamily="2" charset="-122"/>
                <a:ea typeface="宋体" panose="02010600030101010101" pitchFamily="2" charset="-122"/>
              </a:rPr>
              <a:t>cnt</a:t>
            </a:r>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统计加入</a:t>
            </a:r>
            <a:r>
              <a:rPr lang="en-US" altLang="zh-CN" sz="3200" dirty="0">
                <a:solidFill>
                  <a:schemeClr val="tx1"/>
                </a:solidFill>
                <a:latin typeface="宋体" panose="02010600030101010101" pitchFamily="2" charset="-122"/>
                <a:ea typeface="宋体" panose="02010600030101010101" pitchFamily="2" charset="-122"/>
              </a:rPr>
              <a:t>MST</a:t>
            </a:r>
            <a:r>
              <a:rPr lang="zh-CN" altLang="en-US" sz="3200" dirty="0">
                <a:solidFill>
                  <a:schemeClr val="tx1"/>
                </a:solidFill>
                <a:latin typeface="宋体" panose="02010600030101010101" pitchFamily="2" charset="-122"/>
                <a:ea typeface="宋体" panose="02010600030101010101" pitchFamily="2" charset="-122"/>
              </a:rPr>
              <a:t>的点的数量</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dis = [float('</a:t>
            </a:r>
            <a:r>
              <a:rPr lang="en-US" altLang="zh-CN" sz="3200" dirty="0" err="1">
                <a:solidFill>
                  <a:schemeClr val="tx1"/>
                </a:solidFill>
                <a:latin typeface="宋体" panose="02010600030101010101" pitchFamily="2" charset="-122"/>
                <a:ea typeface="宋体" panose="02010600030101010101" pitchFamily="2" charset="-122"/>
              </a:rPr>
              <a:t>inf</a:t>
            </a:r>
            <a:r>
              <a:rPr lang="en-US" altLang="zh-CN" sz="3200" dirty="0">
                <a:solidFill>
                  <a:schemeClr val="tx1"/>
                </a:solidFill>
                <a:latin typeface="宋体" panose="02010600030101010101" pitchFamily="2" charset="-122"/>
                <a:ea typeface="宋体" panose="02010600030101010101" pitchFamily="2" charset="-122"/>
              </a:rPr>
              <a:t>') for _ in range(n + 1)]</a:t>
            </a:r>
          </a:p>
          <a:p>
            <a:pPr algn="l"/>
            <a:r>
              <a:rPr lang="en-US" altLang="zh-CN" sz="3200" dirty="0">
                <a:solidFill>
                  <a:schemeClr val="tx1"/>
                </a:solidFill>
                <a:latin typeface="宋体" panose="02010600030101010101" pitchFamily="2" charset="-122"/>
                <a:ea typeface="宋体" panose="02010600030101010101" pitchFamily="2" charset="-122"/>
              </a:rPr>
              <a:t>    dis[1] = 0</a:t>
            </a:r>
          </a:p>
          <a:p>
            <a:pPr algn="l"/>
            <a:r>
              <a:rPr lang="en-US" altLang="zh-CN" sz="3200" dirty="0">
                <a:solidFill>
                  <a:schemeClr val="tx1"/>
                </a:solidFill>
                <a:latin typeface="宋体" panose="02010600030101010101" pitchFamily="2" charset="-122"/>
                <a:ea typeface="宋体" panose="02010600030101010101" pitchFamily="2" charset="-122"/>
              </a:rPr>
              <a:t>    q = []</a:t>
            </a:r>
          </a:p>
          <a:p>
            <a:pPr algn="l"/>
            <a:r>
              <a:rPr lang="en-US" altLang="zh-CN" sz="3200" dirty="0">
                <a:solidFill>
                  <a:schemeClr val="tx1"/>
                </a:solidFill>
                <a:latin typeface="宋体" panose="02010600030101010101" pitchFamily="2" charset="-122"/>
                <a:ea typeface="宋体" panose="02010600030101010101" pitchFamily="2" charset="-122"/>
              </a:rPr>
              <a:t>    vis = [False for _ in range(n + 1)]        # =true: </a:t>
            </a:r>
            <a:r>
              <a:rPr lang="zh-CN" altLang="en-US" sz="3200" dirty="0">
                <a:solidFill>
                  <a:schemeClr val="tx1"/>
                </a:solidFill>
                <a:latin typeface="宋体" panose="02010600030101010101" pitchFamily="2" charset="-122"/>
                <a:ea typeface="宋体" panose="02010600030101010101" pitchFamily="2" charset="-122"/>
              </a:rPr>
              <a:t>表示点</a:t>
            </a:r>
            <a:r>
              <a:rPr lang="en-US" altLang="zh-CN" sz="3200" dirty="0" err="1">
                <a:solidFill>
                  <a:schemeClr val="tx1"/>
                </a:solidFill>
                <a:latin typeface="宋体" panose="02010600030101010101" pitchFamily="2" charset="-122"/>
                <a:ea typeface="宋体" panose="02010600030101010101" pitchFamily="2" charset="-122"/>
              </a:rPr>
              <a:t>i</a:t>
            </a:r>
            <a:r>
              <a:rPr lang="zh-CN" altLang="en-US" sz="3200" dirty="0">
                <a:solidFill>
                  <a:schemeClr val="tx1"/>
                </a:solidFill>
                <a:latin typeface="宋体" panose="02010600030101010101" pitchFamily="2" charset="-122"/>
                <a:ea typeface="宋体" panose="02010600030101010101" pitchFamily="2" charset="-122"/>
              </a:rPr>
              <a:t>已经在</a:t>
            </a:r>
            <a:r>
              <a:rPr lang="en-US" altLang="zh-CN" sz="3200" dirty="0">
                <a:solidFill>
                  <a:schemeClr val="tx1"/>
                </a:solidFill>
                <a:latin typeface="宋体" panose="02010600030101010101" pitchFamily="2" charset="-122"/>
                <a:ea typeface="宋体" panose="02010600030101010101" pitchFamily="2" charset="-122"/>
              </a:rPr>
              <a:t>MST</a:t>
            </a:r>
            <a:r>
              <a:rPr lang="zh-CN" altLang="en-US" sz="3200" dirty="0">
                <a:solidFill>
                  <a:schemeClr val="tx1"/>
                </a:solidFill>
                <a:latin typeface="宋体" panose="02010600030101010101" pitchFamily="2" charset="-122"/>
                <a:ea typeface="宋体" panose="02010600030101010101" pitchFamily="2" charset="-122"/>
              </a:rPr>
              <a:t>中</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err="1">
                <a:solidFill>
                  <a:srgbClr val="FF0000"/>
                </a:solidFill>
                <a:latin typeface="宋体" panose="02010600030101010101" pitchFamily="2" charset="-122"/>
                <a:ea typeface="宋体" panose="02010600030101010101" pitchFamily="2" charset="-122"/>
              </a:rPr>
              <a:t>heappush</a:t>
            </a:r>
            <a:r>
              <a:rPr lang="en-US" altLang="zh-CN" sz="3200" dirty="0">
                <a:solidFill>
                  <a:srgbClr val="FF0000"/>
                </a:solidFill>
                <a:latin typeface="宋体" panose="02010600030101010101" pitchFamily="2" charset="-122"/>
                <a:ea typeface="宋体" panose="02010600030101010101" pitchFamily="2" charset="-122"/>
              </a:rPr>
              <a:t>(q, (0, 1))                        #</a:t>
            </a:r>
            <a:r>
              <a:rPr lang="zh-CN" altLang="en-US" sz="3200" dirty="0">
                <a:solidFill>
                  <a:srgbClr val="FF0000"/>
                </a:solidFill>
                <a:latin typeface="宋体" panose="02010600030101010101" pitchFamily="2" charset="-122"/>
                <a:ea typeface="宋体" panose="02010600030101010101" pitchFamily="2" charset="-122"/>
              </a:rPr>
              <a:t>从</a:t>
            </a:r>
            <a:r>
              <a:rPr lang="en-US" altLang="zh-CN" sz="3200" dirty="0">
                <a:solidFill>
                  <a:srgbClr val="FF0000"/>
                </a:solidFill>
                <a:latin typeface="宋体" panose="02010600030101010101" pitchFamily="2" charset="-122"/>
                <a:ea typeface="宋体" panose="02010600030101010101" pitchFamily="2" charset="-122"/>
              </a:rPr>
              <a:t>s</a:t>
            </a:r>
            <a:r>
              <a:rPr lang="zh-CN" altLang="en-US" sz="3200" dirty="0">
                <a:solidFill>
                  <a:srgbClr val="FF0000"/>
                </a:solidFill>
                <a:latin typeface="宋体" panose="02010600030101010101" pitchFamily="2" charset="-122"/>
                <a:ea typeface="宋体" panose="02010600030101010101" pitchFamily="2" charset="-122"/>
              </a:rPr>
              <a:t>点开始处理队列</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rgbClr val="FF0000"/>
                </a:solidFill>
                <a:latin typeface="宋体" panose="02010600030101010101" pitchFamily="2" charset="-122"/>
                <a:ea typeface="宋体" panose="02010600030101010101" pitchFamily="2" charset="-122"/>
              </a:rPr>
              <a:t>while q and </a:t>
            </a:r>
            <a:r>
              <a:rPr lang="en-US" altLang="zh-CN" sz="3200" dirty="0" err="1">
                <a:solidFill>
                  <a:srgbClr val="FF0000"/>
                </a:solidFill>
                <a:latin typeface="宋体" panose="02010600030101010101" pitchFamily="2" charset="-122"/>
                <a:ea typeface="宋体" panose="02010600030101010101" pitchFamily="2" charset="-122"/>
              </a:rPr>
              <a:t>cnt</a:t>
            </a:r>
            <a:r>
              <a:rPr lang="en-US" altLang="zh-CN" sz="3200" dirty="0">
                <a:solidFill>
                  <a:srgbClr val="FF0000"/>
                </a:solidFill>
                <a:latin typeface="宋体" panose="02010600030101010101" pitchFamily="2" charset="-122"/>
                <a:ea typeface="宋体" panose="02010600030101010101" pitchFamily="2" charset="-122"/>
              </a:rPr>
              <a:t> &lt; n:</a:t>
            </a:r>
          </a:p>
          <a:p>
            <a:pPr algn="l"/>
            <a:r>
              <a:rPr lang="en-US" altLang="zh-CN" sz="3200" dirty="0">
                <a:solidFill>
                  <a:srgbClr val="FF0000"/>
                </a:solidFill>
                <a:latin typeface="宋体" panose="02010600030101010101" pitchFamily="2" charset="-122"/>
                <a:ea typeface="宋体" panose="02010600030101010101" pitchFamily="2" charset="-122"/>
              </a:rPr>
              <a:t>        w, u = </a:t>
            </a:r>
            <a:r>
              <a:rPr lang="en-US" altLang="zh-CN" sz="3200" dirty="0" err="1">
                <a:solidFill>
                  <a:srgbClr val="FF0000"/>
                </a:solidFill>
                <a:latin typeface="宋体" panose="02010600030101010101" pitchFamily="2" charset="-122"/>
                <a:ea typeface="宋体" panose="02010600030101010101" pitchFamily="2" charset="-122"/>
              </a:rPr>
              <a:t>heappop</a:t>
            </a:r>
            <a:r>
              <a:rPr lang="en-US" altLang="zh-CN" sz="3200" dirty="0">
                <a:solidFill>
                  <a:srgbClr val="FF0000"/>
                </a:solidFill>
                <a:latin typeface="宋体" panose="02010600030101010101" pitchFamily="2" charset="-122"/>
                <a:ea typeface="宋体" panose="02010600030101010101" pitchFamily="2" charset="-122"/>
              </a:rPr>
              <a:t>(q)                      #pop</a:t>
            </a:r>
            <a:r>
              <a:rPr lang="zh-CN" altLang="en-US" sz="3200" dirty="0">
                <a:solidFill>
                  <a:srgbClr val="FF0000"/>
                </a:solidFill>
                <a:latin typeface="宋体" panose="02010600030101010101" pitchFamily="2" charset="-122"/>
                <a:ea typeface="宋体" panose="02010600030101010101" pitchFamily="2" charset="-122"/>
              </a:rPr>
              <a:t>出距集合最近的点</a:t>
            </a:r>
            <a:r>
              <a:rPr lang="en-US" altLang="zh-CN" sz="3200" dirty="0">
                <a:solidFill>
                  <a:srgbClr val="FF0000"/>
                </a:solidFill>
                <a:latin typeface="宋体" panose="02010600030101010101" pitchFamily="2" charset="-122"/>
                <a:ea typeface="宋体" panose="02010600030101010101" pitchFamily="2" charset="-122"/>
              </a:rPr>
              <a:t>u</a:t>
            </a:r>
          </a:p>
          <a:p>
            <a:pPr algn="l"/>
            <a:r>
              <a:rPr lang="en-US" altLang="zh-CN" sz="3200" dirty="0">
                <a:solidFill>
                  <a:schemeClr val="tx1"/>
                </a:solidFill>
                <a:latin typeface="宋体" panose="02010600030101010101" pitchFamily="2" charset="-122"/>
                <a:ea typeface="宋体" panose="02010600030101010101" pitchFamily="2" charset="-122"/>
              </a:rPr>
              <a:t>        if not vis[u]:</a:t>
            </a:r>
          </a:p>
          <a:p>
            <a:pPr algn="l"/>
            <a:r>
              <a:rPr lang="en-US" altLang="zh-CN" sz="3200" dirty="0">
                <a:solidFill>
                  <a:schemeClr val="tx1"/>
                </a:solidFill>
                <a:latin typeface="宋体" panose="02010600030101010101" pitchFamily="2" charset="-122"/>
                <a:ea typeface="宋体" panose="02010600030101010101" pitchFamily="2" charset="-122"/>
              </a:rPr>
              <a:t>            vis[u] = True</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 += w            </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cnt</a:t>
            </a:r>
            <a:r>
              <a:rPr lang="en-US" altLang="zh-CN" sz="3200" dirty="0">
                <a:solidFill>
                  <a:schemeClr val="tx1"/>
                </a:solidFill>
                <a:latin typeface="宋体" panose="02010600030101010101" pitchFamily="2" charset="-122"/>
                <a:ea typeface="宋体" panose="02010600030101010101" pitchFamily="2" charset="-122"/>
              </a:rPr>
              <a:t> += 1</a:t>
            </a:r>
          </a:p>
          <a:p>
            <a:pPr algn="l"/>
            <a:r>
              <a:rPr lang="en-US" altLang="zh-CN" sz="3200" dirty="0">
                <a:solidFill>
                  <a:schemeClr val="tx1"/>
                </a:solidFill>
                <a:latin typeface="宋体" panose="02010600030101010101" pitchFamily="2" charset="-122"/>
                <a:ea typeface="宋体" panose="02010600030101010101" pitchFamily="2" charset="-122"/>
              </a:rPr>
              <a:t>            for </a:t>
            </a:r>
            <a:r>
              <a:rPr lang="en-US" altLang="zh-CN" sz="3200" dirty="0" err="1">
                <a:solidFill>
                  <a:schemeClr val="tx1"/>
                </a:solidFill>
                <a:latin typeface="宋体" panose="02010600030101010101" pitchFamily="2" charset="-122"/>
                <a:ea typeface="宋体" panose="02010600030101010101" pitchFamily="2" charset="-122"/>
              </a:rPr>
              <a:t>v,w</a:t>
            </a:r>
            <a:r>
              <a:rPr lang="en-US" altLang="zh-CN" sz="3200" dirty="0">
                <a:solidFill>
                  <a:schemeClr val="tx1"/>
                </a:solidFill>
                <a:latin typeface="宋体" panose="02010600030101010101" pitchFamily="2" charset="-122"/>
                <a:ea typeface="宋体" panose="02010600030101010101" pitchFamily="2" charset="-122"/>
              </a:rPr>
              <a:t> in e[u]:                   #</a:t>
            </a:r>
            <a:r>
              <a:rPr lang="zh-CN" altLang="en-US" sz="3200" dirty="0">
                <a:solidFill>
                  <a:schemeClr val="tx1"/>
                </a:solidFill>
                <a:latin typeface="宋体" panose="02010600030101010101" pitchFamily="2" charset="-122"/>
                <a:ea typeface="宋体" panose="02010600030101010101" pitchFamily="2" charset="-122"/>
              </a:rPr>
              <a:t>遍历点</a:t>
            </a:r>
            <a:r>
              <a:rPr lang="en-US" altLang="zh-CN" sz="3200" dirty="0">
                <a:solidFill>
                  <a:schemeClr val="tx1"/>
                </a:solidFill>
                <a:latin typeface="宋体" panose="02010600030101010101" pitchFamily="2" charset="-122"/>
                <a:ea typeface="宋体" panose="02010600030101010101" pitchFamily="2" charset="-122"/>
              </a:rPr>
              <a:t>u</a:t>
            </a:r>
            <a:r>
              <a:rPr lang="zh-CN" altLang="en-US" sz="3200" dirty="0">
                <a:solidFill>
                  <a:schemeClr val="tx1"/>
                </a:solidFill>
                <a:latin typeface="宋体" panose="02010600030101010101" pitchFamily="2" charset="-122"/>
                <a:ea typeface="宋体" panose="02010600030101010101" pitchFamily="2" charset="-122"/>
              </a:rPr>
              <a:t>的邻居</a:t>
            </a:r>
            <a:r>
              <a:rPr lang="en-US" altLang="zh-CN" sz="3200" dirty="0">
                <a:solidFill>
                  <a:schemeClr val="tx1"/>
                </a:solidFill>
                <a:latin typeface="宋体" panose="02010600030101010101" pitchFamily="2" charset="-122"/>
                <a:ea typeface="宋体" panose="02010600030101010101" pitchFamily="2" charset="-122"/>
              </a:rPr>
              <a:t>v</a:t>
            </a:r>
            <a:r>
              <a:rPr lang="zh-CN" altLang="en-US" sz="3200" dirty="0">
                <a:solidFill>
                  <a:schemeClr val="tx1"/>
                </a:solidFill>
                <a:latin typeface="宋体" panose="02010600030101010101" pitchFamily="2" charset="-122"/>
                <a:ea typeface="宋体" panose="02010600030101010101" pitchFamily="2" charset="-122"/>
              </a:rPr>
              <a:t>，边长为</a:t>
            </a:r>
            <a:r>
              <a:rPr lang="en-US" altLang="zh-CN" sz="3200" dirty="0">
                <a:solidFill>
                  <a:schemeClr val="tx1"/>
                </a:solidFill>
                <a:latin typeface="宋体" panose="02010600030101010101" pitchFamily="2" charset="-122"/>
                <a:ea typeface="宋体" panose="02010600030101010101" pitchFamily="2" charset="-122"/>
              </a:rPr>
              <a:t>w  </a:t>
            </a:r>
          </a:p>
          <a:p>
            <a:pPr algn="l"/>
            <a:r>
              <a:rPr lang="en-US" altLang="zh-CN" sz="3200" dirty="0">
                <a:solidFill>
                  <a:schemeClr val="tx1"/>
                </a:solidFill>
                <a:latin typeface="宋体" panose="02010600030101010101" pitchFamily="2" charset="-122"/>
                <a:ea typeface="宋体" panose="02010600030101010101" pitchFamily="2" charset="-122"/>
              </a:rPr>
              <a:t>                if dis[v] &gt; w:</a:t>
            </a:r>
          </a:p>
          <a:p>
            <a:pPr algn="l"/>
            <a:r>
              <a:rPr lang="en-US" altLang="zh-CN" sz="3200" dirty="0">
                <a:solidFill>
                  <a:schemeClr val="tx1"/>
                </a:solidFill>
                <a:latin typeface="宋体" panose="02010600030101010101" pitchFamily="2" charset="-122"/>
                <a:ea typeface="宋体" panose="02010600030101010101" pitchFamily="2" charset="-122"/>
              </a:rPr>
              <a:t>                    dis[v] = w</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rgbClr val="FF0000"/>
                </a:solidFill>
                <a:latin typeface="宋体" panose="02010600030101010101" pitchFamily="2" charset="-122"/>
                <a:ea typeface="宋体" panose="02010600030101010101" pitchFamily="2" charset="-122"/>
              </a:rPr>
              <a:t>heappush</a:t>
            </a:r>
            <a:r>
              <a:rPr lang="en-US" altLang="zh-CN" sz="3200" dirty="0">
                <a:solidFill>
                  <a:srgbClr val="FF0000"/>
                </a:solidFill>
                <a:latin typeface="宋体" panose="02010600030101010101" pitchFamily="2" charset="-122"/>
                <a:ea typeface="宋体" panose="02010600030101010101" pitchFamily="2" charset="-122"/>
              </a:rPr>
              <a:t>(q, [dis[v], v])   #</a:t>
            </a:r>
            <a:r>
              <a:rPr lang="zh-CN" altLang="en-US" sz="3200" dirty="0">
                <a:solidFill>
                  <a:srgbClr val="FF0000"/>
                </a:solidFill>
                <a:latin typeface="宋体" panose="02010600030101010101" pitchFamily="2" charset="-122"/>
                <a:ea typeface="宋体" panose="02010600030101010101" pitchFamily="2" charset="-122"/>
              </a:rPr>
              <a:t>扩展新的邻居，放进优先队列</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if </a:t>
            </a:r>
            <a:r>
              <a:rPr lang="en-US" altLang="zh-CN" sz="3200" dirty="0" err="1">
                <a:solidFill>
                  <a:schemeClr val="tx1"/>
                </a:solidFill>
                <a:latin typeface="宋体" panose="02010600030101010101" pitchFamily="2" charset="-122"/>
                <a:ea typeface="宋体" panose="02010600030101010101" pitchFamily="2" charset="-122"/>
              </a:rPr>
              <a:t>cnt</a:t>
            </a:r>
            <a:r>
              <a:rPr lang="en-US" altLang="zh-CN" sz="3200" dirty="0">
                <a:solidFill>
                  <a:schemeClr val="tx1"/>
                </a:solidFill>
                <a:latin typeface="宋体" panose="02010600030101010101" pitchFamily="2" charset="-122"/>
                <a:ea typeface="宋体" panose="02010600030101010101" pitchFamily="2" charset="-122"/>
              </a:rPr>
              <a:t> != n:    print('-1')     </a:t>
            </a:r>
            <a:r>
              <a:rPr lang="en-US" altLang="zh-CN" sz="3200" dirty="0" smtClean="0">
                <a:solidFill>
                  <a:schemeClr val="tx1"/>
                </a:solidFill>
                <a:latin typeface="宋体" panose="02010600030101010101" pitchFamily="2" charset="-122"/>
                <a:ea typeface="宋体" panose="02010600030101010101" pitchFamily="2" charset="-122"/>
              </a:rPr>
              <a:t>#</a:t>
            </a:r>
            <a:r>
              <a:rPr lang="zh-CN" altLang="en-US" sz="3200" dirty="0">
                <a:solidFill>
                  <a:schemeClr val="tx1"/>
                </a:solidFill>
                <a:latin typeface="宋体" panose="02010600030101010101" pitchFamily="2" charset="-122"/>
                <a:ea typeface="宋体" panose="02010600030101010101" pitchFamily="2" charset="-122"/>
              </a:rPr>
              <a:t>加入</a:t>
            </a:r>
            <a:r>
              <a:rPr lang="en-US" altLang="zh-CN" sz="3200" dirty="0">
                <a:solidFill>
                  <a:schemeClr val="tx1"/>
                </a:solidFill>
                <a:latin typeface="宋体" panose="02010600030101010101" pitchFamily="2" charset="-122"/>
                <a:ea typeface="宋体" panose="02010600030101010101" pitchFamily="2" charset="-122"/>
              </a:rPr>
              <a:t>MST</a:t>
            </a:r>
            <a:r>
              <a:rPr lang="zh-CN" altLang="en-US" sz="3200" dirty="0">
                <a:solidFill>
                  <a:schemeClr val="tx1"/>
                </a:solidFill>
                <a:latin typeface="宋体" panose="02010600030101010101" pitchFamily="2" charset="-122"/>
                <a:ea typeface="宋体" panose="02010600030101010101" pitchFamily="2" charset="-122"/>
              </a:rPr>
              <a:t>的点的数量不等于</a:t>
            </a:r>
            <a:r>
              <a:rPr lang="en-US" altLang="zh-CN" sz="3200" dirty="0">
                <a:solidFill>
                  <a:schemeClr val="tx1"/>
                </a:solidFill>
                <a:latin typeface="宋体" panose="02010600030101010101" pitchFamily="2" charset="-122"/>
                <a:ea typeface="宋体" panose="02010600030101010101" pitchFamily="2" charset="-122"/>
              </a:rPr>
              <a:t>n</a:t>
            </a:r>
            <a:r>
              <a:rPr lang="zh-CN" altLang="en-US" sz="3200" dirty="0">
                <a:solidFill>
                  <a:schemeClr val="tx1"/>
                </a:solidFill>
                <a:latin typeface="宋体" panose="02010600030101010101" pitchFamily="2" charset="-122"/>
                <a:ea typeface="宋体" panose="02010600030101010101" pitchFamily="2" charset="-122"/>
              </a:rPr>
              <a:t>，说明原图不连通</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else:           print(</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        </a:t>
            </a:r>
          </a:p>
          <a:p>
            <a:pPr algn="l"/>
            <a:r>
              <a:rPr lang="en-US" altLang="zh-CN" sz="2800" dirty="0">
                <a:solidFill>
                  <a:schemeClr val="tx1"/>
                </a:solidFill>
                <a:latin typeface="宋体" panose="02010600030101010101" pitchFamily="2" charset="-122"/>
                <a:ea typeface="宋体" panose="02010600030101010101" pitchFamily="2" charset="-122"/>
              </a:rPr>
              <a:t>n, m = map(</a:t>
            </a:r>
            <a:r>
              <a:rPr lang="en-US" altLang="zh-CN" sz="2800" dirty="0" err="1">
                <a:solidFill>
                  <a:schemeClr val="tx1"/>
                </a:solidFill>
                <a:latin typeface="宋体" panose="02010600030101010101" pitchFamily="2" charset="-122"/>
                <a:ea typeface="宋体" panose="02010600030101010101" pitchFamily="2" charset="-122"/>
              </a:rPr>
              <a:t>int,input</a:t>
            </a:r>
            <a:r>
              <a:rPr lang="en-US" altLang="zh-CN" sz="2800" dirty="0">
                <a:solidFill>
                  <a:schemeClr val="tx1"/>
                </a:solidFill>
                <a:latin typeface="宋体" panose="02010600030101010101" pitchFamily="2" charset="-122"/>
                <a:ea typeface="宋体" panose="02010600030101010101" pitchFamily="2" charset="-122"/>
              </a:rPr>
              <a:t>().split())</a:t>
            </a:r>
          </a:p>
          <a:p>
            <a:pPr algn="l"/>
            <a:r>
              <a:rPr lang="en-US" altLang="zh-CN" sz="2800" dirty="0">
                <a:solidFill>
                  <a:schemeClr val="tx1"/>
                </a:solidFill>
                <a:latin typeface="宋体" panose="02010600030101010101" pitchFamily="2" charset="-122"/>
                <a:ea typeface="宋体" panose="02010600030101010101" pitchFamily="2" charset="-122"/>
              </a:rPr>
              <a:t>e = [[] for </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 in range(n + 1)]</a:t>
            </a:r>
          </a:p>
          <a:p>
            <a:pPr algn="l"/>
            <a:r>
              <a:rPr lang="en-US" altLang="zh-CN" sz="2800" dirty="0">
                <a:solidFill>
                  <a:schemeClr val="tx1"/>
                </a:solidFill>
                <a:latin typeface="宋体" panose="02010600030101010101" pitchFamily="2" charset="-122"/>
                <a:ea typeface="宋体" panose="02010600030101010101" pitchFamily="2" charset="-122"/>
              </a:rPr>
              <a:t>for </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 in range(m):</a:t>
            </a:r>
          </a:p>
          <a:p>
            <a:pPr algn="l"/>
            <a:r>
              <a:rPr lang="en-US" altLang="zh-CN" sz="2800" dirty="0">
                <a:solidFill>
                  <a:schemeClr val="tx1"/>
                </a:solidFill>
                <a:latin typeface="宋体" panose="02010600030101010101" pitchFamily="2" charset="-122"/>
                <a:ea typeface="宋体" panose="02010600030101010101" pitchFamily="2" charset="-122"/>
              </a:rPr>
              <a:t>    u, v, w = map(</a:t>
            </a:r>
            <a:r>
              <a:rPr lang="en-US" altLang="zh-CN" sz="2800" dirty="0" err="1">
                <a:solidFill>
                  <a:schemeClr val="tx1"/>
                </a:solidFill>
                <a:latin typeface="宋体" panose="02010600030101010101" pitchFamily="2" charset="-122"/>
                <a:ea typeface="宋体" panose="02010600030101010101" pitchFamily="2" charset="-122"/>
              </a:rPr>
              <a:t>int,input</a:t>
            </a:r>
            <a:r>
              <a:rPr lang="en-US" altLang="zh-CN" sz="2800" dirty="0">
                <a:solidFill>
                  <a:schemeClr val="tx1"/>
                </a:solidFill>
                <a:latin typeface="宋体" panose="02010600030101010101" pitchFamily="2" charset="-122"/>
                <a:ea typeface="宋体" panose="02010600030101010101" pitchFamily="2" charset="-122"/>
              </a:rPr>
              <a:t>().split())</a:t>
            </a:r>
          </a:p>
          <a:p>
            <a:pPr algn="l"/>
            <a:r>
              <a:rPr lang="en-US" altLang="zh-CN" sz="2800" dirty="0">
                <a:solidFill>
                  <a:schemeClr val="tx1"/>
                </a:solidFill>
                <a:latin typeface="宋体" panose="02010600030101010101" pitchFamily="2" charset="-122"/>
                <a:ea typeface="宋体" panose="02010600030101010101" pitchFamily="2" charset="-122"/>
              </a:rPr>
              <a:t>    e[u].append((</a:t>
            </a:r>
            <a:r>
              <a:rPr lang="en-US" altLang="zh-CN" sz="2800" dirty="0" err="1">
                <a:solidFill>
                  <a:schemeClr val="tx1"/>
                </a:solidFill>
                <a:latin typeface="宋体" panose="02010600030101010101" pitchFamily="2" charset="-122"/>
                <a:ea typeface="宋体" panose="02010600030101010101" pitchFamily="2" charset="-122"/>
              </a:rPr>
              <a:t>v,w</a:t>
            </a:r>
            <a:r>
              <a:rPr lang="en-US" altLang="zh-CN" sz="2800" dirty="0">
                <a:solidFill>
                  <a:schemeClr val="tx1"/>
                </a:solidFill>
                <a:latin typeface="宋体" panose="02010600030101010101" pitchFamily="2" charset="-122"/>
                <a:ea typeface="宋体" panose="02010600030101010101" pitchFamily="2" charset="-122"/>
              </a:rPr>
              <a:t>))   #u</a:t>
            </a:r>
            <a:r>
              <a:rPr lang="zh-CN" altLang="en-US" sz="2800" dirty="0">
                <a:solidFill>
                  <a:schemeClr val="tx1"/>
                </a:solidFill>
                <a:latin typeface="宋体" panose="02010600030101010101" pitchFamily="2" charset="-122"/>
                <a:ea typeface="宋体" panose="02010600030101010101" pitchFamily="2" charset="-122"/>
              </a:rPr>
              <a:t>的邻居是</a:t>
            </a:r>
            <a:r>
              <a:rPr lang="en-US" altLang="zh-CN" sz="2800" dirty="0">
                <a:solidFill>
                  <a:schemeClr val="tx1"/>
                </a:solidFill>
                <a:latin typeface="宋体" panose="02010600030101010101" pitchFamily="2" charset="-122"/>
                <a:ea typeface="宋体" panose="02010600030101010101" pitchFamily="2" charset="-122"/>
              </a:rPr>
              <a:t>v</a:t>
            </a:r>
            <a:r>
              <a:rPr lang="zh-CN" altLang="en-US" sz="2800" dirty="0">
                <a:solidFill>
                  <a:schemeClr val="tx1"/>
                </a:solidFill>
                <a:latin typeface="宋体" panose="02010600030101010101" pitchFamily="2" charset="-122"/>
                <a:ea typeface="宋体" panose="02010600030101010101" pitchFamily="2" charset="-122"/>
              </a:rPr>
              <a:t>，边长</a:t>
            </a:r>
            <a:r>
              <a:rPr lang="en-US" altLang="zh-CN" sz="2800" dirty="0">
                <a:solidFill>
                  <a:schemeClr val="tx1"/>
                </a:solidFill>
                <a:latin typeface="宋体" panose="02010600030101010101" pitchFamily="2" charset="-122"/>
                <a:ea typeface="宋体" panose="02010600030101010101" pitchFamily="2" charset="-122"/>
              </a:rPr>
              <a:t>w         </a:t>
            </a:r>
          </a:p>
          <a:p>
            <a:pPr algn="l"/>
            <a:r>
              <a:rPr lang="en-US" altLang="zh-CN" sz="2800" dirty="0">
                <a:solidFill>
                  <a:schemeClr val="tx1"/>
                </a:solidFill>
                <a:latin typeface="宋体" panose="02010600030101010101" pitchFamily="2" charset="-122"/>
                <a:ea typeface="宋体" panose="02010600030101010101" pitchFamily="2" charset="-122"/>
              </a:rPr>
              <a:t>    e[v].append((</a:t>
            </a:r>
            <a:r>
              <a:rPr lang="en-US" altLang="zh-CN" sz="2800" dirty="0" err="1">
                <a:solidFill>
                  <a:schemeClr val="tx1"/>
                </a:solidFill>
                <a:latin typeface="宋体" panose="02010600030101010101" pitchFamily="2" charset="-122"/>
                <a:ea typeface="宋体" panose="02010600030101010101" pitchFamily="2" charset="-122"/>
              </a:rPr>
              <a:t>u,w</a:t>
            </a:r>
            <a:r>
              <a:rPr lang="en-US" altLang="zh-CN" sz="2800" dirty="0">
                <a:solidFill>
                  <a:schemeClr val="tx1"/>
                </a:solidFill>
                <a:latin typeface="宋体" panose="02010600030101010101" pitchFamily="2" charset="-122"/>
                <a:ea typeface="宋体" panose="02010600030101010101" pitchFamily="2" charset="-122"/>
              </a:rPr>
              <a:t>))   #</a:t>
            </a:r>
            <a:r>
              <a:rPr lang="zh-CN" altLang="en-US" sz="2800" dirty="0">
                <a:solidFill>
                  <a:schemeClr val="tx1"/>
                </a:solidFill>
                <a:latin typeface="宋体" panose="02010600030101010101" pitchFamily="2" charset="-122"/>
                <a:ea typeface="宋体" panose="02010600030101010101" pitchFamily="2" charset="-122"/>
              </a:rPr>
              <a:t>双向边</a:t>
            </a:r>
          </a:p>
          <a:p>
            <a:pPr algn="l"/>
            <a:r>
              <a:rPr lang="en-US" altLang="zh-CN" sz="2800" dirty="0">
                <a:solidFill>
                  <a:schemeClr val="tx1"/>
                </a:solidFill>
                <a:latin typeface="宋体" panose="02010600030101010101" pitchFamily="2" charset="-122"/>
                <a:ea typeface="宋体" panose="02010600030101010101" pitchFamily="2" charset="-122"/>
              </a:rPr>
              <a:t>prim()</a:t>
            </a:r>
          </a:p>
        </p:txBody>
      </p:sp>
      <p:sp>
        <p:nvSpPr>
          <p:cNvPr id="13" name="矩形标注 12"/>
          <p:cNvSpPr/>
          <p:nvPr/>
        </p:nvSpPr>
        <p:spPr>
          <a:xfrm>
            <a:off x="515159" y="3838575"/>
            <a:ext cx="6371416" cy="2247900"/>
          </a:xfrm>
          <a:prstGeom prst="wedgeRectCallout">
            <a:avLst>
              <a:gd name="adj1" fmla="val 66471"/>
              <a:gd name="adj2" fmla="val -219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l">
              <a:lnSpc>
                <a:spcPct val="150000"/>
              </a:lnSpc>
              <a:buFont typeface="Arial" panose="020B0604020202020204" pitchFamily="34" charset="0"/>
              <a:buChar char="•"/>
            </a:pPr>
            <a:r>
              <a:rPr lang="zh-CN" altLang="en-US" sz="4000" dirty="0" smtClean="0">
                <a:solidFill>
                  <a:srgbClr val="FFFF00"/>
                </a:solidFill>
              </a:rPr>
              <a:t>用堆</a:t>
            </a:r>
            <a:r>
              <a:rPr lang="en-US" altLang="zh-CN" sz="4000" dirty="0" smtClean="0">
                <a:solidFill>
                  <a:srgbClr val="FFFF00"/>
                </a:solidFill>
              </a:rPr>
              <a:t>heap</a:t>
            </a:r>
            <a:r>
              <a:rPr lang="zh-CN" altLang="en-US" sz="4000" dirty="0" smtClean="0">
                <a:solidFill>
                  <a:srgbClr val="FFFF00"/>
                </a:solidFill>
              </a:rPr>
              <a:t>处理优先队列</a:t>
            </a:r>
            <a:endParaRPr lang="en-US" altLang="zh-CN" sz="4000" dirty="0" smtClean="0">
              <a:solidFill>
                <a:srgbClr val="FFFF00"/>
              </a:solidFill>
            </a:endParaRPr>
          </a:p>
          <a:p>
            <a:pPr marL="571500" indent="-571500" algn="l">
              <a:lnSpc>
                <a:spcPct val="150000"/>
              </a:lnSpc>
              <a:buFont typeface="Arial" panose="020B0604020202020204" pitchFamily="34" charset="0"/>
              <a:buChar char="•"/>
            </a:pPr>
            <a:r>
              <a:rPr lang="zh-CN" altLang="en-US" sz="4000" dirty="0" smtClean="0">
                <a:solidFill>
                  <a:srgbClr val="FFFF00"/>
                </a:solidFill>
              </a:rPr>
              <a:t>和</a:t>
            </a:r>
            <a:r>
              <a:rPr lang="en-US" altLang="zh-CN" sz="4000" dirty="0" err="1" smtClean="0">
                <a:solidFill>
                  <a:srgbClr val="FFFF00"/>
                </a:solidFill>
              </a:rPr>
              <a:t>dijkstra</a:t>
            </a:r>
            <a:r>
              <a:rPr lang="zh-CN" altLang="en-US" sz="4000" dirty="0" smtClean="0">
                <a:solidFill>
                  <a:srgbClr val="FFFF00"/>
                </a:solidFill>
              </a:rPr>
              <a:t>代码相似</a:t>
            </a:r>
            <a:endParaRPr lang="en-US" altLang="zh-CN" sz="4000" dirty="0">
              <a:solidFill>
                <a:srgbClr val="FFFF00"/>
              </a:solidFill>
            </a:endParaRPr>
          </a:p>
        </p:txBody>
      </p:sp>
    </p:spTree>
    <p:custDataLst>
      <p:tags r:id="rId1"/>
    </p:custDataLst>
    <p:extLst>
      <p:ext uri="{BB962C8B-B14F-4D97-AF65-F5344CB8AC3E}">
        <p14:creationId xmlns:p14="http://schemas.microsoft.com/office/powerpoint/2010/main" val="3268380465"/>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10.2 </a:t>
              </a:r>
              <a:r>
                <a:rPr lang="zh-CN" altLang="en-US" sz="5600" b="1" spc="600" dirty="0" smtClean="0">
                  <a:solidFill>
                    <a:schemeClr val="bg1"/>
                  </a:solidFill>
                  <a:latin typeface="宋体" panose="02010600030101010101" pitchFamily="2" charset="-122"/>
                  <a:ea typeface="宋体" panose="02010600030101010101" pitchFamily="2" charset="-122"/>
                </a:rPr>
                <a:t>图的存储</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a:t>能快速访问：图的存储，能让程序很快定位结点</a:t>
            </a:r>
            <a:r>
              <a:rPr lang="en-US" altLang="zh-CN" dirty="0"/>
              <a:t>u</a:t>
            </a:r>
            <a:r>
              <a:rPr lang="zh-CN" altLang="en-US" dirty="0"/>
              <a:t>和</a:t>
            </a:r>
            <a:r>
              <a:rPr lang="en-US" altLang="zh-CN" dirty="0"/>
              <a:t>v</a:t>
            </a:r>
            <a:r>
              <a:rPr lang="zh-CN" altLang="en-US" dirty="0"/>
              <a:t>的边</a:t>
            </a:r>
            <a:r>
              <a:rPr lang="en-US" altLang="zh-CN" dirty="0"/>
              <a:t>(u, v) </a:t>
            </a:r>
            <a:r>
              <a:rPr lang="zh-CN" altLang="en-US" dirty="0"/>
              <a:t>。</a:t>
            </a:r>
          </a:p>
          <a:p>
            <a:pPr marL="0" indent="0">
              <a:lnSpc>
                <a:spcPct val="150000"/>
              </a:lnSpc>
              <a:spcBef>
                <a:spcPts val="0"/>
              </a:spcBef>
              <a:buNone/>
            </a:pPr>
            <a:endParaRPr lang="zh-CN" altLang="en-US" dirty="0"/>
          </a:p>
          <a:p>
            <a:pPr>
              <a:lnSpc>
                <a:spcPct val="150000"/>
              </a:lnSpc>
              <a:spcBef>
                <a:spcPts val="0"/>
              </a:spcBef>
              <a:buFont typeface="Wingdings" panose="05000000000000000000" pitchFamily="2" charset="2"/>
              <a:buChar char="l"/>
            </a:pPr>
            <a:r>
              <a:rPr lang="zh-CN" altLang="en-US" dirty="0" smtClean="0"/>
              <a:t>数组存边：简单、空间使用最少；无法快递定位</a:t>
            </a:r>
            <a:endParaRPr lang="en-US" altLang="zh-CN" dirty="0" smtClean="0"/>
          </a:p>
          <a:p>
            <a:pPr>
              <a:lnSpc>
                <a:spcPct val="150000"/>
              </a:lnSpc>
              <a:spcBef>
                <a:spcPts val="0"/>
              </a:spcBef>
              <a:buFont typeface="Wingdings" panose="05000000000000000000" pitchFamily="2" charset="2"/>
              <a:buChar char="l"/>
            </a:pPr>
            <a:r>
              <a:rPr lang="zh-CN" altLang="en-US" dirty="0" smtClean="0"/>
              <a:t>邻接矩阵：简单、空间使用最大；定位最快</a:t>
            </a:r>
            <a:endParaRPr lang="zh-CN" altLang="en-US" dirty="0"/>
          </a:p>
          <a:p>
            <a:pPr>
              <a:lnSpc>
                <a:spcPct val="150000"/>
              </a:lnSpc>
              <a:spcBef>
                <a:spcPts val="0"/>
              </a:spcBef>
              <a:buFont typeface="Wingdings" panose="05000000000000000000" pitchFamily="2" charset="2"/>
              <a:buChar char="l"/>
            </a:pPr>
            <a:r>
              <a:rPr lang="zh-CN" altLang="en-US" dirty="0"/>
              <a:t>邻接</a:t>
            </a:r>
            <a:r>
              <a:rPr lang="zh-CN" altLang="en-US" dirty="0" smtClean="0"/>
              <a:t>表：空间很少，定位较快</a:t>
            </a:r>
            <a:endParaRPr lang="en-US" altLang="zh-CN" dirty="0" smtClean="0"/>
          </a:p>
          <a:p>
            <a:pPr>
              <a:lnSpc>
                <a:spcPct val="150000"/>
              </a:lnSpc>
              <a:spcBef>
                <a:spcPts val="0"/>
              </a:spcBef>
              <a:buFont typeface="Wingdings" panose="05000000000000000000" pitchFamily="2" charset="2"/>
              <a:buChar char="l"/>
            </a:pPr>
            <a:r>
              <a:rPr lang="zh-CN" altLang="en-US" dirty="0" smtClean="0"/>
              <a:t>链式</a:t>
            </a:r>
            <a:r>
              <a:rPr lang="zh-CN" altLang="en-US" dirty="0"/>
              <a:t>前向</a:t>
            </a:r>
            <a:r>
              <a:rPr lang="zh-CN" altLang="en-US" dirty="0" smtClean="0"/>
              <a:t>星：空间更少，定位较快</a:t>
            </a:r>
            <a:endParaRPr lang="zh-CN" altLang="en-US" dirty="0"/>
          </a:p>
          <a:p>
            <a:pPr>
              <a:lnSpc>
                <a:spcPct val="150000"/>
              </a:lnSpc>
              <a:spcBef>
                <a:spcPts val="0"/>
              </a:spcBef>
              <a:buFont typeface="Wingdings" panose="05000000000000000000" pitchFamily="2" charset="2"/>
              <a:buChar char="l"/>
            </a:pPr>
            <a:endParaRPr lang="zh-CN" altLang="en-US" dirty="0"/>
          </a:p>
        </p:txBody>
      </p:sp>
    </p:spTree>
    <p:custDataLst>
      <p:tags r:id="rId1"/>
    </p:custDataLst>
    <p:extLst>
      <p:ext uri="{BB962C8B-B14F-4D97-AF65-F5344CB8AC3E}">
        <p14:creationId xmlns:p14="http://schemas.microsoft.com/office/powerpoint/2010/main" val="260875398"/>
      </p:ext>
    </p:extLst>
  </p:cSld>
  <p:clrMapOvr>
    <a:masterClrMapping/>
  </p:clrMapOvr>
  <p:transition spd="slow" advClick="0" advTm="1000">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8083752" y="-1952170"/>
            <a:ext cx="14253027" cy="17605829"/>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7501334" y="548309"/>
            <a:ext cx="17743332" cy="11787842"/>
          </a:xfrm>
          <a:prstGeom prst="rect">
            <a:avLst/>
          </a:prstGeom>
          <a:noFill/>
          <a:ln>
            <a:noFill/>
          </a:ln>
        </p:spPr>
        <p:txBody>
          <a:bodyPr wrap="square" rtlCol="0">
            <a:spAutoFit/>
          </a:bodyPr>
          <a:lstStyle/>
          <a:p>
            <a:pPr algn="l"/>
            <a:r>
              <a:rPr lang="en-US" altLang="zh-CN" dirty="0">
                <a:solidFill>
                  <a:schemeClr val="tx1"/>
                </a:solidFill>
                <a:latin typeface="宋体" panose="02010600030101010101" pitchFamily="2" charset="-122"/>
                <a:ea typeface="宋体" panose="02010600030101010101" pitchFamily="2" charset="-122"/>
              </a:rPr>
              <a:t>from </a:t>
            </a:r>
            <a:r>
              <a:rPr lang="en-US" altLang="zh-CN" dirty="0" err="1">
                <a:solidFill>
                  <a:schemeClr val="tx1"/>
                </a:solidFill>
                <a:latin typeface="宋体" panose="02010600030101010101" pitchFamily="2" charset="-122"/>
                <a:ea typeface="宋体" panose="02010600030101010101" pitchFamily="2" charset="-122"/>
              </a:rPr>
              <a:t>heapq</a:t>
            </a:r>
            <a:r>
              <a:rPr lang="en-US" altLang="zh-CN" dirty="0">
                <a:solidFill>
                  <a:schemeClr val="tx1"/>
                </a:solidFill>
                <a:latin typeface="宋体" panose="02010600030101010101" pitchFamily="2" charset="-122"/>
                <a:ea typeface="宋体" panose="02010600030101010101" pitchFamily="2" charset="-122"/>
              </a:rPr>
              <a:t> import *</a:t>
            </a:r>
          </a:p>
          <a:p>
            <a:pPr algn="l"/>
            <a:r>
              <a:rPr lang="en-US" altLang="zh-CN" dirty="0" err="1">
                <a:solidFill>
                  <a:schemeClr val="tx1"/>
                </a:solidFill>
                <a:latin typeface="宋体" panose="02010600030101010101" pitchFamily="2" charset="-122"/>
                <a:ea typeface="宋体" panose="02010600030101010101" pitchFamily="2" charset="-122"/>
              </a:rPr>
              <a:t>def</a:t>
            </a:r>
            <a:r>
              <a:rPr lang="en-US" altLang="zh-CN" dirty="0">
                <a:solidFill>
                  <a:schemeClr val="tx1"/>
                </a:solidFill>
                <a:latin typeface="宋体" panose="02010600030101010101" pitchFamily="2" charset="-122"/>
                <a:ea typeface="宋体" panose="02010600030101010101" pitchFamily="2" charset="-122"/>
              </a:rPr>
              <a:t> prim():</a:t>
            </a:r>
          </a:p>
          <a:p>
            <a:pPr algn="l"/>
            <a:r>
              <a:rPr lang="en-US" altLang="zh-CN" dirty="0">
                <a:solidFill>
                  <a:schemeClr val="tx1"/>
                </a:solidFill>
                <a:latin typeface="宋体" panose="02010600030101010101" pitchFamily="2" charset="-122"/>
                <a:ea typeface="宋体" panose="02010600030101010101" pitchFamily="2" charset="-122"/>
              </a:rPr>
              <a:t>    </a:t>
            </a:r>
            <a:r>
              <a:rPr lang="en-US" altLang="zh-CN" dirty="0" err="1">
                <a:solidFill>
                  <a:schemeClr val="tx1"/>
                </a:solidFill>
                <a:latin typeface="宋体" panose="02010600030101010101" pitchFamily="2" charset="-122"/>
                <a:ea typeface="宋体" panose="02010600030101010101" pitchFamily="2" charset="-122"/>
              </a:rPr>
              <a:t>ans</a:t>
            </a:r>
            <a:r>
              <a:rPr lang="en-US" altLang="zh-CN" dirty="0">
                <a:solidFill>
                  <a:schemeClr val="tx1"/>
                </a:solidFill>
                <a:latin typeface="宋体" panose="02010600030101010101" pitchFamily="2" charset="-122"/>
                <a:ea typeface="宋体" panose="02010600030101010101" pitchFamily="2" charset="-122"/>
              </a:rPr>
              <a:t>, </a:t>
            </a:r>
            <a:r>
              <a:rPr lang="en-US" altLang="zh-CN" dirty="0" err="1">
                <a:solidFill>
                  <a:schemeClr val="tx1"/>
                </a:solidFill>
                <a:latin typeface="宋体" panose="02010600030101010101" pitchFamily="2" charset="-122"/>
                <a:ea typeface="宋体" panose="02010600030101010101" pitchFamily="2" charset="-122"/>
              </a:rPr>
              <a:t>cnt</a:t>
            </a:r>
            <a:r>
              <a:rPr lang="en-US" altLang="zh-CN" dirty="0">
                <a:solidFill>
                  <a:schemeClr val="tx1"/>
                </a:solidFill>
                <a:latin typeface="宋体" panose="02010600030101010101" pitchFamily="2" charset="-122"/>
                <a:ea typeface="宋体" panose="02010600030101010101" pitchFamily="2" charset="-122"/>
              </a:rPr>
              <a:t> = 0, 0                           #</a:t>
            </a:r>
            <a:r>
              <a:rPr lang="en-US" altLang="zh-CN" dirty="0" err="1">
                <a:solidFill>
                  <a:schemeClr val="tx1"/>
                </a:solidFill>
                <a:latin typeface="宋体" panose="02010600030101010101" pitchFamily="2" charset="-122"/>
                <a:ea typeface="宋体" panose="02010600030101010101" pitchFamily="2" charset="-122"/>
              </a:rPr>
              <a:t>cnt</a:t>
            </a:r>
            <a:r>
              <a:rPr lang="en-US" altLang="zh-CN" dirty="0">
                <a:solidFill>
                  <a:schemeClr val="tx1"/>
                </a:solidFill>
                <a:latin typeface="宋体" panose="02010600030101010101" pitchFamily="2" charset="-122"/>
                <a:ea typeface="宋体" panose="02010600030101010101" pitchFamily="2" charset="-122"/>
              </a:rPr>
              <a:t>: </a:t>
            </a:r>
            <a:r>
              <a:rPr lang="zh-CN" altLang="en-US" dirty="0">
                <a:solidFill>
                  <a:schemeClr val="tx1"/>
                </a:solidFill>
                <a:latin typeface="宋体" panose="02010600030101010101" pitchFamily="2" charset="-122"/>
                <a:ea typeface="宋体" panose="02010600030101010101" pitchFamily="2" charset="-122"/>
              </a:rPr>
              <a:t>统计加入</a:t>
            </a:r>
            <a:r>
              <a:rPr lang="en-US" altLang="zh-CN" dirty="0">
                <a:solidFill>
                  <a:schemeClr val="tx1"/>
                </a:solidFill>
                <a:latin typeface="宋体" panose="02010600030101010101" pitchFamily="2" charset="-122"/>
                <a:ea typeface="宋体" panose="02010600030101010101" pitchFamily="2" charset="-122"/>
              </a:rPr>
              <a:t>MST</a:t>
            </a:r>
            <a:r>
              <a:rPr lang="zh-CN" altLang="en-US" dirty="0">
                <a:solidFill>
                  <a:schemeClr val="tx1"/>
                </a:solidFill>
                <a:latin typeface="宋体" panose="02010600030101010101" pitchFamily="2" charset="-122"/>
                <a:ea typeface="宋体" panose="02010600030101010101" pitchFamily="2" charset="-122"/>
              </a:rPr>
              <a:t>的点的数量</a:t>
            </a:r>
          </a:p>
          <a:p>
            <a:pPr algn="l"/>
            <a:r>
              <a:rPr lang="zh-CN" altLang="en-US" dirty="0">
                <a:solidFill>
                  <a:schemeClr val="tx1"/>
                </a:solidFill>
                <a:latin typeface="宋体" panose="02010600030101010101" pitchFamily="2" charset="-122"/>
                <a:ea typeface="宋体" panose="02010600030101010101" pitchFamily="2" charset="-122"/>
              </a:rPr>
              <a:t>    </a:t>
            </a:r>
            <a:r>
              <a:rPr lang="en-US" altLang="zh-CN" dirty="0">
                <a:solidFill>
                  <a:schemeClr val="tx1"/>
                </a:solidFill>
                <a:latin typeface="宋体" panose="02010600030101010101" pitchFamily="2" charset="-122"/>
                <a:ea typeface="宋体" panose="02010600030101010101" pitchFamily="2" charset="-122"/>
              </a:rPr>
              <a:t>dis = [float('</a:t>
            </a:r>
            <a:r>
              <a:rPr lang="en-US" altLang="zh-CN" dirty="0" err="1">
                <a:solidFill>
                  <a:schemeClr val="tx1"/>
                </a:solidFill>
                <a:latin typeface="宋体" panose="02010600030101010101" pitchFamily="2" charset="-122"/>
                <a:ea typeface="宋体" panose="02010600030101010101" pitchFamily="2" charset="-122"/>
              </a:rPr>
              <a:t>inf</a:t>
            </a:r>
            <a:r>
              <a:rPr lang="en-US" altLang="zh-CN" dirty="0">
                <a:solidFill>
                  <a:schemeClr val="tx1"/>
                </a:solidFill>
                <a:latin typeface="宋体" panose="02010600030101010101" pitchFamily="2" charset="-122"/>
                <a:ea typeface="宋体" panose="02010600030101010101" pitchFamily="2" charset="-122"/>
              </a:rPr>
              <a:t>') for _ in range(n + 1)]</a:t>
            </a:r>
          </a:p>
          <a:p>
            <a:pPr algn="l"/>
            <a:r>
              <a:rPr lang="en-US" altLang="zh-CN" dirty="0">
                <a:solidFill>
                  <a:schemeClr val="tx1"/>
                </a:solidFill>
                <a:latin typeface="宋体" panose="02010600030101010101" pitchFamily="2" charset="-122"/>
                <a:ea typeface="宋体" panose="02010600030101010101" pitchFamily="2" charset="-122"/>
              </a:rPr>
              <a:t>    dis[1] = 0</a:t>
            </a:r>
          </a:p>
          <a:p>
            <a:pPr algn="l"/>
            <a:r>
              <a:rPr lang="en-US" altLang="zh-CN" dirty="0">
                <a:solidFill>
                  <a:schemeClr val="tx1"/>
                </a:solidFill>
                <a:latin typeface="宋体" panose="02010600030101010101" pitchFamily="2" charset="-122"/>
                <a:ea typeface="宋体" panose="02010600030101010101" pitchFamily="2" charset="-122"/>
              </a:rPr>
              <a:t>    q = []</a:t>
            </a:r>
          </a:p>
          <a:p>
            <a:pPr algn="l"/>
            <a:r>
              <a:rPr lang="en-US" altLang="zh-CN" dirty="0">
                <a:solidFill>
                  <a:schemeClr val="tx1"/>
                </a:solidFill>
                <a:latin typeface="宋体" panose="02010600030101010101" pitchFamily="2" charset="-122"/>
                <a:ea typeface="宋体" panose="02010600030101010101" pitchFamily="2" charset="-122"/>
              </a:rPr>
              <a:t>    vis = [False for _ in range(n + 1)]        # =true: </a:t>
            </a:r>
            <a:r>
              <a:rPr lang="zh-CN" altLang="en-US" dirty="0">
                <a:solidFill>
                  <a:schemeClr val="tx1"/>
                </a:solidFill>
                <a:latin typeface="宋体" panose="02010600030101010101" pitchFamily="2" charset="-122"/>
                <a:ea typeface="宋体" panose="02010600030101010101" pitchFamily="2" charset="-122"/>
              </a:rPr>
              <a:t>表示点</a:t>
            </a:r>
            <a:r>
              <a:rPr lang="en-US" altLang="zh-CN" dirty="0" err="1">
                <a:solidFill>
                  <a:schemeClr val="tx1"/>
                </a:solidFill>
                <a:latin typeface="宋体" panose="02010600030101010101" pitchFamily="2" charset="-122"/>
                <a:ea typeface="宋体" panose="02010600030101010101" pitchFamily="2" charset="-122"/>
              </a:rPr>
              <a:t>i</a:t>
            </a:r>
            <a:r>
              <a:rPr lang="zh-CN" altLang="en-US" dirty="0">
                <a:solidFill>
                  <a:schemeClr val="tx1"/>
                </a:solidFill>
                <a:latin typeface="宋体" panose="02010600030101010101" pitchFamily="2" charset="-122"/>
                <a:ea typeface="宋体" panose="02010600030101010101" pitchFamily="2" charset="-122"/>
              </a:rPr>
              <a:t>已经在</a:t>
            </a:r>
            <a:r>
              <a:rPr lang="en-US" altLang="zh-CN" dirty="0">
                <a:solidFill>
                  <a:schemeClr val="tx1"/>
                </a:solidFill>
                <a:latin typeface="宋体" panose="02010600030101010101" pitchFamily="2" charset="-122"/>
                <a:ea typeface="宋体" panose="02010600030101010101" pitchFamily="2" charset="-122"/>
              </a:rPr>
              <a:t>MST</a:t>
            </a:r>
            <a:r>
              <a:rPr lang="zh-CN" altLang="en-US" dirty="0">
                <a:solidFill>
                  <a:schemeClr val="tx1"/>
                </a:solidFill>
                <a:latin typeface="宋体" panose="02010600030101010101" pitchFamily="2" charset="-122"/>
                <a:ea typeface="宋体" panose="02010600030101010101" pitchFamily="2" charset="-122"/>
              </a:rPr>
              <a:t>中</a:t>
            </a:r>
          </a:p>
          <a:p>
            <a:pPr algn="l"/>
            <a:r>
              <a:rPr lang="zh-CN" altLang="en-US" dirty="0">
                <a:solidFill>
                  <a:schemeClr val="tx1"/>
                </a:solidFill>
                <a:latin typeface="宋体" panose="02010600030101010101" pitchFamily="2" charset="-122"/>
                <a:ea typeface="宋体" panose="02010600030101010101" pitchFamily="2" charset="-122"/>
              </a:rPr>
              <a:t>    </a:t>
            </a:r>
            <a:r>
              <a:rPr lang="en-US" altLang="zh-CN" dirty="0" err="1">
                <a:solidFill>
                  <a:schemeClr val="tx1"/>
                </a:solidFill>
                <a:latin typeface="宋体" panose="02010600030101010101" pitchFamily="2" charset="-122"/>
                <a:ea typeface="宋体" panose="02010600030101010101" pitchFamily="2" charset="-122"/>
              </a:rPr>
              <a:t>heappush</a:t>
            </a:r>
            <a:r>
              <a:rPr lang="en-US" altLang="zh-CN" dirty="0">
                <a:solidFill>
                  <a:schemeClr val="tx1"/>
                </a:solidFill>
                <a:latin typeface="宋体" panose="02010600030101010101" pitchFamily="2" charset="-122"/>
                <a:ea typeface="宋体" panose="02010600030101010101" pitchFamily="2" charset="-122"/>
              </a:rPr>
              <a:t>(q, (0, 1))                        #</a:t>
            </a:r>
            <a:r>
              <a:rPr lang="zh-CN" altLang="en-US" dirty="0">
                <a:solidFill>
                  <a:schemeClr val="tx1"/>
                </a:solidFill>
                <a:latin typeface="宋体" panose="02010600030101010101" pitchFamily="2" charset="-122"/>
                <a:ea typeface="宋体" panose="02010600030101010101" pitchFamily="2" charset="-122"/>
              </a:rPr>
              <a:t>从</a:t>
            </a:r>
            <a:r>
              <a:rPr lang="en-US" altLang="zh-CN" dirty="0">
                <a:solidFill>
                  <a:schemeClr val="tx1"/>
                </a:solidFill>
                <a:latin typeface="宋体" panose="02010600030101010101" pitchFamily="2" charset="-122"/>
                <a:ea typeface="宋体" panose="02010600030101010101" pitchFamily="2" charset="-122"/>
              </a:rPr>
              <a:t>s</a:t>
            </a:r>
            <a:r>
              <a:rPr lang="zh-CN" altLang="en-US" dirty="0">
                <a:solidFill>
                  <a:schemeClr val="tx1"/>
                </a:solidFill>
                <a:latin typeface="宋体" panose="02010600030101010101" pitchFamily="2" charset="-122"/>
                <a:ea typeface="宋体" panose="02010600030101010101" pitchFamily="2" charset="-122"/>
              </a:rPr>
              <a:t>点开始处理队列</a:t>
            </a:r>
          </a:p>
          <a:p>
            <a:pPr algn="l"/>
            <a:r>
              <a:rPr lang="zh-CN" altLang="en-US" dirty="0">
                <a:solidFill>
                  <a:schemeClr val="tx1"/>
                </a:solidFill>
                <a:latin typeface="宋体" panose="02010600030101010101" pitchFamily="2" charset="-122"/>
                <a:ea typeface="宋体" panose="02010600030101010101" pitchFamily="2" charset="-122"/>
              </a:rPr>
              <a:t>    </a:t>
            </a:r>
            <a:r>
              <a:rPr lang="en-US" altLang="zh-CN" dirty="0">
                <a:solidFill>
                  <a:schemeClr val="tx1"/>
                </a:solidFill>
                <a:latin typeface="宋体" panose="02010600030101010101" pitchFamily="2" charset="-122"/>
                <a:ea typeface="宋体" panose="02010600030101010101" pitchFamily="2" charset="-122"/>
              </a:rPr>
              <a:t>while q and </a:t>
            </a:r>
            <a:r>
              <a:rPr lang="en-US" altLang="zh-CN" dirty="0" err="1">
                <a:solidFill>
                  <a:schemeClr val="tx1"/>
                </a:solidFill>
                <a:latin typeface="宋体" panose="02010600030101010101" pitchFamily="2" charset="-122"/>
                <a:ea typeface="宋体" panose="02010600030101010101" pitchFamily="2" charset="-122"/>
              </a:rPr>
              <a:t>cnt</a:t>
            </a:r>
            <a:r>
              <a:rPr lang="en-US" altLang="zh-CN" dirty="0">
                <a:solidFill>
                  <a:schemeClr val="tx1"/>
                </a:solidFill>
                <a:latin typeface="宋体" panose="02010600030101010101" pitchFamily="2" charset="-122"/>
                <a:ea typeface="宋体" panose="02010600030101010101" pitchFamily="2" charset="-122"/>
              </a:rPr>
              <a:t> &lt; n:</a:t>
            </a:r>
          </a:p>
          <a:p>
            <a:pPr algn="l"/>
            <a:r>
              <a:rPr lang="en-US" altLang="zh-CN" dirty="0">
                <a:solidFill>
                  <a:schemeClr val="tx1"/>
                </a:solidFill>
                <a:latin typeface="宋体" panose="02010600030101010101" pitchFamily="2" charset="-122"/>
                <a:ea typeface="宋体" panose="02010600030101010101" pitchFamily="2" charset="-122"/>
              </a:rPr>
              <a:t>        w, u = </a:t>
            </a:r>
            <a:r>
              <a:rPr lang="en-US" altLang="zh-CN" dirty="0" err="1">
                <a:solidFill>
                  <a:schemeClr val="tx1"/>
                </a:solidFill>
                <a:latin typeface="宋体" panose="02010600030101010101" pitchFamily="2" charset="-122"/>
                <a:ea typeface="宋体" panose="02010600030101010101" pitchFamily="2" charset="-122"/>
              </a:rPr>
              <a:t>heappop</a:t>
            </a:r>
            <a:r>
              <a:rPr lang="en-US" altLang="zh-CN" dirty="0">
                <a:solidFill>
                  <a:schemeClr val="tx1"/>
                </a:solidFill>
                <a:latin typeface="宋体" panose="02010600030101010101" pitchFamily="2" charset="-122"/>
                <a:ea typeface="宋体" panose="02010600030101010101" pitchFamily="2" charset="-122"/>
              </a:rPr>
              <a:t>(q)                      #pop</a:t>
            </a:r>
            <a:r>
              <a:rPr lang="zh-CN" altLang="en-US" dirty="0">
                <a:solidFill>
                  <a:schemeClr val="tx1"/>
                </a:solidFill>
                <a:latin typeface="宋体" panose="02010600030101010101" pitchFamily="2" charset="-122"/>
                <a:ea typeface="宋体" panose="02010600030101010101" pitchFamily="2" charset="-122"/>
              </a:rPr>
              <a:t>出距集合最近的点</a:t>
            </a:r>
            <a:r>
              <a:rPr lang="en-US" altLang="zh-CN" dirty="0">
                <a:solidFill>
                  <a:schemeClr val="tx1"/>
                </a:solidFill>
                <a:latin typeface="宋体" panose="02010600030101010101" pitchFamily="2" charset="-122"/>
                <a:ea typeface="宋体" panose="02010600030101010101" pitchFamily="2" charset="-122"/>
              </a:rPr>
              <a:t>u</a:t>
            </a:r>
          </a:p>
          <a:p>
            <a:pPr algn="l"/>
            <a:r>
              <a:rPr lang="en-US" altLang="zh-CN" dirty="0">
                <a:solidFill>
                  <a:schemeClr val="tx1"/>
                </a:solidFill>
                <a:latin typeface="宋体" panose="02010600030101010101" pitchFamily="2" charset="-122"/>
                <a:ea typeface="宋体" panose="02010600030101010101" pitchFamily="2" charset="-122"/>
              </a:rPr>
              <a:t>        if not vis[u]:</a:t>
            </a:r>
          </a:p>
          <a:p>
            <a:pPr algn="l"/>
            <a:r>
              <a:rPr lang="en-US" altLang="zh-CN" dirty="0">
                <a:solidFill>
                  <a:schemeClr val="tx1"/>
                </a:solidFill>
                <a:latin typeface="宋体" panose="02010600030101010101" pitchFamily="2" charset="-122"/>
                <a:ea typeface="宋体" panose="02010600030101010101" pitchFamily="2" charset="-122"/>
              </a:rPr>
              <a:t>            vis[u] = True</a:t>
            </a:r>
          </a:p>
          <a:p>
            <a:pPr algn="l"/>
            <a:r>
              <a:rPr lang="en-US" altLang="zh-CN" dirty="0">
                <a:solidFill>
                  <a:schemeClr val="tx1"/>
                </a:solidFill>
                <a:latin typeface="宋体" panose="02010600030101010101" pitchFamily="2" charset="-122"/>
                <a:ea typeface="宋体" panose="02010600030101010101" pitchFamily="2" charset="-122"/>
              </a:rPr>
              <a:t>            </a:t>
            </a:r>
            <a:r>
              <a:rPr lang="en-US" altLang="zh-CN" dirty="0" err="1">
                <a:solidFill>
                  <a:schemeClr val="tx1"/>
                </a:solidFill>
                <a:latin typeface="宋体" panose="02010600030101010101" pitchFamily="2" charset="-122"/>
                <a:ea typeface="宋体" panose="02010600030101010101" pitchFamily="2" charset="-122"/>
              </a:rPr>
              <a:t>ans</a:t>
            </a:r>
            <a:r>
              <a:rPr lang="en-US" altLang="zh-CN" dirty="0">
                <a:solidFill>
                  <a:schemeClr val="tx1"/>
                </a:solidFill>
                <a:latin typeface="宋体" panose="02010600030101010101" pitchFamily="2" charset="-122"/>
                <a:ea typeface="宋体" panose="02010600030101010101" pitchFamily="2" charset="-122"/>
              </a:rPr>
              <a:t> += w            </a:t>
            </a:r>
          </a:p>
          <a:p>
            <a:pPr algn="l"/>
            <a:r>
              <a:rPr lang="en-US" altLang="zh-CN" dirty="0">
                <a:solidFill>
                  <a:schemeClr val="tx1"/>
                </a:solidFill>
                <a:latin typeface="宋体" panose="02010600030101010101" pitchFamily="2" charset="-122"/>
                <a:ea typeface="宋体" panose="02010600030101010101" pitchFamily="2" charset="-122"/>
              </a:rPr>
              <a:t>            </a:t>
            </a:r>
            <a:r>
              <a:rPr lang="en-US" altLang="zh-CN" dirty="0" err="1">
                <a:solidFill>
                  <a:schemeClr val="tx1"/>
                </a:solidFill>
                <a:latin typeface="宋体" panose="02010600030101010101" pitchFamily="2" charset="-122"/>
                <a:ea typeface="宋体" panose="02010600030101010101" pitchFamily="2" charset="-122"/>
              </a:rPr>
              <a:t>cnt</a:t>
            </a:r>
            <a:r>
              <a:rPr lang="en-US" altLang="zh-CN" dirty="0">
                <a:solidFill>
                  <a:schemeClr val="tx1"/>
                </a:solidFill>
                <a:latin typeface="宋体" panose="02010600030101010101" pitchFamily="2" charset="-122"/>
                <a:ea typeface="宋体" panose="02010600030101010101" pitchFamily="2" charset="-122"/>
              </a:rPr>
              <a:t> += 1</a:t>
            </a:r>
          </a:p>
          <a:p>
            <a:pPr algn="l"/>
            <a:r>
              <a:rPr lang="en-US" altLang="zh-CN" dirty="0">
                <a:solidFill>
                  <a:schemeClr val="tx1"/>
                </a:solidFill>
                <a:latin typeface="宋体" panose="02010600030101010101" pitchFamily="2" charset="-122"/>
                <a:ea typeface="宋体" panose="02010600030101010101" pitchFamily="2" charset="-122"/>
              </a:rPr>
              <a:t>            for </a:t>
            </a:r>
            <a:r>
              <a:rPr lang="en-US" altLang="zh-CN" dirty="0" err="1">
                <a:solidFill>
                  <a:schemeClr val="tx1"/>
                </a:solidFill>
                <a:latin typeface="宋体" panose="02010600030101010101" pitchFamily="2" charset="-122"/>
                <a:ea typeface="宋体" panose="02010600030101010101" pitchFamily="2" charset="-122"/>
              </a:rPr>
              <a:t>v,w</a:t>
            </a:r>
            <a:r>
              <a:rPr lang="en-US" altLang="zh-CN" dirty="0">
                <a:solidFill>
                  <a:schemeClr val="tx1"/>
                </a:solidFill>
                <a:latin typeface="宋体" panose="02010600030101010101" pitchFamily="2" charset="-122"/>
                <a:ea typeface="宋体" panose="02010600030101010101" pitchFamily="2" charset="-122"/>
              </a:rPr>
              <a:t> in e[u]:                   #</a:t>
            </a:r>
            <a:r>
              <a:rPr lang="zh-CN" altLang="en-US" dirty="0">
                <a:solidFill>
                  <a:schemeClr val="tx1"/>
                </a:solidFill>
                <a:latin typeface="宋体" panose="02010600030101010101" pitchFamily="2" charset="-122"/>
                <a:ea typeface="宋体" panose="02010600030101010101" pitchFamily="2" charset="-122"/>
              </a:rPr>
              <a:t>遍历点</a:t>
            </a:r>
            <a:r>
              <a:rPr lang="en-US" altLang="zh-CN" dirty="0">
                <a:solidFill>
                  <a:schemeClr val="tx1"/>
                </a:solidFill>
                <a:latin typeface="宋体" panose="02010600030101010101" pitchFamily="2" charset="-122"/>
                <a:ea typeface="宋体" panose="02010600030101010101" pitchFamily="2" charset="-122"/>
              </a:rPr>
              <a:t>u</a:t>
            </a:r>
            <a:r>
              <a:rPr lang="zh-CN" altLang="en-US" dirty="0">
                <a:solidFill>
                  <a:schemeClr val="tx1"/>
                </a:solidFill>
                <a:latin typeface="宋体" panose="02010600030101010101" pitchFamily="2" charset="-122"/>
                <a:ea typeface="宋体" panose="02010600030101010101" pitchFamily="2" charset="-122"/>
              </a:rPr>
              <a:t>的邻居</a:t>
            </a:r>
            <a:r>
              <a:rPr lang="en-US" altLang="zh-CN" dirty="0">
                <a:solidFill>
                  <a:schemeClr val="tx1"/>
                </a:solidFill>
                <a:latin typeface="宋体" panose="02010600030101010101" pitchFamily="2" charset="-122"/>
                <a:ea typeface="宋体" panose="02010600030101010101" pitchFamily="2" charset="-122"/>
              </a:rPr>
              <a:t>v</a:t>
            </a:r>
            <a:r>
              <a:rPr lang="zh-CN" altLang="en-US" dirty="0">
                <a:solidFill>
                  <a:schemeClr val="tx1"/>
                </a:solidFill>
                <a:latin typeface="宋体" panose="02010600030101010101" pitchFamily="2" charset="-122"/>
                <a:ea typeface="宋体" panose="02010600030101010101" pitchFamily="2" charset="-122"/>
              </a:rPr>
              <a:t>，边长为</a:t>
            </a:r>
            <a:r>
              <a:rPr lang="en-US" altLang="zh-CN" dirty="0">
                <a:solidFill>
                  <a:schemeClr val="tx1"/>
                </a:solidFill>
                <a:latin typeface="宋体" panose="02010600030101010101" pitchFamily="2" charset="-122"/>
                <a:ea typeface="宋体" panose="02010600030101010101" pitchFamily="2" charset="-122"/>
              </a:rPr>
              <a:t>w  </a:t>
            </a:r>
          </a:p>
          <a:p>
            <a:pPr algn="l"/>
            <a:r>
              <a:rPr lang="en-US" altLang="zh-CN" dirty="0">
                <a:solidFill>
                  <a:schemeClr val="tx1"/>
                </a:solidFill>
                <a:latin typeface="宋体" panose="02010600030101010101" pitchFamily="2" charset="-122"/>
                <a:ea typeface="宋体" panose="02010600030101010101" pitchFamily="2" charset="-122"/>
              </a:rPr>
              <a:t>                if dis[v] &gt; w:</a:t>
            </a:r>
          </a:p>
          <a:p>
            <a:pPr algn="l"/>
            <a:r>
              <a:rPr lang="en-US" altLang="zh-CN" dirty="0">
                <a:solidFill>
                  <a:schemeClr val="tx1"/>
                </a:solidFill>
                <a:latin typeface="宋体" panose="02010600030101010101" pitchFamily="2" charset="-122"/>
                <a:ea typeface="宋体" panose="02010600030101010101" pitchFamily="2" charset="-122"/>
              </a:rPr>
              <a:t>                    dis[v] = w</a:t>
            </a:r>
          </a:p>
          <a:p>
            <a:pPr algn="l"/>
            <a:r>
              <a:rPr lang="en-US" altLang="zh-CN" dirty="0">
                <a:solidFill>
                  <a:schemeClr val="tx1"/>
                </a:solidFill>
                <a:latin typeface="宋体" panose="02010600030101010101" pitchFamily="2" charset="-122"/>
                <a:ea typeface="宋体" panose="02010600030101010101" pitchFamily="2" charset="-122"/>
              </a:rPr>
              <a:t>                    </a:t>
            </a:r>
            <a:r>
              <a:rPr lang="en-US" altLang="zh-CN" dirty="0" err="1">
                <a:solidFill>
                  <a:schemeClr val="tx1"/>
                </a:solidFill>
                <a:latin typeface="宋体" panose="02010600030101010101" pitchFamily="2" charset="-122"/>
                <a:ea typeface="宋体" panose="02010600030101010101" pitchFamily="2" charset="-122"/>
              </a:rPr>
              <a:t>heappush</a:t>
            </a:r>
            <a:r>
              <a:rPr lang="en-US" altLang="zh-CN" dirty="0">
                <a:solidFill>
                  <a:schemeClr val="tx1"/>
                </a:solidFill>
                <a:latin typeface="宋体" panose="02010600030101010101" pitchFamily="2" charset="-122"/>
                <a:ea typeface="宋体" panose="02010600030101010101" pitchFamily="2" charset="-122"/>
              </a:rPr>
              <a:t>(q, [dis[v], v])   #</a:t>
            </a:r>
            <a:r>
              <a:rPr lang="zh-CN" altLang="en-US" dirty="0">
                <a:solidFill>
                  <a:schemeClr val="tx1"/>
                </a:solidFill>
                <a:latin typeface="宋体" panose="02010600030101010101" pitchFamily="2" charset="-122"/>
                <a:ea typeface="宋体" panose="02010600030101010101" pitchFamily="2" charset="-122"/>
              </a:rPr>
              <a:t>扩展新的邻居，放进优先队列</a:t>
            </a:r>
          </a:p>
          <a:p>
            <a:pPr algn="l"/>
            <a:r>
              <a:rPr lang="zh-CN" altLang="en-US" dirty="0">
                <a:solidFill>
                  <a:schemeClr val="tx1"/>
                </a:solidFill>
                <a:latin typeface="宋体" panose="02010600030101010101" pitchFamily="2" charset="-122"/>
                <a:ea typeface="宋体" panose="02010600030101010101" pitchFamily="2" charset="-122"/>
              </a:rPr>
              <a:t>    </a:t>
            </a:r>
            <a:r>
              <a:rPr lang="en-US" altLang="zh-CN" dirty="0">
                <a:solidFill>
                  <a:schemeClr val="tx1"/>
                </a:solidFill>
                <a:latin typeface="宋体" panose="02010600030101010101" pitchFamily="2" charset="-122"/>
                <a:ea typeface="宋体" panose="02010600030101010101" pitchFamily="2" charset="-122"/>
              </a:rPr>
              <a:t>if </a:t>
            </a:r>
            <a:r>
              <a:rPr lang="en-US" altLang="zh-CN" dirty="0" err="1">
                <a:solidFill>
                  <a:schemeClr val="tx1"/>
                </a:solidFill>
                <a:latin typeface="宋体" panose="02010600030101010101" pitchFamily="2" charset="-122"/>
                <a:ea typeface="宋体" panose="02010600030101010101" pitchFamily="2" charset="-122"/>
              </a:rPr>
              <a:t>cnt</a:t>
            </a:r>
            <a:r>
              <a:rPr lang="en-US" altLang="zh-CN" dirty="0">
                <a:solidFill>
                  <a:schemeClr val="tx1"/>
                </a:solidFill>
                <a:latin typeface="宋体" panose="02010600030101010101" pitchFamily="2" charset="-122"/>
                <a:ea typeface="宋体" panose="02010600030101010101" pitchFamily="2" charset="-122"/>
              </a:rPr>
              <a:t> != n:    print('-1')                #</a:t>
            </a:r>
            <a:r>
              <a:rPr lang="zh-CN" altLang="en-US" dirty="0">
                <a:solidFill>
                  <a:schemeClr val="tx1"/>
                </a:solidFill>
                <a:latin typeface="宋体" panose="02010600030101010101" pitchFamily="2" charset="-122"/>
                <a:ea typeface="宋体" panose="02010600030101010101" pitchFamily="2" charset="-122"/>
              </a:rPr>
              <a:t>加入</a:t>
            </a:r>
            <a:r>
              <a:rPr lang="en-US" altLang="zh-CN" dirty="0">
                <a:solidFill>
                  <a:schemeClr val="tx1"/>
                </a:solidFill>
                <a:latin typeface="宋体" panose="02010600030101010101" pitchFamily="2" charset="-122"/>
                <a:ea typeface="宋体" panose="02010600030101010101" pitchFamily="2" charset="-122"/>
              </a:rPr>
              <a:t>MST</a:t>
            </a:r>
            <a:r>
              <a:rPr lang="zh-CN" altLang="en-US" dirty="0">
                <a:solidFill>
                  <a:schemeClr val="tx1"/>
                </a:solidFill>
                <a:latin typeface="宋体" panose="02010600030101010101" pitchFamily="2" charset="-122"/>
                <a:ea typeface="宋体" panose="02010600030101010101" pitchFamily="2" charset="-122"/>
              </a:rPr>
              <a:t>的点的数量不等于</a:t>
            </a:r>
            <a:r>
              <a:rPr lang="en-US" altLang="zh-CN" dirty="0">
                <a:solidFill>
                  <a:schemeClr val="tx1"/>
                </a:solidFill>
                <a:latin typeface="宋体" panose="02010600030101010101" pitchFamily="2" charset="-122"/>
                <a:ea typeface="宋体" panose="02010600030101010101" pitchFamily="2" charset="-122"/>
              </a:rPr>
              <a:t>n</a:t>
            </a:r>
            <a:r>
              <a:rPr lang="zh-CN" altLang="en-US" dirty="0">
                <a:solidFill>
                  <a:schemeClr val="tx1"/>
                </a:solidFill>
                <a:latin typeface="宋体" panose="02010600030101010101" pitchFamily="2" charset="-122"/>
                <a:ea typeface="宋体" panose="02010600030101010101" pitchFamily="2" charset="-122"/>
              </a:rPr>
              <a:t>，说明原图不连通</a:t>
            </a:r>
          </a:p>
          <a:p>
            <a:pPr algn="l"/>
            <a:r>
              <a:rPr lang="zh-CN" altLang="en-US" dirty="0">
                <a:solidFill>
                  <a:schemeClr val="tx1"/>
                </a:solidFill>
                <a:latin typeface="宋体" panose="02010600030101010101" pitchFamily="2" charset="-122"/>
                <a:ea typeface="宋体" panose="02010600030101010101" pitchFamily="2" charset="-122"/>
              </a:rPr>
              <a:t>    </a:t>
            </a:r>
            <a:r>
              <a:rPr lang="en-US" altLang="zh-CN" dirty="0">
                <a:solidFill>
                  <a:schemeClr val="tx1"/>
                </a:solidFill>
                <a:latin typeface="宋体" panose="02010600030101010101" pitchFamily="2" charset="-122"/>
                <a:ea typeface="宋体" panose="02010600030101010101" pitchFamily="2" charset="-122"/>
              </a:rPr>
              <a:t>else:           print(</a:t>
            </a:r>
            <a:r>
              <a:rPr lang="en-US" altLang="zh-CN" dirty="0" err="1">
                <a:solidFill>
                  <a:schemeClr val="tx1"/>
                </a:solidFill>
                <a:latin typeface="宋体" panose="02010600030101010101" pitchFamily="2" charset="-122"/>
                <a:ea typeface="宋体" panose="02010600030101010101" pitchFamily="2" charset="-122"/>
              </a:rPr>
              <a:t>ans</a:t>
            </a:r>
            <a:r>
              <a:rPr lang="en-US" altLang="zh-CN" dirty="0">
                <a:solidFill>
                  <a:schemeClr val="tx1"/>
                </a:solidFill>
                <a:latin typeface="宋体" panose="02010600030101010101" pitchFamily="2" charset="-122"/>
                <a:ea typeface="宋体" panose="02010600030101010101" pitchFamily="2" charset="-122"/>
              </a:rPr>
              <a:t>)        </a:t>
            </a:r>
          </a:p>
          <a:p>
            <a:pPr algn="l"/>
            <a:r>
              <a:rPr lang="en-US" altLang="zh-CN" sz="4000" dirty="0">
                <a:solidFill>
                  <a:schemeClr val="tx1"/>
                </a:solidFill>
                <a:latin typeface="宋体" panose="02010600030101010101" pitchFamily="2" charset="-122"/>
                <a:ea typeface="宋体" panose="02010600030101010101" pitchFamily="2" charset="-122"/>
              </a:rPr>
              <a:t>n, m = map(</a:t>
            </a:r>
            <a:r>
              <a:rPr lang="en-US" altLang="zh-CN" sz="4000" dirty="0" err="1">
                <a:solidFill>
                  <a:schemeClr val="tx1"/>
                </a:solidFill>
                <a:latin typeface="宋体" panose="02010600030101010101" pitchFamily="2" charset="-122"/>
                <a:ea typeface="宋体" panose="02010600030101010101" pitchFamily="2" charset="-122"/>
              </a:rPr>
              <a:t>int,input</a:t>
            </a:r>
            <a:r>
              <a:rPr lang="en-US" altLang="zh-CN" sz="4000" dirty="0">
                <a:solidFill>
                  <a:schemeClr val="tx1"/>
                </a:solidFill>
                <a:latin typeface="宋体" panose="02010600030101010101" pitchFamily="2" charset="-122"/>
                <a:ea typeface="宋体" panose="02010600030101010101" pitchFamily="2" charset="-122"/>
              </a:rPr>
              <a:t>().split())</a:t>
            </a:r>
          </a:p>
          <a:p>
            <a:pPr algn="l"/>
            <a:r>
              <a:rPr lang="en-US" altLang="zh-CN" sz="4000" dirty="0">
                <a:solidFill>
                  <a:schemeClr val="tx1"/>
                </a:solidFill>
                <a:latin typeface="宋体" panose="02010600030101010101" pitchFamily="2" charset="-122"/>
                <a:ea typeface="宋体" panose="02010600030101010101" pitchFamily="2" charset="-122"/>
              </a:rPr>
              <a:t>e = [[] 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range(n + 1)]</a:t>
            </a:r>
          </a:p>
          <a:p>
            <a:pPr algn="l"/>
            <a:r>
              <a:rPr lang="en-US" altLang="zh-CN" sz="4000" dirty="0">
                <a:solidFill>
                  <a:srgbClr val="FF0000"/>
                </a:solidFill>
                <a:latin typeface="宋体" panose="02010600030101010101" pitchFamily="2" charset="-122"/>
                <a:ea typeface="宋体" panose="02010600030101010101" pitchFamily="2" charset="-122"/>
              </a:rPr>
              <a:t>for </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 in range(m):</a:t>
            </a:r>
          </a:p>
          <a:p>
            <a:pPr algn="l"/>
            <a:r>
              <a:rPr lang="en-US" altLang="zh-CN" sz="4000" dirty="0">
                <a:solidFill>
                  <a:srgbClr val="FF0000"/>
                </a:solidFill>
                <a:latin typeface="宋体" panose="02010600030101010101" pitchFamily="2" charset="-122"/>
                <a:ea typeface="宋体" panose="02010600030101010101" pitchFamily="2" charset="-122"/>
              </a:rPr>
              <a:t>    u, v, w = map(</a:t>
            </a:r>
            <a:r>
              <a:rPr lang="en-US" altLang="zh-CN" sz="4000" dirty="0" err="1">
                <a:solidFill>
                  <a:srgbClr val="FF0000"/>
                </a:solidFill>
                <a:latin typeface="宋体" panose="02010600030101010101" pitchFamily="2" charset="-122"/>
                <a:ea typeface="宋体" panose="02010600030101010101" pitchFamily="2" charset="-122"/>
              </a:rPr>
              <a:t>int,input</a:t>
            </a:r>
            <a:r>
              <a:rPr lang="en-US" altLang="zh-CN" sz="4000" dirty="0">
                <a:solidFill>
                  <a:srgbClr val="FF0000"/>
                </a:solidFill>
                <a:latin typeface="宋体" panose="02010600030101010101" pitchFamily="2" charset="-122"/>
                <a:ea typeface="宋体" panose="02010600030101010101" pitchFamily="2" charset="-122"/>
              </a:rPr>
              <a:t>().split())</a:t>
            </a:r>
          </a:p>
          <a:p>
            <a:pPr algn="l"/>
            <a:r>
              <a:rPr lang="en-US" altLang="zh-CN" sz="4000" dirty="0">
                <a:solidFill>
                  <a:srgbClr val="FF0000"/>
                </a:solidFill>
                <a:latin typeface="宋体" panose="02010600030101010101" pitchFamily="2" charset="-122"/>
                <a:ea typeface="宋体" panose="02010600030101010101" pitchFamily="2" charset="-122"/>
              </a:rPr>
              <a:t>    e[u].append((</a:t>
            </a:r>
            <a:r>
              <a:rPr lang="en-US" altLang="zh-CN" sz="4000" dirty="0" err="1">
                <a:solidFill>
                  <a:srgbClr val="FF0000"/>
                </a:solidFill>
                <a:latin typeface="宋体" panose="02010600030101010101" pitchFamily="2" charset="-122"/>
                <a:ea typeface="宋体" panose="02010600030101010101" pitchFamily="2" charset="-122"/>
              </a:rPr>
              <a:t>v,w</a:t>
            </a:r>
            <a:r>
              <a:rPr lang="en-US" altLang="zh-CN" sz="4000" dirty="0">
                <a:solidFill>
                  <a:srgbClr val="FF0000"/>
                </a:solidFill>
                <a:latin typeface="宋体" panose="02010600030101010101" pitchFamily="2" charset="-122"/>
                <a:ea typeface="宋体" panose="02010600030101010101" pitchFamily="2" charset="-122"/>
              </a:rPr>
              <a:t>))   #u</a:t>
            </a:r>
            <a:r>
              <a:rPr lang="zh-CN" altLang="en-US" sz="4000" dirty="0">
                <a:solidFill>
                  <a:srgbClr val="FF0000"/>
                </a:solidFill>
                <a:latin typeface="宋体" panose="02010600030101010101" pitchFamily="2" charset="-122"/>
                <a:ea typeface="宋体" panose="02010600030101010101" pitchFamily="2" charset="-122"/>
              </a:rPr>
              <a:t>的邻居是</a:t>
            </a:r>
            <a:r>
              <a:rPr lang="en-US" altLang="zh-CN" sz="4000" dirty="0">
                <a:solidFill>
                  <a:srgbClr val="FF0000"/>
                </a:solidFill>
                <a:latin typeface="宋体" panose="02010600030101010101" pitchFamily="2" charset="-122"/>
                <a:ea typeface="宋体" panose="02010600030101010101" pitchFamily="2" charset="-122"/>
              </a:rPr>
              <a:t>v</a:t>
            </a:r>
            <a:r>
              <a:rPr lang="zh-CN" altLang="en-US" sz="4000" dirty="0">
                <a:solidFill>
                  <a:srgbClr val="FF0000"/>
                </a:solidFill>
                <a:latin typeface="宋体" panose="02010600030101010101" pitchFamily="2" charset="-122"/>
                <a:ea typeface="宋体" panose="02010600030101010101" pitchFamily="2" charset="-122"/>
              </a:rPr>
              <a:t>，边长</a:t>
            </a:r>
            <a:r>
              <a:rPr lang="en-US" altLang="zh-CN" sz="4000" dirty="0">
                <a:solidFill>
                  <a:srgbClr val="FF0000"/>
                </a:solidFill>
                <a:latin typeface="宋体" panose="02010600030101010101" pitchFamily="2" charset="-122"/>
                <a:ea typeface="宋体" panose="02010600030101010101" pitchFamily="2" charset="-122"/>
              </a:rPr>
              <a:t>w         </a:t>
            </a:r>
          </a:p>
          <a:p>
            <a:pPr algn="l"/>
            <a:r>
              <a:rPr lang="en-US" altLang="zh-CN" sz="4000" dirty="0">
                <a:solidFill>
                  <a:srgbClr val="FF0000"/>
                </a:solidFill>
                <a:latin typeface="宋体" panose="02010600030101010101" pitchFamily="2" charset="-122"/>
                <a:ea typeface="宋体" panose="02010600030101010101" pitchFamily="2" charset="-122"/>
              </a:rPr>
              <a:t>    e[v].append((</a:t>
            </a:r>
            <a:r>
              <a:rPr lang="en-US" altLang="zh-CN" sz="4000" dirty="0" err="1">
                <a:solidFill>
                  <a:srgbClr val="FF0000"/>
                </a:solidFill>
                <a:latin typeface="宋体" panose="02010600030101010101" pitchFamily="2" charset="-122"/>
                <a:ea typeface="宋体" panose="02010600030101010101" pitchFamily="2" charset="-122"/>
              </a:rPr>
              <a:t>u,w</a:t>
            </a:r>
            <a:r>
              <a:rPr lang="en-US" altLang="zh-CN" sz="4000" dirty="0">
                <a:solidFill>
                  <a:srgbClr val="FF0000"/>
                </a:solidFill>
                <a:latin typeface="宋体" panose="02010600030101010101" pitchFamily="2" charset="-122"/>
                <a:ea typeface="宋体" panose="02010600030101010101" pitchFamily="2" charset="-122"/>
              </a:rPr>
              <a:t>))   #</a:t>
            </a:r>
            <a:r>
              <a:rPr lang="zh-CN" altLang="en-US" sz="4000" dirty="0">
                <a:solidFill>
                  <a:srgbClr val="FF0000"/>
                </a:solidFill>
                <a:latin typeface="宋体" panose="02010600030101010101" pitchFamily="2" charset="-122"/>
                <a:ea typeface="宋体" panose="02010600030101010101" pitchFamily="2" charset="-122"/>
              </a:rPr>
              <a:t>双向边</a:t>
            </a:r>
          </a:p>
          <a:p>
            <a:pPr algn="l"/>
            <a:r>
              <a:rPr lang="en-US" altLang="zh-CN" sz="4000" dirty="0">
                <a:solidFill>
                  <a:schemeClr val="tx1"/>
                </a:solidFill>
                <a:latin typeface="宋体" panose="02010600030101010101" pitchFamily="2" charset="-122"/>
                <a:ea typeface="宋体" panose="02010600030101010101" pitchFamily="2" charset="-122"/>
              </a:rPr>
              <a:t>prim()</a:t>
            </a:r>
            <a:endParaRPr lang="en-US" altLang="zh-CN" sz="7200" dirty="0">
              <a:solidFill>
                <a:schemeClr val="tx1"/>
              </a:solidFill>
              <a:latin typeface="宋体" panose="02010600030101010101" pitchFamily="2" charset="-122"/>
              <a:ea typeface="宋体" panose="02010600030101010101" pitchFamily="2" charset="-122"/>
            </a:endParaRPr>
          </a:p>
        </p:txBody>
      </p:sp>
      <p:sp>
        <p:nvSpPr>
          <p:cNvPr id="13" name="矩形标注 12"/>
          <p:cNvSpPr/>
          <p:nvPr/>
        </p:nvSpPr>
        <p:spPr>
          <a:xfrm>
            <a:off x="515159" y="8712199"/>
            <a:ext cx="5820229" cy="2235200"/>
          </a:xfrm>
          <a:prstGeom prst="wedgeRectCallout">
            <a:avLst>
              <a:gd name="adj1" fmla="val 64229"/>
              <a:gd name="adj2" fmla="val 424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zh-CN" altLang="en-US" sz="4000" dirty="0" smtClean="0">
                <a:solidFill>
                  <a:srgbClr val="FFFF00"/>
                </a:solidFill>
              </a:rPr>
              <a:t>邻接表：</a:t>
            </a:r>
            <a:endParaRPr lang="en-US" altLang="zh-CN" sz="4000" dirty="0" smtClean="0">
              <a:solidFill>
                <a:srgbClr val="FFFF00"/>
              </a:solidFill>
            </a:endParaRPr>
          </a:p>
          <a:p>
            <a:pPr algn="l">
              <a:lnSpc>
                <a:spcPct val="150000"/>
              </a:lnSpc>
            </a:pPr>
            <a:r>
              <a:rPr lang="zh-CN" altLang="en-US" sz="4000" dirty="0" smtClean="0">
                <a:solidFill>
                  <a:srgbClr val="FFFF00"/>
                </a:solidFill>
              </a:rPr>
              <a:t>读取</a:t>
            </a:r>
            <a:r>
              <a:rPr lang="en-US" altLang="zh-CN" sz="4000" dirty="0" smtClean="0">
                <a:solidFill>
                  <a:srgbClr val="FFFF00"/>
                </a:solidFill>
              </a:rPr>
              <a:t>u</a:t>
            </a:r>
            <a:r>
              <a:rPr lang="zh-CN" altLang="en-US" sz="4000" dirty="0" smtClean="0">
                <a:solidFill>
                  <a:srgbClr val="FFFF00"/>
                </a:solidFill>
              </a:rPr>
              <a:t>的邻居</a:t>
            </a:r>
            <a:r>
              <a:rPr lang="en-US" altLang="zh-CN" sz="4000" dirty="0" smtClean="0">
                <a:solidFill>
                  <a:srgbClr val="FFFF00"/>
                </a:solidFill>
              </a:rPr>
              <a:t>v</a:t>
            </a:r>
            <a:r>
              <a:rPr lang="zh-CN" altLang="en-US" sz="4000" dirty="0" smtClean="0">
                <a:solidFill>
                  <a:srgbClr val="FFFF00"/>
                </a:solidFill>
              </a:rPr>
              <a:t>和边长</a:t>
            </a:r>
            <a:r>
              <a:rPr lang="en-US" altLang="zh-CN" sz="4000" dirty="0" smtClean="0">
                <a:solidFill>
                  <a:srgbClr val="FFFF00"/>
                </a:solidFill>
              </a:rPr>
              <a:t>w</a:t>
            </a:r>
            <a:endParaRPr lang="en-US" altLang="zh-CN" sz="4000" dirty="0">
              <a:solidFill>
                <a:srgbClr val="FFFF00"/>
              </a:solidFill>
            </a:endParaRPr>
          </a:p>
        </p:txBody>
      </p:sp>
    </p:spTree>
    <p:custDataLst>
      <p:tags r:id="rId1"/>
    </p:custDataLst>
    <p:extLst>
      <p:ext uri="{BB962C8B-B14F-4D97-AF65-F5344CB8AC3E}">
        <p14:creationId xmlns:p14="http://schemas.microsoft.com/office/powerpoint/2010/main" val="3991829890"/>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err="1" smtClean="0">
                  <a:solidFill>
                    <a:schemeClr val="bg1"/>
                  </a:solidFill>
                  <a:latin typeface="宋体" panose="02010600030101010101" pitchFamily="2" charset="-122"/>
                  <a:ea typeface="宋体" panose="02010600030101010101" pitchFamily="2" charset="-122"/>
                </a:rPr>
                <a:t>Kruskal</a:t>
              </a:r>
              <a:r>
                <a:rPr lang="zh-CN" altLang="en-US" sz="5600" b="1" spc="600" dirty="0" smtClean="0">
                  <a:solidFill>
                    <a:schemeClr val="bg1"/>
                  </a:solidFill>
                  <a:latin typeface="宋体" panose="02010600030101010101" pitchFamily="2" charset="-122"/>
                  <a:ea typeface="宋体" panose="02010600030101010101" pitchFamily="2" charset="-122"/>
                </a:rPr>
                <a:t>算法</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endParaRPr lang="zh-CN" altLang="en-US" dirty="0"/>
          </a:p>
          <a:p>
            <a:pPr marL="0" indent="0">
              <a:lnSpc>
                <a:spcPct val="150000"/>
              </a:lnSpc>
              <a:spcBef>
                <a:spcPts val="0"/>
              </a:spcBef>
              <a:buNone/>
            </a:pPr>
            <a:r>
              <a:rPr lang="en-US" altLang="zh-CN" dirty="0" err="1"/>
              <a:t>kruskal</a:t>
            </a:r>
            <a:r>
              <a:rPr lang="zh-CN" altLang="en-US" dirty="0"/>
              <a:t>算法的</a:t>
            </a:r>
            <a:r>
              <a:rPr lang="en-US" altLang="zh-CN" dirty="0"/>
              <a:t>2</a:t>
            </a:r>
            <a:r>
              <a:rPr lang="zh-CN" altLang="en-US" dirty="0"/>
              <a:t>个关键技术：</a:t>
            </a:r>
          </a:p>
          <a:p>
            <a:pPr marL="0" indent="0">
              <a:lnSpc>
                <a:spcPct val="150000"/>
              </a:lnSpc>
              <a:spcBef>
                <a:spcPts val="0"/>
              </a:spcBef>
              <a:buNone/>
            </a:pPr>
            <a:r>
              <a:rPr lang="zh-CN" altLang="en-US" dirty="0"/>
              <a:t>（</a:t>
            </a:r>
            <a:r>
              <a:rPr lang="en-US" altLang="zh-CN" dirty="0"/>
              <a:t>1</a:t>
            </a:r>
            <a:r>
              <a:rPr lang="zh-CN" altLang="en-US" dirty="0"/>
              <a:t>）对边进行排序。</a:t>
            </a:r>
          </a:p>
          <a:p>
            <a:pPr marL="0" indent="0">
              <a:lnSpc>
                <a:spcPct val="150000"/>
              </a:lnSpc>
              <a:spcBef>
                <a:spcPts val="0"/>
              </a:spcBef>
              <a:buNone/>
            </a:pPr>
            <a:r>
              <a:rPr lang="zh-CN" altLang="en-US" dirty="0"/>
              <a:t>（</a:t>
            </a:r>
            <a:r>
              <a:rPr lang="en-US" altLang="zh-CN" dirty="0"/>
              <a:t>2</a:t>
            </a:r>
            <a:r>
              <a:rPr lang="zh-CN" altLang="en-US" dirty="0"/>
              <a:t>）判断圈，即处理连通性问题。这个问题用并查集简单而高效，并查集是</a:t>
            </a:r>
            <a:r>
              <a:rPr lang="en-US" altLang="zh-CN" dirty="0" err="1"/>
              <a:t>kruskal</a:t>
            </a:r>
            <a:r>
              <a:rPr lang="zh-CN" altLang="en-US" dirty="0"/>
              <a:t>算法的绝配。</a:t>
            </a:r>
          </a:p>
        </p:txBody>
      </p:sp>
    </p:spTree>
    <p:custDataLst>
      <p:tags r:id="rId1"/>
    </p:custDataLst>
    <p:extLst>
      <p:ext uri="{BB962C8B-B14F-4D97-AF65-F5344CB8AC3E}">
        <p14:creationId xmlns:p14="http://schemas.microsoft.com/office/powerpoint/2010/main" val="1797522292"/>
      </p:ext>
    </p:extLst>
  </p:cSld>
  <p:clrMapOvr>
    <a:masterClrMapping/>
  </p:clrMapOvr>
  <p:transition spd="slow" advClick="0" advTm="1000">
    <p:push dir="u"/>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849877" y="6498681"/>
            <a:ext cx="20684246" cy="2454820"/>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a:t>（</a:t>
            </a:r>
            <a:r>
              <a:rPr lang="en-US" altLang="zh-CN" sz="4000" dirty="0"/>
              <a:t>1</a:t>
            </a:r>
            <a:r>
              <a:rPr lang="zh-CN" altLang="en-US" sz="4000" dirty="0"/>
              <a:t>）初始时最小生成树</a:t>
            </a:r>
            <a:r>
              <a:rPr lang="en-US" altLang="zh-CN" sz="4000" dirty="0"/>
              <a:t>T</a:t>
            </a:r>
            <a:r>
              <a:rPr lang="zh-CN" altLang="en-US" sz="4000" dirty="0"/>
              <a:t>为空。令</a:t>
            </a:r>
            <a:r>
              <a:rPr lang="en-US" altLang="zh-CN" sz="4000" dirty="0"/>
              <a:t>S</a:t>
            </a:r>
            <a:r>
              <a:rPr lang="zh-CN" altLang="en-US" sz="4000" dirty="0"/>
              <a:t>是以结点</a:t>
            </a:r>
            <a:r>
              <a:rPr lang="en-US" altLang="zh-CN" sz="4000" dirty="0" err="1"/>
              <a:t>i</a:t>
            </a:r>
            <a:r>
              <a:rPr lang="zh-CN" altLang="en-US" sz="4000" dirty="0"/>
              <a:t>为元素的并查集，开始的时候，每个点属于独立的集。</a:t>
            </a:r>
          </a:p>
          <a:p>
            <a:pPr marL="0" indent="0">
              <a:lnSpc>
                <a:spcPct val="150000"/>
              </a:lnSpc>
              <a:spcBef>
                <a:spcPts val="0"/>
              </a:spcBef>
              <a:buNone/>
            </a:pPr>
            <a:endParaRPr lang="zh-CN" altLang="en-US" sz="4000" dirty="0"/>
          </a:p>
        </p:txBody>
      </p:sp>
      <p:pic>
        <p:nvPicPr>
          <p:cNvPr id="9" name="Picture 2" descr="C:\Users\luo\AppData\Local\Temp\ksohtml15192\wps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2593" y="2794358"/>
            <a:ext cx="16781735" cy="3606442"/>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a:blip r:embed="rId6"/>
          <a:stretch>
            <a:fillRect/>
          </a:stretch>
        </p:blipFill>
        <p:spPr>
          <a:xfrm>
            <a:off x="6524624" y="8595821"/>
            <a:ext cx="9694349" cy="2481753"/>
          </a:xfrm>
          <a:prstGeom prst="rect">
            <a:avLst/>
          </a:prstGeom>
        </p:spPr>
      </p:pic>
    </p:spTree>
    <p:custDataLst>
      <p:tags r:id="rId1"/>
    </p:custDataLst>
    <p:extLst>
      <p:ext uri="{BB962C8B-B14F-4D97-AF65-F5344CB8AC3E}">
        <p14:creationId xmlns:p14="http://schemas.microsoft.com/office/powerpoint/2010/main" val="1360570776"/>
      </p:ext>
    </p:extLst>
  </p:cSld>
  <p:clrMapOvr>
    <a:masterClrMapping/>
  </p:clrMapOvr>
  <p:transition spd="slow" advClick="0" advTm="1000">
    <p:push dir="u"/>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849877" y="6498681"/>
            <a:ext cx="20684246" cy="2454820"/>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a:t>（</a:t>
            </a:r>
            <a:r>
              <a:rPr lang="en-US" altLang="zh-CN" sz="4000" dirty="0"/>
              <a:t>2</a:t>
            </a:r>
            <a:r>
              <a:rPr lang="zh-CN" altLang="en-US" sz="4000" dirty="0"/>
              <a:t>）加入第一个最短边</a:t>
            </a:r>
            <a:r>
              <a:rPr lang="en-US" altLang="zh-CN" sz="4000" dirty="0"/>
              <a:t>(1-2)</a:t>
            </a:r>
            <a:r>
              <a:rPr lang="zh-CN" altLang="en-US" sz="4000" dirty="0"/>
              <a:t>：</a:t>
            </a:r>
            <a:r>
              <a:rPr lang="en-US" altLang="zh-CN" sz="4000" dirty="0"/>
              <a:t>T={1-2}</a:t>
            </a:r>
            <a:r>
              <a:rPr lang="zh-CN" altLang="en-US" sz="4000" dirty="0"/>
              <a:t>。并查集</a:t>
            </a:r>
            <a:r>
              <a:rPr lang="en-US" altLang="zh-CN" sz="4000" dirty="0"/>
              <a:t>S</a:t>
            </a:r>
            <a:r>
              <a:rPr lang="zh-CN" altLang="en-US" sz="4000" dirty="0"/>
              <a:t>中，把结点</a:t>
            </a:r>
            <a:r>
              <a:rPr lang="en-US" altLang="zh-CN" sz="4000" dirty="0"/>
              <a:t>2</a:t>
            </a:r>
            <a:r>
              <a:rPr lang="zh-CN" altLang="en-US" sz="4000" dirty="0"/>
              <a:t>合并到结点</a:t>
            </a:r>
            <a:r>
              <a:rPr lang="en-US" altLang="zh-CN" sz="4000" dirty="0"/>
              <a:t>1</a:t>
            </a:r>
            <a:r>
              <a:rPr lang="zh-CN" altLang="en-US" sz="4000" dirty="0"/>
              <a:t>，也就是把结点</a:t>
            </a:r>
            <a:r>
              <a:rPr lang="en-US" altLang="zh-CN" sz="4000" dirty="0"/>
              <a:t>2</a:t>
            </a:r>
            <a:r>
              <a:rPr lang="zh-CN" altLang="en-US" sz="4000" dirty="0"/>
              <a:t>的集</a:t>
            </a:r>
            <a:r>
              <a:rPr lang="en-US" altLang="zh-CN" sz="4000" dirty="0"/>
              <a:t>2</a:t>
            </a:r>
            <a:r>
              <a:rPr lang="zh-CN" altLang="en-US" sz="4000" dirty="0"/>
              <a:t>改成结点</a:t>
            </a:r>
            <a:r>
              <a:rPr lang="en-US" altLang="zh-CN" sz="4000" dirty="0"/>
              <a:t>1</a:t>
            </a:r>
            <a:r>
              <a:rPr lang="zh-CN" altLang="en-US" sz="4000" dirty="0"/>
              <a:t>的集</a:t>
            </a:r>
            <a:r>
              <a:rPr lang="en-US" altLang="zh-CN" sz="4000" dirty="0"/>
              <a:t>1</a:t>
            </a:r>
            <a:r>
              <a:rPr lang="zh-CN" altLang="en-US" sz="4000" dirty="0"/>
              <a:t>。</a:t>
            </a:r>
          </a:p>
          <a:p>
            <a:pPr marL="0" indent="0">
              <a:lnSpc>
                <a:spcPct val="150000"/>
              </a:lnSpc>
              <a:spcBef>
                <a:spcPts val="0"/>
              </a:spcBef>
              <a:buNone/>
            </a:pPr>
            <a:endParaRPr lang="zh-CN" altLang="en-US" sz="4000" dirty="0"/>
          </a:p>
        </p:txBody>
      </p:sp>
      <p:pic>
        <p:nvPicPr>
          <p:cNvPr id="9" name="Picture 2" descr="C:\Users\luo\AppData\Local\Temp\ksohtml15192\wps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2593" y="2794358"/>
            <a:ext cx="16781735" cy="3606442"/>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a:blip r:embed="rId6"/>
          <a:stretch>
            <a:fillRect/>
          </a:stretch>
        </p:blipFill>
        <p:spPr>
          <a:xfrm>
            <a:off x="6776377" y="8514986"/>
            <a:ext cx="9864979" cy="2419713"/>
          </a:xfrm>
          <a:prstGeom prst="rect">
            <a:avLst/>
          </a:prstGeom>
        </p:spPr>
      </p:pic>
    </p:spTree>
    <p:custDataLst>
      <p:tags r:id="rId1"/>
    </p:custDataLst>
    <p:extLst>
      <p:ext uri="{BB962C8B-B14F-4D97-AF65-F5344CB8AC3E}">
        <p14:creationId xmlns:p14="http://schemas.microsoft.com/office/powerpoint/2010/main" val="3704969925"/>
      </p:ext>
    </p:extLst>
  </p:cSld>
  <p:clrMapOvr>
    <a:masterClrMapping/>
  </p:clrMapOvr>
  <p:transition spd="slow" advClick="0" advTm="1000">
    <p:push dir="u"/>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51337" y="7051131"/>
            <a:ext cx="20684246" cy="2454820"/>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smtClean="0"/>
              <a:t>（</a:t>
            </a:r>
            <a:r>
              <a:rPr lang="en-US" altLang="zh-CN" sz="4000" dirty="0"/>
              <a:t>3</a:t>
            </a:r>
            <a:r>
              <a:rPr lang="zh-CN" altLang="en-US" sz="4000" dirty="0"/>
              <a:t>）加入第二个最短边</a:t>
            </a:r>
            <a:r>
              <a:rPr lang="en-US" altLang="zh-CN" sz="4000" dirty="0"/>
              <a:t>(3-4)</a:t>
            </a:r>
            <a:r>
              <a:rPr lang="zh-CN" altLang="en-US" sz="4000" dirty="0"/>
              <a:t>：</a:t>
            </a:r>
            <a:r>
              <a:rPr lang="en-US" altLang="zh-CN" sz="4000" dirty="0"/>
              <a:t>T={1-2, 3-4}</a:t>
            </a:r>
            <a:r>
              <a:rPr lang="zh-CN" altLang="en-US" sz="4000" dirty="0"/>
              <a:t>。并查集</a:t>
            </a:r>
            <a:r>
              <a:rPr lang="en-US" altLang="zh-CN" sz="4000" dirty="0"/>
              <a:t>S</a:t>
            </a:r>
            <a:r>
              <a:rPr lang="zh-CN" altLang="en-US" sz="4000" dirty="0"/>
              <a:t>中，结点</a:t>
            </a:r>
            <a:r>
              <a:rPr lang="en-US" altLang="zh-CN" sz="4000" dirty="0"/>
              <a:t>4</a:t>
            </a:r>
            <a:r>
              <a:rPr lang="zh-CN" altLang="en-US" sz="4000" dirty="0"/>
              <a:t>合并到结点</a:t>
            </a:r>
            <a:r>
              <a:rPr lang="en-US" altLang="zh-CN" sz="4000" dirty="0"/>
              <a:t>3</a:t>
            </a:r>
            <a:r>
              <a:rPr lang="zh-CN" altLang="en-US" sz="4000" dirty="0"/>
              <a:t>。</a:t>
            </a:r>
          </a:p>
        </p:txBody>
      </p:sp>
      <p:pic>
        <p:nvPicPr>
          <p:cNvPr id="9" name="Picture 2" descr="C:\Users\luo\AppData\Local\Temp\ksohtml15192\wps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2593" y="2794358"/>
            <a:ext cx="16781735" cy="3606442"/>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6"/>
          <a:stretch>
            <a:fillRect/>
          </a:stretch>
        </p:blipFill>
        <p:spPr>
          <a:xfrm>
            <a:off x="5713276" y="8776465"/>
            <a:ext cx="11136450" cy="2754176"/>
          </a:xfrm>
          <a:prstGeom prst="rect">
            <a:avLst/>
          </a:prstGeom>
        </p:spPr>
      </p:pic>
    </p:spTree>
    <p:custDataLst>
      <p:tags r:id="rId1"/>
    </p:custDataLst>
    <p:extLst>
      <p:ext uri="{BB962C8B-B14F-4D97-AF65-F5344CB8AC3E}">
        <p14:creationId xmlns:p14="http://schemas.microsoft.com/office/powerpoint/2010/main" val="1208081494"/>
      </p:ext>
    </p:extLst>
  </p:cSld>
  <p:clrMapOvr>
    <a:masterClrMapping/>
  </p:clrMapOvr>
  <p:transition spd="slow" advClick="0" advTm="1000">
    <p:push dir="u"/>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779887" y="6536781"/>
            <a:ext cx="20684246" cy="2454820"/>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a:t>（</a:t>
            </a:r>
            <a:r>
              <a:rPr lang="en-US" altLang="zh-CN" sz="4000" dirty="0"/>
              <a:t>4</a:t>
            </a:r>
            <a:r>
              <a:rPr lang="zh-CN" altLang="en-US" sz="4000" dirty="0"/>
              <a:t>）加入第三个最短边</a:t>
            </a:r>
            <a:r>
              <a:rPr lang="en-US" altLang="zh-CN" sz="4000" dirty="0"/>
              <a:t>(2-5)</a:t>
            </a:r>
            <a:r>
              <a:rPr lang="zh-CN" altLang="en-US" sz="4000" dirty="0"/>
              <a:t>：</a:t>
            </a:r>
            <a:r>
              <a:rPr lang="en-US" altLang="zh-CN" sz="4000" dirty="0"/>
              <a:t>T={1-2, 3-4, 2-5}</a:t>
            </a:r>
            <a:r>
              <a:rPr lang="zh-CN" altLang="en-US" sz="4000" dirty="0"/>
              <a:t>。并查集</a:t>
            </a:r>
            <a:r>
              <a:rPr lang="en-US" altLang="zh-CN" sz="4000" dirty="0"/>
              <a:t>S</a:t>
            </a:r>
            <a:r>
              <a:rPr lang="zh-CN" altLang="en-US" sz="4000" dirty="0"/>
              <a:t>中，把结点</a:t>
            </a:r>
            <a:r>
              <a:rPr lang="en-US" altLang="zh-CN" sz="4000" dirty="0"/>
              <a:t>5</a:t>
            </a:r>
            <a:r>
              <a:rPr lang="zh-CN" altLang="en-US" sz="4000" dirty="0"/>
              <a:t>合并到结点</a:t>
            </a:r>
            <a:r>
              <a:rPr lang="en-US" altLang="zh-CN" sz="4000" dirty="0"/>
              <a:t>2</a:t>
            </a:r>
            <a:r>
              <a:rPr lang="zh-CN" altLang="en-US" sz="4000" dirty="0"/>
              <a:t>，也就是把结点</a:t>
            </a:r>
            <a:r>
              <a:rPr lang="en-US" altLang="zh-CN" sz="4000" dirty="0"/>
              <a:t>5</a:t>
            </a:r>
            <a:r>
              <a:rPr lang="zh-CN" altLang="en-US" sz="4000" dirty="0"/>
              <a:t>的集</a:t>
            </a:r>
            <a:r>
              <a:rPr lang="en-US" altLang="zh-CN" sz="4000" dirty="0"/>
              <a:t>5</a:t>
            </a:r>
            <a:r>
              <a:rPr lang="zh-CN" altLang="en-US" sz="4000" dirty="0"/>
              <a:t>改成结点</a:t>
            </a:r>
            <a:r>
              <a:rPr lang="en-US" altLang="zh-CN" sz="4000" dirty="0"/>
              <a:t>2</a:t>
            </a:r>
            <a:r>
              <a:rPr lang="zh-CN" altLang="en-US" sz="4000" dirty="0"/>
              <a:t>的集</a:t>
            </a:r>
            <a:r>
              <a:rPr lang="en-US" altLang="zh-CN" sz="4000" dirty="0"/>
              <a:t>1</a:t>
            </a:r>
            <a:r>
              <a:rPr lang="zh-CN" altLang="en-US" sz="4000" dirty="0"/>
              <a:t>。在集</a:t>
            </a:r>
            <a:r>
              <a:rPr lang="en-US" altLang="zh-CN" sz="4000" dirty="0"/>
              <a:t>1</a:t>
            </a:r>
            <a:r>
              <a:rPr lang="zh-CN" altLang="en-US" sz="4000" dirty="0"/>
              <a:t>中，所有结点都指向了根结点，这样做能避免并查集的长链问题。即使用了“路径压缩”的方法。</a:t>
            </a:r>
          </a:p>
          <a:p>
            <a:pPr marL="0" indent="0">
              <a:lnSpc>
                <a:spcPct val="150000"/>
              </a:lnSpc>
              <a:spcBef>
                <a:spcPts val="0"/>
              </a:spcBef>
              <a:buNone/>
            </a:pPr>
            <a:endParaRPr lang="zh-CN" altLang="en-US" sz="4000" dirty="0"/>
          </a:p>
        </p:txBody>
      </p:sp>
      <p:pic>
        <p:nvPicPr>
          <p:cNvPr id="9" name="Picture 2" descr="C:\Users\luo\AppData\Local\Temp\ksohtml15192\wps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2593" y="2794358"/>
            <a:ext cx="16781735" cy="3606442"/>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a:blip r:embed="rId6"/>
          <a:stretch>
            <a:fillRect/>
          </a:stretch>
        </p:blipFill>
        <p:spPr>
          <a:xfrm>
            <a:off x="7293168" y="9435786"/>
            <a:ext cx="9657683" cy="2356164"/>
          </a:xfrm>
          <a:prstGeom prst="rect">
            <a:avLst/>
          </a:prstGeom>
        </p:spPr>
      </p:pic>
    </p:spTree>
    <p:custDataLst>
      <p:tags r:id="rId1"/>
    </p:custDataLst>
    <p:extLst>
      <p:ext uri="{BB962C8B-B14F-4D97-AF65-F5344CB8AC3E}">
        <p14:creationId xmlns:p14="http://schemas.microsoft.com/office/powerpoint/2010/main" val="3130720995"/>
      </p:ext>
    </p:extLst>
  </p:cSld>
  <p:clrMapOvr>
    <a:masterClrMapping/>
  </p:clrMapOvr>
  <p:transition spd="slow" advClick="0" advTm="1000">
    <p:push dir="u"/>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779887" y="6536781"/>
            <a:ext cx="20684246" cy="2454820"/>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a:t>（</a:t>
            </a:r>
            <a:r>
              <a:rPr lang="en-US" altLang="zh-CN" sz="4000" dirty="0"/>
              <a:t>5</a:t>
            </a:r>
            <a:r>
              <a:rPr lang="zh-CN" altLang="en-US" sz="4000" dirty="0"/>
              <a:t>）第四个最短边</a:t>
            </a:r>
            <a:r>
              <a:rPr lang="en-US" altLang="zh-CN" sz="4000" dirty="0"/>
              <a:t>(1-5)</a:t>
            </a:r>
            <a:r>
              <a:rPr lang="zh-CN" altLang="en-US" sz="4000" dirty="0"/>
              <a:t>。检查并查集</a:t>
            </a:r>
            <a:r>
              <a:rPr lang="en-US" altLang="zh-CN" sz="4000" dirty="0"/>
              <a:t>S</a:t>
            </a:r>
            <a:r>
              <a:rPr lang="zh-CN" altLang="en-US" sz="4000" dirty="0"/>
              <a:t>，发现</a:t>
            </a:r>
            <a:r>
              <a:rPr lang="en-US" altLang="zh-CN" sz="4000" dirty="0"/>
              <a:t>5</a:t>
            </a:r>
            <a:r>
              <a:rPr lang="zh-CN" altLang="en-US" sz="4000" dirty="0"/>
              <a:t>已经属于集</a:t>
            </a:r>
            <a:r>
              <a:rPr lang="en-US" altLang="zh-CN" sz="4000" dirty="0"/>
              <a:t>1</a:t>
            </a:r>
            <a:r>
              <a:rPr lang="zh-CN" altLang="en-US" sz="4000" dirty="0"/>
              <a:t>，丢弃这个边。这一步实际上是发现了一个圈。并查集的作用就体现在这里</a:t>
            </a:r>
            <a:r>
              <a:rPr lang="zh-CN" altLang="en-US" sz="4000" dirty="0" smtClean="0"/>
              <a:t>。</a:t>
            </a:r>
          </a:p>
          <a:p>
            <a:pPr marL="0" indent="0">
              <a:lnSpc>
                <a:spcPct val="150000"/>
              </a:lnSpc>
              <a:spcBef>
                <a:spcPts val="0"/>
              </a:spcBef>
              <a:buNone/>
            </a:pPr>
            <a:endParaRPr lang="zh-CN" altLang="en-US" sz="4000" dirty="0"/>
          </a:p>
        </p:txBody>
      </p:sp>
      <p:pic>
        <p:nvPicPr>
          <p:cNvPr id="9" name="Picture 2" descr="C:\Users\luo\AppData\Local\Temp\ksohtml15192\wps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2593" y="2794358"/>
            <a:ext cx="16781735" cy="360644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21790968"/>
      </p:ext>
    </p:extLst>
  </p:cSld>
  <p:clrMapOvr>
    <a:masterClrMapping/>
  </p:clrMapOvr>
  <p:transition spd="slow" advClick="0" advTm="1000">
    <p:push dir="u"/>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779887" y="6536781"/>
            <a:ext cx="20684246" cy="2454820"/>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4000" dirty="0" smtClean="0"/>
              <a:t>（</a:t>
            </a:r>
            <a:r>
              <a:rPr lang="en-US" altLang="zh-CN" sz="4000" dirty="0" smtClean="0"/>
              <a:t>6</a:t>
            </a:r>
            <a:r>
              <a:rPr lang="zh-CN" altLang="en-US" sz="4000" dirty="0" smtClean="0"/>
              <a:t>）加入第五个最短边</a:t>
            </a:r>
            <a:r>
              <a:rPr lang="en-US" altLang="zh-CN" sz="4000" dirty="0" smtClean="0"/>
              <a:t>(2-4)</a:t>
            </a:r>
            <a:r>
              <a:rPr lang="zh-CN" altLang="en-US" sz="4000" dirty="0" smtClean="0"/>
              <a:t>。并查集</a:t>
            </a:r>
            <a:r>
              <a:rPr lang="en-US" altLang="zh-CN" sz="4000" dirty="0" smtClean="0"/>
              <a:t>S</a:t>
            </a:r>
            <a:r>
              <a:rPr lang="zh-CN" altLang="en-US" sz="4000" dirty="0" smtClean="0"/>
              <a:t>中，把结点</a:t>
            </a:r>
            <a:r>
              <a:rPr lang="en-US" altLang="zh-CN" sz="4000" dirty="0" smtClean="0"/>
              <a:t>4</a:t>
            </a:r>
            <a:r>
              <a:rPr lang="zh-CN" altLang="en-US" sz="4000" dirty="0" smtClean="0"/>
              <a:t>的集并到结点</a:t>
            </a:r>
            <a:r>
              <a:rPr lang="en-US" altLang="zh-CN" sz="4000" dirty="0" smtClean="0"/>
              <a:t>2</a:t>
            </a:r>
            <a:r>
              <a:rPr lang="zh-CN" altLang="en-US" sz="4000" dirty="0" smtClean="0"/>
              <a:t>的集。注意这里结点</a:t>
            </a:r>
            <a:r>
              <a:rPr lang="en-US" altLang="zh-CN" sz="4000" dirty="0" smtClean="0"/>
              <a:t>4</a:t>
            </a:r>
            <a:r>
              <a:rPr lang="zh-CN" altLang="en-US" sz="4000" dirty="0" smtClean="0"/>
              <a:t>原来属于集</a:t>
            </a:r>
            <a:r>
              <a:rPr lang="en-US" altLang="zh-CN" sz="4000" dirty="0" smtClean="0"/>
              <a:t>3</a:t>
            </a:r>
            <a:r>
              <a:rPr lang="zh-CN" altLang="en-US" sz="4000" dirty="0" smtClean="0"/>
              <a:t>，实际上修改的是：把结点</a:t>
            </a:r>
            <a:r>
              <a:rPr lang="en-US" altLang="zh-CN" sz="4000" dirty="0" smtClean="0"/>
              <a:t>3</a:t>
            </a:r>
            <a:r>
              <a:rPr lang="zh-CN" altLang="en-US" sz="4000" dirty="0" smtClean="0"/>
              <a:t>的集</a:t>
            </a:r>
            <a:r>
              <a:rPr lang="en-US" altLang="zh-CN" sz="4000" dirty="0" smtClean="0"/>
              <a:t>3</a:t>
            </a:r>
            <a:r>
              <a:rPr lang="zh-CN" altLang="en-US" sz="4000" dirty="0" smtClean="0"/>
              <a:t>改成</a:t>
            </a:r>
            <a:r>
              <a:rPr lang="en-US" altLang="zh-CN" sz="4000" dirty="0" smtClean="0"/>
              <a:t>1</a:t>
            </a:r>
            <a:r>
              <a:rPr lang="zh-CN" altLang="en-US" sz="4000" dirty="0" smtClean="0"/>
              <a:t>。</a:t>
            </a:r>
          </a:p>
          <a:p>
            <a:pPr marL="0" indent="0">
              <a:lnSpc>
                <a:spcPct val="150000"/>
              </a:lnSpc>
              <a:spcBef>
                <a:spcPts val="0"/>
              </a:spcBef>
              <a:buNone/>
            </a:pPr>
            <a:endParaRPr lang="zh-CN" altLang="en-US" sz="4000" dirty="0"/>
          </a:p>
        </p:txBody>
      </p:sp>
      <p:pic>
        <p:nvPicPr>
          <p:cNvPr id="9" name="Picture 2" descr="C:\Users\luo\AppData\Local\Temp\ksohtml15192\wps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2593" y="2794358"/>
            <a:ext cx="16781735" cy="3606442"/>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a:blip r:embed="rId6"/>
          <a:stretch>
            <a:fillRect/>
          </a:stretch>
        </p:blipFill>
        <p:spPr>
          <a:xfrm>
            <a:off x="7624638" y="8991601"/>
            <a:ext cx="9766091" cy="2421780"/>
          </a:xfrm>
          <a:prstGeom prst="rect">
            <a:avLst/>
          </a:prstGeom>
        </p:spPr>
      </p:pic>
    </p:spTree>
    <p:custDataLst>
      <p:tags r:id="rId1"/>
    </p:custDataLst>
    <p:extLst>
      <p:ext uri="{BB962C8B-B14F-4D97-AF65-F5344CB8AC3E}">
        <p14:creationId xmlns:p14="http://schemas.microsoft.com/office/powerpoint/2010/main" val="1047605712"/>
      </p:ext>
    </p:extLst>
  </p:cSld>
  <p:clrMapOvr>
    <a:masterClrMapping/>
  </p:clrMapOvr>
  <p:transition spd="slow" advClick="0" advTm="1000">
    <p:push dir="u"/>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复杂度</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en-US" altLang="zh-CN" dirty="0" err="1">
                <a:latin typeface="Times New Roman" panose="02020603050405020304" pitchFamily="18" charset="0"/>
                <a:cs typeface="Times New Roman" panose="02020603050405020304" pitchFamily="18" charset="0"/>
              </a:rPr>
              <a:t>kruskal</a:t>
            </a:r>
            <a:r>
              <a:rPr lang="zh-CN" altLang="en-US" dirty="0">
                <a:latin typeface="Times New Roman" panose="02020603050405020304" pitchFamily="18" charset="0"/>
                <a:cs typeface="Times New Roman" panose="02020603050405020304" pitchFamily="18" charset="0"/>
              </a:rPr>
              <a:t>算法的复杂度包括两部分：对边的排序</a:t>
            </a:r>
            <a:r>
              <a:rPr lang="en-US" altLang="zh-CN" dirty="0">
                <a:latin typeface="Times New Roman" panose="02020603050405020304" pitchFamily="18" charset="0"/>
                <a:cs typeface="Times New Roman" panose="02020603050405020304" pitchFamily="18" charset="0"/>
              </a:rPr>
              <a:t>O(</a:t>
            </a:r>
            <a:r>
              <a:rPr lang="en-US" altLang="zh-CN" dirty="0" err="1">
                <a:latin typeface="Times New Roman" panose="02020603050405020304" pitchFamily="18" charset="0"/>
                <a:cs typeface="Times New Roman" panose="02020603050405020304" pitchFamily="18" charset="0"/>
              </a:rPr>
              <a:t>ElogE</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，并查集的操作</a:t>
            </a:r>
            <a:r>
              <a:rPr lang="en-US" altLang="zh-CN" dirty="0">
                <a:latin typeface="Times New Roman" panose="02020603050405020304" pitchFamily="18" charset="0"/>
                <a:cs typeface="Times New Roman" panose="02020603050405020304" pitchFamily="18" charset="0"/>
              </a:rPr>
              <a:t>O(E)</a:t>
            </a:r>
            <a:r>
              <a:rPr lang="zh-CN" altLang="en-US" dirty="0">
                <a:latin typeface="Times New Roman" panose="02020603050405020304" pitchFamily="18" charset="0"/>
                <a:cs typeface="Times New Roman" panose="02020603050405020304" pitchFamily="18" charset="0"/>
              </a:rPr>
              <a:t>，一共是</a:t>
            </a:r>
            <a:r>
              <a:rPr lang="en-US" altLang="zh-CN" dirty="0">
                <a:latin typeface="Times New Roman" panose="02020603050405020304" pitchFamily="18" charset="0"/>
                <a:cs typeface="Times New Roman" panose="02020603050405020304" pitchFamily="18" charset="0"/>
              </a:rPr>
              <a:t>O(</a:t>
            </a:r>
            <a:r>
              <a:rPr lang="en-US" altLang="zh-CN" dirty="0" err="1">
                <a:latin typeface="Times New Roman" panose="02020603050405020304" pitchFamily="18" charset="0"/>
                <a:cs typeface="Times New Roman" panose="02020603050405020304" pitchFamily="18" charset="0"/>
              </a:rPr>
              <a:t>ElogE</a:t>
            </a:r>
            <a:r>
              <a:rPr lang="en-US" altLang="zh-CN" dirty="0">
                <a:latin typeface="Times New Roman" panose="02020603050405020304" pitchFamily="18" charset="0"/>
                <a:cs typeface="Times New Roman" panose="02020603050405020304" pitchFamily="18" charset="0"/>
              </a:rPr>
              <a:t> + E)</a:t>
            </a:r>
            <a:r>
              <a:rPr lang="zh-CN" altLang="en-US" dirty="0">
                <a:latin typeface="Times New Roman" panose="02020603050405020304" pitchFamily="18" charset="0"/>
                <a:cs typeface="Times New Roman" panose="02020603050405020304" pitchFamily="18" charset="0"/>
              </a:rPr>
              <a:t>，约等于</a:t>
            </a:r>
            <a:r>
              <a:rPr lang="en-US" altLang="zh-CN" dirty="0">
                <a:latin typeface="Times New Roman" panose="02020603050405020304" pitchFamily="18" charset="0"/>
                <a:cs typeface="Times New Roman" panose="02020603050405020304" pitchFamily="18" charset="0"/>
              </a:rPr>
              <a:t>O(</a:t>
            </a:r>
            <a:r>
              <a:rPr lang="en-US" altLang="zh-CN" dirty="0" err="1">
                <a:latin typeface="Times New Roman" panose="02020603050405020304" pitchFamily="18" charset="0"/>
                <a:cs typeface="Times New Roman" panose="02020603050405020304" pitchFamily="18" charset="0"/>
              </a:rPr>
              <a:t>ElogE</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，时间主要花在排序上。</a:t>
            </a:r>
          </a:p>
          <a:p>
            <a:pPr>
              <a:lnSpc>
                <a:spcPct val="150000"/>
              </a:lnSpc>
              <a:spcBef>
                <a:spcPts val="0"/>
              </a:spcBef>
            </a:pPr>
            <a:endParaRPr lang="zh-CN" altLang="en-US" dirty="0">
              <a:latin typeface="Times New Roman" panose="02020603050405020304" pitchFamily="18" charset="0"/>
              <a:cs typeface="Times New Roman" panose="02020603050405020304" pitchFamily="18" charset="0"/>
            </a:endParaRPr>
          </a:p>
          <a:p>
            <a:pPr>
              <a:lnSpc>
                <a:spcPct val="150000"/>
              </a:lnSpc>
              <a:spcBef>
                <a:spcPts val="0"/>
              </a:spcBef>
            </a:pPr>
            <a:r>
              <a:rPr lang="zh-CN" altLang="en-US" dirty="0" smtClean="0">
                <a:latin typeface="Times New Roman" panose="02020603050405020304" pitchFamily="18" charset="0"/>
                <a:cs typeface="Times New Roman" panose="02020603050405020304" pitchFamily="18" charset="0"/>
              </a:rPr>
              <a:t>如果</a:t>
            </a:r>
            <a:r>
              <a:rPr lang="zh-CN" altLang="en-US" dirty="0">
                <a:latin typeface="Times New Roman" panose="02020603050405020304" pitchFamily="18" charset="0"/>
                <a:cs typeface="Times New Roman" panose="02020603050405020304" pitchFamily="18" charset="0"/>
              </a:rPr>
              <a:t>图的边很多，</a:t>
            </a:r>
            <a:r>
              <a:rPr lang="en-US" altLang="zh-CN" dirty="0" err="1">
                <a:latin typeface="Times New Roman" panose="02020603050405020304" pitchFamily="18" charset="0"/>
                <a:cs typeface="Times New Roman" panose="02020603050405020304" pitchFamily="18" charset="0"/>
              </a:rPr>
              <a:t>kruskal</a:t>
            </a:r>
            <a:r>
              <a:rPr lang="zh-CN" altLang="en-US" dirty="0">
                <a:latin typeface="Times New Roman" panose="02020603050405020304" pitchFamily="18" charset="0"/>
                <a:cs typeface="Times New Roman" panose="02020603050405020304" pitchFamily="18" charset="0"/>
              </a:rPr>
              <a:t>的复杂度要差一些。</a:t>
            </a:r>
          </a:p>
          <a:p>
            <a:pPr>
              <a:lnSpc>
                <a:spcPct val="150000"/>
              </a:lnSpc>
              <a:spcBef>
                <a:spcPts val="0"/>
              </a:spcBef>
            </a:pPr>
            <a:r>
              <a:rPr lang="en-US" altLang="zh-CN" dirty="0" err="1">
                <a:latin typeface="Times New Roman" panose="02020603050405020304" pitchFamily="18" charset="0"/>
                <a:cs typeface="Times New Roman" panose="02020603050405020304" pitchFamily="18" charset="0"/>
              </a:rPr>
              <a:t>kruskal</a:t>
            </a:r>
            <a:r>
              <a:rPr lang="zh-CN" altLang="en-US" dirty="0">
                <a:latin typeface="Times New Roman" panose="02020603050405020304" pitchFamily="18" charset="0"/>
                <a:cs typeface="Times New Roman" panose="02020603050405020304" pitchFamily="18" charset="0"/>
              </a:rPr>
              <a:t>适用于稀疏图，</a:t>
            </a:r>
            <a:r>
              <a:rPr lang="en-US" altLang="zh-CN" dirty="0">
                <a:latin typeface="Times New Roman" panose="02020603050405020304" pitchFamily="18" charset="0"/>
                <a:cs typeface="Times New Roman" panose="02020603050405020304" pitchFamily="18" charset="0"/>
              </a:rPr>
              <a:t>prim</a:t>
            </a:r>
            <a:r>
              <a:rPr lang="zh-CN" altLang="en-US" dirty="0">
                <a:latin typeface="Times New Roman" panose="02020603050405020304" pitchFamily="18" charset="0"/>
                <a:cs typeface="Times New Roman" panose="02020603050405020304" pitchFamily="18" charset="0"/>
              </a:rPr>
              <a:t>适合稠密图。</a:t>
            </a:r>
          </a:p>
          <a:p>
            <a:pPr>
              <a:lnSpc>
                <a:spcPct val="150000"/>
              </a:lnSpc>
              <a:spcBef>
                <a:spcPts val="0"/>
              </a:spcBef>
            </a:pPr>
            <a:endParaRPr lang="zh-CN" altLang="en-US"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011027400"/>
      </p:ext>
    </p:extLst>
  </p:cSld>
  <p:clrMapOvr>
    <a:masterClrMapping/>
  </p:clrMapOvr>
  <p:transition spd="slow" advClick="0" advTm="1000">
    <p:push dir="u"/>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例题：修建公路 </a:t>
              </a:r>
              <a:r>
                <a:rPr lang="en-US" altLang="zh-CN" sz="5600" b="1" spc="600" dirty="0" err="1">
                  <a:solidFill>
                    <a:schemeClr val="bg1"/>
                  </a:solidFill>
                  <a:latin typeface="宋体" panose="02010600030101010101" pitchFamily="2" charset="-122"/>
                  <a:ea typeface="宋体" panose="02010600030101010101" pitchFamily="2" charset="-122"/>
                </a:rPr>
                <a:t>lanqiaoOJ</a:t>
              </a:r>
              <a:r>
                <a:rPr lang="zh-CN" altLang="en-US" sz="5600" b="1" spc="600" dirty="0">
                  <a:solidFill>
                    <a:schemeClr val="bg1"/>
                  </a:solidFill>
                  <a:latin typeface="宋体" panose="02010600030101010101" pitchFamily="2" charset="-122"/>
                  <a:ea typeface="宋体" panose="02010600030101010101" pitchFamily="2" charset="-122"/>
                </a:rPr>
                <a:t>题号</a:t>
              </a:r>
              <a:r>
                <a:rPr lang="en-US" altLang="zh-CN" sz="5600" b="1" spc="600" dirty="0">
                  <a:solidFill>
                    <a:schemeClr val="bg1"/>
                  </a:solidFill>
                  <a:latin typeface="宋体" panose="02010600030101010101" pitchFamily="2" charset="-122"/>
                  <a:ea typeface="宋体" panose="02010600030101010101" pitchFamily="2" charset="-122"/>
                </a:rPr>
                <a:t>1124</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en-US" altLang="zh-CN" sz="4400" dirty="0">
                <a:solidFill>
                  <a:srgbClr val="0070C0"/>
                </a:solidFill>
                <a:latin typeface="Times New Roman" panose="02020603050405020304" pitchFamily="18" charset="0"/>
                <a:cs typeface="Times New Roman" panose="02020603050405020304" pitchFamily="18" charset="0"/>
              </a:rPr>
              <a:t>【</a:t>
            </a:r>
            <a:r>
              <a:rPr lang="zh-CN" altLang="en-US" sz="4400" dirty="0">
                <a:solidFill>
                  <a:srgbClr val="0070C0"/>
                </a:solidFill>
                <a:latin typeface="Times New Roman" panose="02020603050405020304" pitchFamily="18" charset="0"/>
                <a:cs typeface="Times New Roman" panose="02020603050405020304" pitchFamily="18" charset="0"/>
              </a:rPr>
              <a:t>题目描述</a:t>
            </a:r>
            <a:r>
              <a:rPr lang="en-US" altLang="zh-CN" sz="4400" dirty="0" smtClean="0">
                <a:solidFill>
                  <a:srgbClr val="0070C0"/>
                </a:solidFill>
                <a:latin typeface="Times New Roman" panose="02020603050405020304" pitchFamily="18" charset="0"/>
                <a:cs typeface="Times New Roman" panose="02020603050405020304" pitchFamily="18" charset="0"/>
              </a:rPr>
              <a:t>】</a:t>
            </a:r>
            <a:r>
              <a:rPr lang="zh-CN" altLang="en-US" sz="4400" dirty="0">
                <a:latin typeface="Times New Roman" panose="02020603050405020304" pitchFamily="18" charset="0"/>
                <a:cs typeface="Times New Roman" panose="02020603050405020304" pitchFamily="18" charset="0"/>
              </a:rPr>
              <a:t>给出一个无向图，求最小生成树。如果该图连通，输出一个整数表示最小生成树的边长之和。</a:t>
            </a:r>
          </a:p>
          <a:p>
            <a:pPr marL="0" indent="0">
              <a:lnSpc>
                <a:spcPct val="150000"/>
              </a:lnSpc>
              <a:spcBef>
                <a:spcPts val="0"/>
              </a:spcBef>
              <a:buNone/>
            </a:pPr>
            <a:r>
              <a:rPr lang="en-US" altLang="zh-CN" sz="4400" dirty="0">
                <a:solidFill>
                  <a:srgbClr val="0070C0"/>
                </a:solidFill>
                <a:latin typeface="Times New Roman" panose="02020603050405020304" pitchFamily="18" charset="0"/>
                <a:cs typeface="Times New Roman" panose="02020603050405020304" pitchFamily="18" charset="0"/>
              </a:rPr>
              <a:t>【</a:t>
            </a:r>
            <a:r>
              <a:rPr lang="zh-CN" altLang="en-US" sz="4400" dirty="0">
                <a:solidFill>
                  <a:srgbClr val="0070C0"/>
                </a:solidFill>
                <a:latin typeface="Times New Roman" panose="02020603050405020304" pitchFamily="18" charset="0"/>
                <a:cs typeface="Times New Roman" panose="02020603050405020304" pitchFamily="18" charset="0"/>
              </a:rPr>
              <a:t>输入描述</a:t>
            </a:r>
            <a:r>
              <a:rPr lang="en-US" altLang="zh-CN" sz="4400" dirty="0">
                <a:solidFill>
                  <a:srgbClr val="0070C0"/>
                </a:solidFill>
                <a:latin typeface="Times New Roman" panose="02020603050405020304" pitchFamily="18" charset="0"/>
                <a:cs typeface="Times New Roman" panose="02020603050405020304" pitchFamily="18" charset="0"/>
              </a:rPr>
              <a:t>】</a:t>
            </a:r>
            <a:r>
              <a:rPr lang="zh-CN" altLang="en-US" sz="4400" dirty="0">
                <a:latin typeface="Times New Roman" panose="02020603050405020304" pitchFamily="18" charset="0"/>
                <a:cs typeface="Times New Roman" panose="02020603050405020304" pitchFamily="18" charset="0"/>
              </a:rPr>
              <a:t>第一行两个整数</a:t>
            </a:r>
            <a:r>
              <a:rPr lang="en-US" altLang="zh-CN" sz="4400" dirty="0">
                <a:latin typeface="Times New Roman" panose="02020603050405020304" pitchFamily="18" charset="0"/>
                <a:cs typeface="Times New Roman" panose="02020603050405020304" pitchFamily="18" charset="0"/>
              </a:rPr>
              <a:t>n</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m</a:t>
            </a:r>
            <a:r>
              <a:rPr lang="zh-CN" altLang="en-US" sz="4400" dirty="0">
                <a:latin typeface="Times New Roman" panose="02020603050405020304" pitchFamily="18" charset="0"/>
                <a:cs typeface="Times New Roman" panose="02020603050405020304" pitchFamily="18" charset="0"/>
              </a:rPr>
              <a:t>，表示有</a:t>
            </a:r>
            <a:r>
              <a:rPr lang="en-US" altLang="zh-CN" sz="4400" dirty="0">
                <a:latin typeface="Times New Roman" panose="02020603050405020304" pitchFamily="18" charset="0"/>
                <a:cs typeface="Times New Roman" panose="02020603050405020304" pitchFamily="18" charset="0"/>
              </a:rPr>
              <a:t>n</a:t>
            </a:r>
            <a:r>
              <a:rPr lang="zh-CN" altLang="en-US" sz="4400" dirty="0">
                <a:latin typeface="Times New Roman" panose="02020603050405020304" pitchFamily="18" charset="0"/>
                <a:cs typeface="Times New Roman" panose="02020603050405020304" pitchFamily="18" charset="0"/>
              </a:rPr>
              <a:t>个点和</a:t>
            </a:r>
            <a:r>
              <a:rPr lang="en-US" altLang="zh-CN" sz="4400" dirty="0">
                <a:latin typeface="Times New Roman" panose="02020603050405020304" pitchFamily="18" charset="0"/>
                <a:cs typeface="Times New Roman" panose="02020603050405020304" pitchFamily="18" charset="0"/>
              </a:rPr>
              <a:t>m</a:t>
            </a:r>
            <a:r>
              <a:rPr lang="zh-CN" altLang="en-US" sz="4400" dirty="0">
                <a:latin typeface="Times New Roman" panose="02020603050405020304" pitchFamily="18" charset="0"/>
                <a:cs typeface="Times New Roman" panose="02020603050405020304" pitchFamily="18" charset="0"/>
              </a:rPr>
              <a:t>条无向边。接下来</a:t>
            </a:r>
            <a:r>
              <a:rPr lang="en-US" altLang="zh-CN" sz="4400" dirty="0">
                <a:latin typeface="Times New Roman" panose="02020603050405020304" pitchFamily="18" charset="0"/>
                <a:cs typeface="Times New Roman" panose="02020603050405020304" pitchFamily="18" charset="0"/>
              </a:rPr>
              <a:t>m</a:t>
            </a:r>
            <a:r>
              <a:rPr lang="zh-CN" altLang="en-US" sz="4400" dirty="0">
                <a:latin typeface="Times New Roman" panose="02020603050405020304" pitchFamily="18" charset="0"/>
                <a:cs typeface="Times New Roman" panose="02020603050405020304" pitchFamily="18" charset="0"/>
              </a:rPr>
              <a:t>行，每行三个整数</a:t>
            </a:r>
            <a:r>
              <a:rPr lang="en-US" altLang="zh-CN" sz="4400" dirty="0">
                <a:latin typeface="Times New Roman" panose="02020603050405020304" pitchFamily="18" charset="0"/>
                <a:cs typeface="Times New Roman" panose="02020603050405020304" pitchFamily="18" charset="0"/>
              </a:rPr>
              <a:t>u</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v</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w</a:t>
            </a:r>
            <a:r>
              <a:rPr lang="zh-CN" altLang="en-US" sz="4400" dirty="0">
                <a:latin typeface="Times New Roman" panose="02020603050405020304" pitchFamily="18" charset="0"/>
                <a:cs typeface="Times New Roman" panose="02020603050405020304" pitchFamily="18" charset="0"/>
              </a:rPr>
              <a:t>，表示有一条长度</a:t>
            </a:r>
            <a:r>
              <a:rPr lang="en-US" altLang="zh-CN" sz="4400" dirty="0">
                <a:latin typeface="Times New Roman" panose="02020603050405020304" pitchFamily="18" charset="0"/>
                <a:cs typeface="Times New Roman" panose="02020603050405020304" pitchFamily="18" charset="0"/>
              </a:rPr>
              <a:t>w</a:t>
            </a:r>
            <a:r>
              <a:rPr lang="zh-CN" altLang="en-US" sz="4400" dirty="0">
                <a:latin typeface="Times New Roman" panose="02020603050405020304" pitchFamily="18" charset="0"/>
                <a:cs typeface="Times New Roman" panose="02020603050405020304" pitchFamily="18" charset="0"/>
              </a:rPr>
              <a:t>的无向边，连接</a:t>
            </a:r>
            <a:r>
              <a:rPr lang="en-US" altLang="zh-CN" sz="4400" dirty="0">
                <a:latin typeface="Times New Roman" panose="02020603050405020304" pitchFamily="18" charset="0"/>
                <a:cs typeface="Times New Roman" panose="02020603050405020304" pitchFamily="18" charset="0"/>
              </a:rPr>
              <a:t>u</a:t>
            </a:r>
            <a:r>
              <a:rPr lang="zh-CN" altLang="en-US" sz="4400" dirty="0">
                <a:latin typeface="Times New Roman" panose="02020603050405020304" pitchFamily="18" charset="0"/>
                <a:cs typeface="Times New Roman" panose="02020603050405020304" pitchFamily="18" charset="0"/>
              </a:rPr>
              <a:t>和</a:t>
            </a:r>
            <a:r>
              <a:rPr lang="en-US" altLang="zh-CN" sz="4400" dirty="0">
                <a:latin typeface="Times New Roman" panose="02020603050405020304" pitchFamily="18" charset="0"/>
                <a:cs typeface="Times New Roman" panose="02020603050405020304" pitchFamily="18" charset="0"/>
              </a:rPr>
              <a:t>v</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1≤n≤10</a:t>
            </a:r>
            <a:r>
              <a:rPr lang="en-US" altLang="zh-CN" sz="4400" baseline="30000" dirty="0">
                <a:latin typeface="Times New Roman" panose="02020603050405020304" pitchFamily="18" charset="0"/>
                <a:cs typeface="Times New Roman" panose="02020603050405020304" pitchFamily="18" charset="0"/>
              </a:rPr>
              <a:t>5</a:t>
            </a:r>
            <a:r>
              <a:rPr lang="en-US" altLang="zh-CN" sz="4400" dirty="0">
                <a:latin typeface="Times New Roman" panose="02020603050405020304" pitchFamily="18" charset="0"/>
                <a:cs typeface="Times New Roman" panose="02020603050405020304" pitchFamily="18" charset="0"/>
              </a:rPr>
              <a:t>, 1≤m≤3*10</a:t>
            </a:r>
            <a:r>
              <a:rPr lang="en-US" altLang="zh-CN" sz="4400" baseline="30000" dirty="0">
                <a:latin typeface="Times New Roman" panose="02020603050405020304" pitchFamily="18" charset="0"/>
                <a:cs typeface="Times New Roman" panose="02020603050405020304" pitchFamily="18" charset="0"/>
              </a:rPr>
              <a:t>5</a:t>
            </a:r>
            <a:r>
              <a:rPr lang="en-US" altLang="zh-CN" sz="4400" dirty="0">
                <a:latin typeface="Times New Roman" panose="02020603050405020304" pitchFamily="18" charset="0"/>
                <a:cs typeface="Times New Roman" panose="02020603050405020304" pitchFamily="18" charset="0"/>
              </a:rPr>
              <a:t>, 1≤z≤n</a:t>
            </a:r>
            <a:r>
              <a:rPr lang="zh-CN" altLang="en-US" sz="4400" dirty="0">
                <a:latin typeface="Times New Roman" panose="02020603050405020304" pitchFamily="18" charset="0"/>
                <a:cs typeface="Times New Roman" panose="02020603050405020304" pitchFamily="18" charset="0"/>
              </a:rPr>
              <a:t>，</a:t>
            </a:r>
            <a:r>
              <a:rPr lang="en-US" altLang="zh-CN" sz="4400" dirty="0">
                <a:latin typeface="Times New Roman" panose="02020603050405020304" pitchFamily="18" charset="0"/>
                <a:cs typeface="Times New Roman" panose="02020603050405020304" pitchFamily="18" charset="0"/>
              </a:rPr>
              <a:t>w≤10</a:t>
            </a:r>
            <a:r>
              <a:rPr lang="en-US" altLang="zh-CN" sz="4400" baseline="30000" dirty="0">
                <a:latin typeface="Times New Roman" panose="02020603050405020304" pitchFamily="18" charset="0"/>
                <a:cs typeface="Times New Roman" panose="02020603050405020304" pitchFamily="18" charset="0"/>
              </a:rPr>
              <a:t>9</a:t>
            </a:r>
            <a:endParaRPr lang="zh-CN" altLang="en-US" sz="4400" dirty="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en-US" altLang="zh-CN" sz="4400" dirty="0">
                <a:solidFill>
                  <a:srgbClr val="0070C0"/>
                </a:solidFill>
                <a:latin typeface="Times New Roman" panose="02020603050405020304" pitchFamily="18" charset="0"/>
                <a:cs typeface="Times New Roman" panose="02020603050405020304" pitchFamily="18" charset="0"/>
              </a:rPr>
              <a:t>【</a:t>
            </a:r>
            <a:r>
              <a:rPr lang="zh-CN" altLang="en-US" sz="4400" dirty="0">
                <a:solidFill>
                  <a:srgbClr val="0070C0"/>
                </a:solidFill>
                <a:latin typeface="Times New Roman" panose="02020603050405020304" pitchFamily="18" charset="0"/>
                <a:cs typeface="Times New Roman" panose="02020603050405020304" pitchFamily="18" charset="0"/>
              </a:rPr>
              <a:t>输出描述</a:t>
            </a:r>
            <a:r>
              <a:rPr lang="en-US" altLang="zh-CN" sz="4400" dirty="0">
                <a:solidFill>
                  <a:srgbClr val="0070C0"/>
                </a:solidFill>
                <a:latin typeface="Times New Roman" panose="02020603050405020304" pitchFamily="18" charset="0"/>
                <a:cs typeface="Times New Roman" panose="02020603050405020304" pitchFamily="18" charset="0"/>
              </a:rPr>
              <a:t>】</a:t>
            </a:r>
            <a:r>
              <a:rPr lang="zh-CN" altLang="en-US" sz="4400" dirty="0">
                <a:latin typeface="Times New Roman" panose="02020603050405020304" pitchFamily="18" charset="0"/>
                <a:cs typeface="Times New Roman" panose="02020603050405020304" pitchFamily="18" charset="0"/>
              </a:rPr>
              <a:t>输出一个整数表示最小生成树的各边长度和。如果该图不连通则输出</a:t>
            </a:r>
            <a:r>
              <a:rPr lang="en-US" altLang="zh-CN" sz="4400" dirty="0">
                <a:latin typeface="Times New Roman" panose="02020603050405020304" pitchFamily="18" charset="0"/>
                <a:cs typeface="Times New Roman" panose="02020603050405020304" pitchFamily="18" charset="0"/>
              </a:rPr>
              <a:t>-1</a:t>
            </a:r>
            <a:r>
              <a:rPr lang="zh-CN" altLang="en-US" sz="4400" dirty="0">
                <a:latin typeface="Times New Roman" panose="02020603050405020304" pitchFamily="18" charset="0"/>
                <a:cs typeface="Times New Roman" panose="02020603050405020304" pitchFamily="18" charset="0"/>
              </a:rPr>
              <a:t>。</a:t>
            </a:r>
          </a:p>
        </p:txBody>
      </p:sp>
    </p:spTree>
    <p:custDataLst>
      <p:tags r:id="rId1"/>
    </p:custDataLst>
    <p:extLst>
      <p:ext uri="{BB962C8B-B14F-4D97-AF65-F5344CB8AC3E}">
        <p14:creationId xmlns:p14="http://schemas.microsoft.com/office/powerpoint/2010/main" val="3565491390"/>
      </p:ext>
    </p:extLst>
  </p:cSld>
  <p:clrMapOvr>
    <a:masterClrMapping/>
  </p:clrMapOvr>
  <p:transition spd="slow" advClick="0" advTm="100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最简单的存图方法：数组存边</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2745830"/>
            <a:ext cx="20684246"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smtClean="0"/>
              <a:t>优点：简单、最省空间。</a:t>
            </a:r>
            <a:endParaRPr lang="en-US" altLang="zh-CN" dirty="0" smtClean="0"/>
          </a:p>
          <a:p>
            <a:pPr marL="0" indent="0">
              <a:lnSpc>
                <a:spcPct val="150000"/>
              </a:lnSpc>
              <a:spcBef>
                <a:spcPts val="0"/>
              </a:spcBef>
              <a:buNone/>
            </a:pPr>
            <a:r>
              <a:rPr lang="zh-CN" altLang="en-US" dirty="0" smtClean="0"/>
              <a:t>缺点：无法定位某条边。</a:t>
            </a:r>
            <a:endParaRPr lang="en-US" altLang="zh-CN" dirty="0" smtClean="0"/>
          </a:p>
          <a:p>
            <a:pPr marL="0" indent="0">
              <a:lnSpc>
                <a:spcPct val="150000"/>
              </a:lnSpc>
              <a:spcBef>
                <a:spcPts val="0"/>
              </a:spcBef>
              <a:buNone/>
            </a:pPr>
            <a:r>
              <a:rPr lang="zh-CN" altLang="en-US" dirty="0" smtClean="0"/>
              <a:t>应用：最小生成树的</a:t>
            </a:r>
            <a:r>
              <a:rPr lang="en-US" altLang="zh-CN" dirty="0" err="1" smtClean="0"/>
              <a:t>kruskal</a:t>
            </a:r>
            <a:r>
              <a:rPr lang="zh-CN" altLang="en-US" dirty="0" smtClean="0"/>
              <a:t>算法</a:t>
            </a:r>
            <a:endParaRPr lang="en-US" altLang="zh-CN" dirty="0" smtClean="0"/>
          </a:p>
        </p:txBody>
      </p:sp>
      <p:pic>
        <p:nvPicPr>
          <p:cNvPr id="9" name="图片 8"/>
          <p:cNvPicPr/>
          <p:nvPr/>
        </p:nvPicPr>
        <p:blipFill>
          <a:blip r:embed="rId5">
            <a:lum bright="34000" contrast="-8000"/>
          </a:blip>
          <a:srcRect l="20046" t="6270" r="19548" b="5808"/>
          <a:stretch>
            <a:fillRect/>
          </a:stretch>
        </p:blipFill>
        <p:spPr>
          <a:xfrm rot="5400000">
            <a:off x="11048917" y="1424158"/>
            <a:ext cx="5462643" cy="15648155"/>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6643688" y="6934548"/>
            <a:ext cx="14621003" cy="4524315"/>
          </a:xfrm>
          <a:prstGeom prst="rect">
            <a:avLst/>
          </a:prstGeom>
          <a:noFill/>
          <a:ln>
            <a:noFill/>
          </a:ln>
        </p:spPr>
        <p:txBody>
          <a:bodyPr wrap="square" rtlCol="0">
            <a:spAutoFit/>
          </a:bodyPr>
          <a:lstStyle/>
          <a:p>
            <a:pPr algn="l">
              <a:lnSpc>
                <a:spcPct val="150000"/>
              </a:lnSpc>
            </a:pPr>
            <a:r>
              <a:rPr lang="en-US" altLang="zh-CN" sz="4800" dirty="0" smtClean="0">
                <a:latin typeface="宋体" panose="02010600030101010101" pitchFamily="2" charset="-122"/>
                <a:ea typeface="宋体" panose="02010600030101010101" pitchFamily="2" charset="-122"/>
              </a:rPr>
              <a:t>e = []</a:t>
            </a:r>
          </a:p>
          <a:p>
            <a:pPr algn="l">
              <a:lnSpc>
                <a:spcPct val="150000"/>
              </a:lnSpc>
            </a:pPr>
            <a:r>
              <a:rPr lang="en-US" altLang="zh-CN" sz="4800" dirty="0" smtClean="0">
                <a:latin typeface="宋体" panose="02010600030101010101" pitchFamily="2" charset="-122"/>
                <a:ea typeface="宋体" panose="02010600030101010101" pitchFamily="2" charset="-122"/>
              </a:rPr>
              <a:t>for </a:t>
            </a:r>
            <a:r>
              <a:rPr lang="en-US" altLang="zh-CN" sz="4800" dirty="0" err="1">
                <a:latin typeface="宋体" panose="02010600030101010101" pitchFamily="2" charset="-122"/>
                <a:ea typeface="宋体" panose="02010600030101010101" pitchFamily="2" charset="-122"/>
              </a:rPr>
              <a:t>i</a:t>
            </a:r>
            <a:r>
              <a:rPr lang="en-US" altLang="zh-CN" sz="4800" dirty="0">
                <a:latin typeface="宋体" panose="02010600030101010101" pitchFamily="2" charset="-122"/>
                <a:ea typeface="宋体" panose="02010600030101010101" pitchFamily="2" charset="-122"/>
              </a:rPr>
              <a:t> in range(m):</a:t>
            </a:r>
          </a:p>
          <a:p>
            <a:pPr algn="l">
              <a:lnSpc>
                <a:spcPct val="150000"/>
              </a:lnSpc>
            </a:pPr>
            <a:r>
              <a:rPr lang="en-US" altLang="zh-CN" sz="4800" dirty="0">
                <a:latin typeface="宋体" panose="02010600030101010101" pitchFamily="2" charset="-122"/>
                <a:ea typeface="宋体" panose="02010600030101010101" pitchFamily="2" charset="-122"/>
              </a:rPr>
              <a:t>    u, v, w = map(</a:t>
            </a:r>
            <a:r>
              <a:rPr lang="en-US" altLang="zh-CN" sz="4800" dirty="0" err="1">
                <a:latin typeface="宋体" panose="02010600030101010101" pitchFamily="2" charset="-122"/>
                <a:ea typeface="宋体" panose="02010600030101010101" pitchFamily="2" charset="-122"/>
              </a:rPr>
              <a:t>int,input</a:t>
            </a:r>
            <a:r>
              <a:rPr lang="en-US" altLang="zh-CN" sz="4800" dirty="0">
                <a:latin typeface="宋体" panose="02010600030101010101" pitchFamily="2" charset="-122"/>
                <a:ea typeface="宋体" panose="02010600030101010101" pitchFamily="2" charset="-122"/>
              </a:rPr>
              <a:t>().split())</a:t>
            </a:r>
          </a:p>
          <a:p>
            <a:pPr algn="l">
              <a:lnSpc>
                <a:spcPct val="150000"/>
              </a:lnSpc>
            </a:pPr>
            <a:r>
              <a:rPr lang="en-US" altLang="zh-CN" sz="4800" dirty="0">
                <a:latin typeface="宋体" panose="02010600030101010101" pitchFamily="2" charset="-122"/>
                <a:ea typeface="宋体" panose="02010600030101010101" pitchFamily="2" charset="-122"/>
              </a:rPr>
              <a:t>    </a:t>
            </a:r>
            <a:r>
              <a:rPr lang="en-US" altLang="zh-CN" sz="4800" dirty="0" err="1">
                <a:latin typeface="宋体" panose="02010600030101010101" pitchFamily="2" charset="-122"/>
                <a:ea typeface="宋体" panose="02010600030101010101" pitchFamily="2" charset="-122"/>
              </a:rPr>
              <a:t>e.append</a:t>
            </a:r>
            <a:r>
              <a:rPr lang="en-US" altLang="zh-CN" sz="4800" dirty="0">
                <a:latin typeface="宋体" panose="02010600030101010101" pitchFamily="2" charset="-122"/>
                <a:ea typeface="宋体" panose="02010600030101010101" pitchFamily="2" charset="-122"/>
              </a:rPr>
              <a:t>((u, v, w))       </a:t>
            </a:r>
            <a:r>
              <a:rPr lang="en-US" altLang="zh-CN" sz="4800" dirty="0" smtClean="0">
                <a:latin typeface="宋体" panose="02010600030101010101" pitchFamily="2" charset="-122"/>
                <a:ea typeface="宋体" panose="02010600030101010101" pitchFamily="2" charset="-122"/>
              </a:rPr>
              <a:t>  </a:t>
            </a:r>
            <a:r>
              <a:rPr lang="en-US" altLang="zh-CN" sz="4800" dirty="0">
                <a:latin typeface="宋体" panose="02010600030101010101" pitchFamily="2" charset="-122"/>
                <a:ea typeface="宋体" panose="02010600030101010101" pitchFamily="2" charset="-122"/>
              </a:rPr>
              <a:t>#</a:t>
            </a:r>
            <a:r>
              <a:rPr lang="zh-CN" altLang="en-US" sz="4800" dirty="0">
                <a:latin typeface="宋体" panose="02010600030101010101" pitchFamily="2" charset="-122"/>
                <a:ea typeface="宋体" panose="02010600030101010101" pitchFamily="2" charset="-122"/>
              </a:rPr>
              <a:t>存边</a:t>
            </a:r>
          </a:p>
        </p:txBody>
      </p:sp>
    </p:spTree>
    <p:custDataLst>
      <p:tags r:id="rId1"/>
    </p:custDataLst>
    <p:extLst>
      <p:ext uri="{BB962C8B-B14F-4D97-AF65-F5344CB8AC3E}">
        <p14:creationId xmlns:p14="http://schemas.microsoft.com/office/powerpoint/2010/main" val="3346974399"/>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8083752" y="-1952170"/>
            <a:ext cx="14253027" cy="17605829"/>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7501334" y="548309"/>
            <a:ext cx="17743332" cy="10864513"/>
          </a:xfrm>
          <a:prstGeom prst="rect">
            <a:avLst/>
          </a:prstGeom>
          <a:noFill/>
          <a:ln>
            <a:noFill/>
          </a:ln>
        </p:spPr>
        <p:txBody>
          <a:bodyPr wrap="square" rtlCol="0">
            <a:spAutoFit/>
          </a:bodyPr>
          <a:lstStyle/>
          <a:p>
            <a:pPr algn="l"/>
            <a:r>
              <a:rPr lang="en-US" altLang="zh-CN" sz="2000" dirty="0" err="1" smtClean="0">
                <a:solidFill>
                  <a:schemeClr val="tx1"/>
                </a:solidFill>
                <a:latin typeface="宋体" panose="02010600030101010101" pitchFamily="2" charset="-122"/>
                <a:ea typeface="宋体" panose="02010600030101010101" pitchFamily="2" charset="-122"/>
              </a:rPr>
              <a:t>def</a:t>
            </a:r>
            <a:r>
              <a:rPr lang="en-US" altLang="zh-CN" sz="2000" dirty="0" smtClean="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find(x):                             #</a:t>
            </a:r>
            <a:r>
              <a:rPr lang="zh-CN" altLang="en-US" sz="2000" dirty="0">
                <a:solidFill>
                  <a:schemeClr val="tx1"/>
                </a:solidFill>
                <a:latin typeface="宋体" panose="02010600030101010101" pitchFamily="2" charset="-122"/>
                <a:ea typeface="宋体" panose="02010600030101010101" pitchFamily="2" charset="-122"/>
              </a:rPr>
              <a:t>查询并查集，返回</a:t>
            </a:r>
            <a:r>
              <a:rPr lang="en-US" altLang="zh-CN" sz="2000" dirty="0">
                <a:solidFill>
                  <a:schemeClr val="tx1"/>
                </a:solidFill>
                <a:latin typeface="宋体" panose="02010600030101010101" pitchFamily="2" charset="-122"/>
                <a:ea typeface="宋体" panose="02010600030101010101" pitchFamily="2" charset="-122"/>
              </a:rPr>
              <a:t>x</a:t>
            </a:r>
            <a:r>
              <a:rPr lang="zh-CN" altLang="en-US" sz="2000" dirty="0">
                <a:solidFill>
                  <a:schemeClr val="tx1"/>
                </a:solidFill>
                <a:latin typeface="宋体" panose="02010600030101010101" pitchFamily="2" charset="-122"/>
                <a:ea typeface="宋体" panose="02010600030101010101" pitchFamily="2" charset="-122"/>
              </a:rPr>
              <a:t>的根</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if s[x] == x:  return x</a:t>
            </a:r>
          </a:p>
          <a:p>
            <a:pPr algn="l"/>
            <a:r>
              <a:rPr lang="en-US" altLang="zh-CN" sz="2000" dirty="0">
                <a:solidFill>
                  <a:schemeClr val="tx1"/>
                </a:solidFill>
                <a:latin typeface="宋体" panose="02010600030101010101" pitchFamily="2" charset="-122"/>
                <a:ea typeface="宋体" panose="02010600030101010101" pitchFamily="2" charset="-122"/>
              </a:rPr>
              <a:t>    s[x] = find(s[x])                    #</a:t>
            </a:r>
            <a:r>
              <a:rPr lang="zh-CN" altLang="en-US" sz="2000" dirty="0">
                <a:solidFill>
                  <a:schemeClr val="tx1"/>
                </a:solidFill>
                <a:latin typeface="宋体" panose="02010600030101010101" pitchFamily="2" charset="-122"/>
                <a:ea typeface="宋体" panose="02010600030101010101" pitchFamily="2" charset="-122"/>
              </a:rPr>
              <a:t>路径压缩</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return s[x]</a:t>
            </a:r>
          </a:p>
          <a:p>
            <a:pPr algn="l"/>
            <a:r>
              <a:rPr lang="en-US" altLang="zh-CN" sz="2000" dirty="0" err="1">
                <a:solidFill>
                  <a:schemeClr val="tx1"/>
                </a:solidFill>
                <a:latin typeface="宋体" panose="02010600030101010101" pitchFamily="2" charset="-122"/>
                <a:ea typeface="宋体" panose="02010600030101010101" pitchFamily="2" charset="-122"/>
              </a:rPr>
              <a:t>def</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kruskal</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cnt</a:t>
            </a:r>
            <a:r>
              <a:rPr lang="en-US" altLang="zh-CN" sz="2000" dirty="0">
                <a:solidFill>
                  <a:schemeClr val="tx1"/>
                </a:solidFill>
                <a:latin typeface="宋体" panose="02010600030101010101" pitchFamily="2" charset="-122"/>
                <a:ea typeface="宋体" panose="02010600030101010101" pitchFamily="2" charset="-122"/>
              </a:rPr>
              <a:t>=0</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ans</a:t>
            </a:r>
            <a:r>
              <a:rPr lang="en-US" altLang="zh-CN" sz="2000" dirty="0">
                <a:solidFill>
                  <a:schemeClr val="tx1"/>
                </a:solidFill>
                <a:latin typeface="宋体" panose="02010600030101010101" pitchFamily="2" charset="-122"/>
                <a:ea typeface="宋体" panose="02010600030101010101" pitchFamily="2" charset="-122"/>
              </a:rPr>
              <a:t> = 0</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e.sort</a:t>
            </a:r>
            <a:r>
              <a:rPr lang="en-US" altLang="zh-CN" sz="2000" dirty="0">
                <a:solidFill>
                  <a:schemeClr val="tx1"/>
                </a:solidFill>
                <a:latin typeface="宋体" panose="02010600030101010101" pitchFamily="2" charset="-122"/>
                <a:ea typeface="宋体" panose="02010600030101010101" pitchFamily="2" charset="-122"/>
              </a:rPr>
              <a:t>(key=lambda </a:t>
            </a:r>
            <a:r>
              <a:rPr lang="en-US" altLang="zh-CN" sz="2000" dirty="0" err="1">
                <a:solidFill>
                  <a:schemeClr val="tx1"/>
                </a:solidFill>
                <a:latin typeface="宋体" panose="02010600030101010101" pitchFamily="2" charset="-122"/>
                <a:ea typeface="宋体" panose="02010600030101010101" pitchFamily="2" charset="-122"/>
              </a:rPr>
              <a:t>tup</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tup</a:t>
            </a:r>
            <a:r>
              <a:rPr lang="en-US" altLang="zh-CN" sz="2000" dirty="0">
                <a:solidFill>
                  <a:schemeClr val="tx1"/>
                </a:solidFill>
                <a:latin typeface="宋体" panose="02010600030101010101" pitchFamily="2" charset="-122"/>
                <a:ea typeface="宋体" panose="02010600030101010101" pitchFamily="2" charset="-122"/>
              </a:rPr>
              <a:t>[2])       #</a:t>
            </a:r>
            <a:r>
              <a:rPr lang="zh-CN" altLang="en-US" sz="2000" dirty="0">
                <a:solidFill>
                  <a:schemeClr val="tx1"/>
                </a:solidFill>
                <a:latin typeface="宋体" panose="02010600030101010101" pitchFamily="2" charset="-122"/>
                <a:ea typeface="宋体" panose="02010600030101010101" pitchFamily="2" charset="-122"/>
              </a:rPr>
              <a:t>对边做排序</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for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in range(n + 1):  </a:t>
            </a:r>
            <a:r>
              <a:rPr lang="en-US" altLang="zh-CN" sz="2000" dirty="0" err="1">
                <a:solidFill>
                  <a:schemeClr val="tx1"/>
                </a:solidFill>
                <a:latin typeface="宋体" panose="02010600030101010101" pitchFamily="2" charset="-122"/>
                <a:ea typeface="宋体" panose="02010600030101010101" pitchFamily="2" charset="-122"/>
              </a:rPr>
              <a:t>s.append</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并查集初始化</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for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in range(m):</a:t>
            </a:r>
          </a:p>
          <a:p>
            <a:pPr algn="l"/>
            <a:r>
              <a:rPr lang="en-US" altLang="zh-CN" sz="2000" dirty="0">
                <a:solidFill>
                  <a:schemeClr val="tx1"/>
                </a:solidFill>
                <a:latin typeface="宋体" panose="02010600030101010101" pitchFamily="2" charset="-122"/>
                <a:ea typeface="宋体" panose="02010600030101010101" pitchFamily="2" charset="-122"/>
              </a:rPr>
              <a:t>        x, y = e[</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][0], e[</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][1]</a:t>
            </a:r>
          </a:p>
          <a:p>
            <a:pPr algn="l"/>
            <a:r>
              <a:rPr lang="en-US" altLang="zh-CN" sz="2000" dirty="0">
                <a:solidFill>
                  <a:schemeClr val="tx1"/>
                </a:solidFill>
                <a:latin typeface="宋体" panose="02010600030101010101" pitchFamily="2" charset="-122"/>
                <a:ea typeface="宋体" panose="02010600030101010101" pitchFamily="2" charset="-122"/>
              </a:rPr>
              <a:t>        e1, e2 = find(x), find(y)</a:t>
            </a:r>
          </a:p>
          <a:p>
            <a:pPr algn="l"/>
            <a:r>
              <a:rPr lang="en-US" altLang="zh-CN" sz="2000" dirty="0">
                <a:solidFill>
                  <a:schemeClr val="tx1"/>
                </a:solidFill>
                <a:latin typeface="宋体" panose="02010600030101010101" pitchFamily="2" charset="-122"/>
                <a:ea typeface="宋体" panose="02010600030101010101" pitchFamily="2" charset="-122"/>
              </a:rPr>
              <a:t>        if e1 == e2:  continue           #</a:t>
            </a:r>
            <a:r>
              <a:rPr lang="zh-CN" altLang="en-US" sz="2000" dirty="0">
                <a:solidFill>
                  <a:schemeClr val="tx1"/>
                </a:solidFill>
                <a:latin typeface="宋体" panose="02010600030101010101" pitchFamily="2" charset="-122"/>
                <a:ea typeface="宋体" panose="02010600030101010101" pitchFamily="2" charset="-122"/>
              </a:rPr>
              <a:t>属于同一个集：产生了圈，丢弃            </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else:</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ans</a:t>
            </a:r>
            <a:r>
              <a:rPr lang="en-US" altLang="zh-CN" sz="2000" dirty="0">
                <a:solidFill>
                  <a:schemeClr val="tx1"/>
                </a:solidFill>
                <a:latin typeface="宋体" panose="02010600030101010101" pitchFamily="2" charset="-122"/>
                <a:ea typeface="宋体" panose="02010600030101010101" pitchFamily="2" charset="-122"/>
              </a:rPr>
              <a:t>+=e[</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][2]            </a:t>
            </a:r>
          </a:p>
          <a:p>
            <a:pPr algn="l"/>
            <a:r>
              <a:rPr lang="en-US" altLang="zh-CN" sz="2000" dirty="0">
                <a:solidFill>
                  <a:schemeClr val="tx1"/>
                </a:solidFill>
                <a:latin typeface="宋体" panose="02010600030101010101" pitchFamily="2" charset="-122"/>
                <a:ea typeface="宋体" panose="02010600030101010101" pitchFamily="2" charset="-122"/>
              </a:rPr>
              <a:t>            s[find(y)]=find(x)           #</a:t>
            </a:r>
            <a:r>
              <a:rPr lang="zh-CN" altLang="en-US" sz="2000" dirty="0">
                <a:solidFill>
                  <a:schemeClr val="tx1"/>
                </a:solidFill>
                <a:latin typeface="宋体" panose="02010600030101010101" pitchFamily="2" charset="-122"/>
                <a:ea typeface="宋体" panose="02010600030101010101" pitchFamily="2" charset="-122"/>
              </a:rPr>
              <a:t>合并</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cnt</a:t>
            </a:r>
            <a:r>
              <a:rPr lang="en-US" altLang="zh-CN" sz="2000" dirty="0">
                <a:solidFill>
                  <a:schemeClr val="tx1"/>
                </a:solidFill>
                <a:latin typeface="宋体" panose="02010600030101010101" pitchFamily="2" charset="-122"/>
                <a:ea typeface="宋体" panose="02010600030101010101" pitchFamily="2" charset="-122"/>
              </a:rPr>
              <a:t> += 1</a:t>
            </a:r>
          </a:p>
          <a:p>
            <a:pPr algn="l"/>
            <a:r>
              <a:rPr lang="en-US" altLang="zh-CN" sz="2000" dirty="0">
                <a:solidFill>
                  <a:schemeClr val="tx1"/>
                </a:solidFill>
                <a:latin typeface="宋体" panose="02010600030101010101" pitchFamily="2" charset="-122"/>
                <a:ea typeface="宋体" panose="02010600030101010101" pitchFamily="2" charset="-122"/>
              </a:rPr>
              <a:t>        if </a:t>
            </a:r>
            <a:r>
              <a:rPr lang="en-US" altLang="zh-CN" sz="2000" dirty="0" err="1">
                <a:solidFill>
                  <a:schemeClr val="tx1"/>
                </a:solidFill>
                <a:latin typeface="宋体" panose="02010600030101010101" pitchFamily="2" charset="-122"/>
                <a:ea typeface="宋体" panose="02010600030101010101" pitchFamily="2" charset="-122"/>
              </a:rPr>
              <a:t>cnt</a:t>
            </a:r>
            <a:r>
              <a:rPr lang="en-US" altLang="zh-CN" sz="2000" dirty="0">
                <a:solidFill>
                  <a:schemeClr val="tx1"/>
                </a:solidFill>
                <a:latin typeface="宋体" panose="02010600030101010101" pitchFamily="2" charset="-122"/>
                <a:ea typeface="宋体" panose="02010600030101010101" pitchFamily="2" charset="-122"/>
              </a:rPr>
              <a:t>==n-1: break               #</a:t>
            </a:r>
            <a:r>
              <a:rPr lang="zh-CN" altLang="en-US" sz="2000" dirty="0">
                <a:solidFill>
                  <a:schemeClr val="tx1"/>
                </a:solidFill>
                <a:latin typeface="宋体" panose="02010600030101010101" pitchFamily="2" charset="-122"/>
                <a:ea typeface="宋体" panose="02010600030101010101" pitchFamily="2" charset="-122"/>
              </a:rPr>
              <a:t>边数等于</a:t>
            </a:r>
            <a:r>
              <a:rPr lang="en-US" altLang="zh-CN" sz="2000" dirty="0">
                <a:solidFill>
                  <a:schemeClr val="tx1"/>
                </a:solidFill>
                <a:latin typeface="宋体" panose="02010600030101010101" pitchFamily="2" charset="-122"/>
                <a:ea typeface="宋体" panose="02010600030101010101" pitchFamily="2" charset="-122"/>
              </a:rPr>
              <a:t>n-1, MST</a:t>
            </a:r>
            <a:r>
              <a:rPr lang="zh-CN" altLang="en-US" sz="2000" dirty="0">
                <a:solidFill>
                  <a:schemeClr val="tx1"/>
                </a:solidFill>
                <a:latin typeface="宋体" panose="02010600030101010101" pitchFamily="2" charset="-122"/>
                <a:ea typeface="宋体" panose="02010600030101010101" pitchFamily="2" charset="-122"/>
              </a:rPr>
              <a:t>已经完成</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if </a:t>
            </a:r>
            <a:r>
              <a:rPr lang="en-US" altLang="zh-CN" sz="2000" dirty="0" err="1">
                <a:solidFill>
                  <a:schemeClr val="tx1"/>
                </a:solidFill>
                <a:latin typeface="宋体" panose="02010600030101010101" pitchFamily="2" charset="-122"/>
                <a:ea typeface="宋体" panose="02010600030101010101" pitchFamily="2" charset="-122"/>
              </a:rPr>
              <a:t>cnt</a:t>
            </a:r>
            <a:r>
              <a:rPr lang="en-US" altLang="zh-CN" sz="2000" dirty="0">
                <a:solidFill>
                  <a:schemeClr val="tx1"/>
                </a:solidFill>
                <a:latin typeface="宋体" panose="02010600030101010101" pitchFamily="2" charset="-122"/>
                <a:ea typeface="宋体" panose="02010600030101010101" pitchFamily="2" charset="-122"/>
              </a:rPr>
              <a:t> != n-1:     print("-1")       #</a:t>
            </a:r>
            <a:r>
              <a:rPr lang="zh-CN" altLang="en-US" sz="2000" dirty="0">
                <a:solidFill>
                  <a:schemeClr val="tx1"/>
                </a:solidFill>
                <a:latin typeface="宋体" panose="02010600030101010101" pitchFamily="2" charset="-122"/>
                <a:ea typeface="宋体" panose="02010600030101010101" pitchFamily="2" charset="-122"/>
              </a:rPr>
              <a:t>边的数量不等于</a:t>
            </a:r>
            <a:r>
              <a:rPr lang="en-US" altLang="zh-CN" sz="2000" dirty="0">
                <a:solidFill>
                  <a:schemeClr val="tx1"/>
                </a:solidFill>
                <a:latin typeface="宋体" panose="02010600030101010101" pitchFamily="2" charset="-122"/>
                <a:ea typeface="宋体" panose="02010600030101010101" pitchFamily="2" charset="-122"/>
              </a:rPr>
              <a:t>n-1</a:t>
            </a:r>
            <a:r>
              <a:rPr lang="zh-CN" altLang="en-US" sz="2000" dirty="0">
                <a:solidFill>
                  <a:schemeClr val="tx1"/>
                </a:solidFill>
                <a:latin typeface="宋体" panose="02010600030101010101" pitchFamily="2" charset="-122"/>
                <a:ea typeface="宋体" panose="02010600030101010101" pitchFamily="2" charset="-122"/>
              </a:rPr>
              <a:t>，说明有点不在</a:t>
            </a:r>
            <a:r>
              <a:rPr lang="en-US" altLang="zh-CN" sz="2000" dirty="0">
                <a:solidFill>
                  <a:schemeClr val="tx1"/>
                </a:solidFill>
                <a:latin typeface="宋体" panose="02010600030101010101" pitchFamily="2" charset="-122"/>
                <a:ea typeface="宋体" panose="02010600030101010101" pitchFamily="2" charset="-122"/>
              </a:rPr>
              <a:t>MST</a:t>
            </a:r>
            <a:r>
              <a:rPr lang="zh-CN" altLang="en-US" sz="2000" dirty="0">
                <a:solidFill>
                  <a:schemeClr val="tx1"/>
                </a:solidFill>
                <a:latin typeface="宋体" panose="02010600030101010101" pitchFamily="2" charset="-122"/>
                <a:ea typeface="宋体" panose="02010600030101010101" pitchFamily="2" charset="-122"/>
              </a:rPr>
              <a:t>上</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else:              print(</a:t>
            </a:r>
            <a:r>
              <a:rPr lang="en-US" altLang="zh-CN" sz="2000" dirty="0" err="1">
                <a:solidFill>
                  <a:schemeClr val="tx1"/>
                </a:solidFill>
                <a:latin typeface="宋体" panose="02010600030101010101" pitchFamily="2" charset="-122"/>
                <a:ea typeface="宋体" panose="02010600030101010101" pitchFamily="2" charset="-122"/>
              </a:rPr>
              <a:t>ans</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return</a:t>
            </a:r>
          </a:p>
          <a:p>
            <a:pPr algn="l"/>
            <a:r>
              <a:rPr lang="en-US" altLang="zh-CN" sz="4000" dirty="0">
                <a:solidFill>
                  <a:schemeClr val="tx1"/>
                </a:solidFill>
                <a:latin typeface="宋体" panose="02010600030101010101" pitchFamily="2" charset="-122"/>
                <a:ea typeface="宋体" panose="02010600030101010101" pitchFamily="2" charset="-122"/>
              </a:rPr>
              <a:t>e = []</a:t>
            </a:r>
          </a:p>
          <a:p>
            <a:pPr algn="l"/>
            <a:r>
              <a:rPr lang="en-US" altLang="zh-CN" sz="4000" dirty="0">
                <a:solidFill>
                  <a:schemeClr val="tx1"/>
                </a:solidFill>
                <a:latin typeface="宋体" panose="02010600030101010101" pitchFamily="2" charset="-122"/>
                <a:ea typeface="宋体" panose="02010600030101010101" pitchFamily="2" charset="-122"/>
              </a:rPr>
              <a:t>s = []                                   #</a:t>
            </a:r>
            <a:r>
              <a:rPr lang="zh-CN" altLang="en-US" sz="4000" dirty="0">
                <a:solidFill>
                  <a:schemeClr val="tx1"/>
                </a:solidFill>
                <a:latin typeface="宋体" panose="02010600030101010101" pitchFamily="2" charset="-122"/>
                <a:ea typeface="宋体" panose="02010600030101010101" pitchFamily="2" charset="-122"/>
              </a:rPr>
              <a:t>并查集</a:t>
            </a:r>
          </a:p>
          <a:p>
            <a:pPr algn="l"/>
            <a:r>
              <a:rPr lang="en-US" altLang="zh-CN" sz="4000" dirty="0" err="1" smtClean="0">
                <a:solidFill>
                  <a:schemeClr val="tx1"/>
                </a:solidFill>
                <a:latin typeface="宋体" panose="02010600030101010101" pitchFamily="2" charset="-122"/>
                <a:ea typeface="宋体" panose="02010600030101010101" pitchFamily="2" charset="-122"/>
              </a:rPr>
              <a:t>n,m</a:t>
            </a:r>
            <a:r>
              <a:rPr lang="en-US" altLang="zh-CN" sz="4000" dirty="0" smtClean="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 map(</a:t>
            </a:r>
            <a:r>
              <a:rPr lang="en-US" altLang="zh-CN" sz="4000" dirty="0" err="1">
                <a:solidFill>
                  <a:schemeClr val="tx1"/>
                </a:solidFill>
                <a:latin typeface="宋体" panose="02010600030101010101" pitchFamily="2" charset="-122"/>
                <a:ea typeface="宋体" panose="02010600030101010101" pitchFamily="2" charset="-122"/>
              </a:rPr>
              <a:t>int,input</a:t>
            </a:r>
            <a:r>
              <a:rPr lang="en-US" altLang="zh-CN" sz="4000" dirty="0">
                <a:solidFill>
                  <a:schemeClr val="tx1"/>
                </a:solidFill>
                <a:latin typeface="宋体" panose="02010600030101010101" pitchFamily="2" charset="-122"/>
                <a:ea typeface="宋体" panose="02010600030101010101" pitchFamily="2" charset="-122"/>
              </a:rPr>
              <a:t>().split())    </a:t>
            </a:r>
          </a:p>
          <a:p>
            <a:pPr algn="l"/>
            <a:r>
              <a:rPr lang="en-US" altLang="zh-CN" sz="4000" dirty="0">
                <a:solidFill>
                  <a:srgbClr val="FF0000"/>
                </a:solidFill>
                <a:latin typeface="宋体" panose="02010600030101010101" pitchFamily="2" charset="-122"/>
                <a:ea typeface="宋体" panose="02010600030101010101" pitchFamily="2" charset="-122"/>
              </a:rPr>
              <a:t>for </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 in range(m):</a:t>
            </a:r>
          </a:p>
          <a:p>
            <a:pPr algn="l"/>
            <a:r>
              <a:rPr lang="en-US" altLang="zh-CN" sz="4000" dirty="0">
                <a:solidFill>
                  <a:srgbClr val="FF0000"/>
                </a:solidFill>
                <a:latin typeface="宋体" panose="02010600030101010101" pitchFamily="2" charset="-122"/>
                <a:ea typeface="宋体" panose="02010600030101010101" pitchFamily="2" charset="-122"/>
              </a:rPr>
              <a:t>    u, v, w = map(</a:t>
            </a:r>
            <a:r>
              <a:rPr lang="en-US" altLang="zh-CN" sz="4000" dirty="0" err="1">
                <a:solidFill>
                  <a:srgbClr val="FF0000"/>
                </a:solidFill>
                <a:latin typeface="宋体" panose="02010600030101010101" pitchFamily="2" charset="-122"/>
                <a:ea typeface="宋体" panose="02010600030101010101" pitchFamily="2" charset="-122"/>
              </a:rPr>
              <a:t>int,input</a:t>
            </a:r>
            <a:r>
              <a:rPr lang="en-US" altLang="zh-CN" sz="4000" dirty="0">
                <a:solidFill>
                  <a:srgbClr val="FF0000"/>
                </a:solidFill>
                <a:latin typeface="宋体" panose="02010600030101010101" pitchFamily="2" charset="-122"/>
                <a:ea typeface="宋体" panose="02010600030101010101" pitchFamily="2" charset="-122"/>
              </a:rPr>
              <a:t>().split())</a:t>
            </a:r>
          </a:p>
          <a:p>
            <a:pPr algn="l"/>
            <a:r>
              <a:rPr lang="en-US" altLang="zh-CN" sz="4000" dirty="0">
                <a:solidFill>
                  <a:srgbClr val="FF0000"/>
                </a:solidFill>
                <a:latin typeface="宋体" panose="02010600030101010101" pitchFamily="2" charset="-122"/>
                <a:ea typeface="宋体" panose="02010600030101010101" pitchFamily="2" charset="-122"/>
              </a:rPr>
              <a:t>    </a:t>
            </a:r>
            <a:r>
              <a:rPr lang="en-US" altLang="zh-CN" sz="4000" dirty="0" err="1">
                <a:solidFill>
                  <a:srgbClr val="FF0000"/>
                </a:solidFill>
                <a:latin typeface="宋体" panose="02010600030101010101" pitchFamily="2" charset="-122"/>
                <a:ea typeface="宋体" panose="02010600030101010101" pitchFamily="2" charset="-122"/>
              </a:rPr>
              <a:t>e.append</a:t>
            </a:r>
            <a:r>
              <a:rPr lang="en-US" altLang="zh-CN" sz="4000" dirty="0">
                <a:solidFill>
                  <a:srgbClr val="FF0000"/>
                </a:solidFill>
                <a:latin typeface="宋体" panose="02010600030101010101" pitchFamily="2" charset="-122"/>
                <a:ea typeface="宋体" panose="02010600030101010101" pitchFamily="2" charset="-122"/>
              </a:rPr>
              <a:t>((u, v, w))                  #</a:t>
            </a:r>
            <a:r>
              <a:rPr lang="zh-CN" altLang="en-US" sz="4000" dirty="0">
                <a:solidFill>
                  <a:srgbClr val="FF0000"/>
                </a:solidFill>
                <a:latin typeface="宋体" panose="02010600030101010101" pitchFamily="2" charset="-122"/>
                <a:ea typeface="宋体" panose="02010600030101010101" pitchFamily="2" charset="-122"/>
              </a:rPr>
              <a:t>存边</a:t>
            </a:r>
          </a:p>
          <a:p>
            <a:pPr algn="l"/>
            <a:r>
              <a:rPr lang="en-US" altLang="zh-CN" sz="4000" dirty="0" err="1">
                <a:solidFill>
                  <a:schemeClr val="tx1"/>
                </a:solidFill>
                <a:latin typeface="宋体" panose="02010600030101010101" pitchFamily="2" charset="-122"/>
                <a:ea typeface="宋体" panose="02010600030101010101" pitchFamily="2" charset="-122"/>
              </a:rPr>
              <a:t>kruskal</a:t>
            </a:r>
            <a:r>
              <a:rPr lang="en-US" altLang="zh-CN" sz="4000" dirty="0">
                <a:solidFill>
                  <a:schemeClr val="tx1"/>
                </a:solidFill>
                <a:latin typeface="宋体" panose="02010600030101010101" pitchFamily="2" charset="-122"/>
                <a:ea typeface="宋体" panose="02010600030101010101" pitchFamily="2" charset="-122"/>
              </a:rPr>
              <a:t>()</a:t>
            </a:r>
          </a:p>
        </p:txBody>
      </p:sp>
      <p:sp>
        <p:nvSpPr>
          <p:cNvPr id="13" name="矩形标注 12"/>
          <p:cNvSpPr/>
          <p:nvPr/>
        </p:nvSpPr>
        <p:spPr>
          <a:xfrm>
            <a:off x="1016169" y="8543924"/>
            <a:ext cx="4898856" cy="2562226"/>
          </a:xfrm>
          <a:prstGeom prst="wedgeRectCallout">
            <a:avLst>
              <a:gd name="adj1" fmla="val 78148"/>
              <a:gd name="adj2" fmla="val -148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l">
              <a:lnSpc>
                <a:spcPct val="150000"/>
              </a:lnSpc>
              <a:buFont typeface="Arial" panose="020B0604020202020204" pitchFamily="34" charset="0"/>
              <a:buChar char="•"/>
            </a:pPr>
            <a:r>
              <a:rPr lang="zh-CN" altLang="en-US" sz="4000" dirty="0" smtClean="0">
                <a:solidFill>
                  <a:srgbClr val="FFFF00"/>
                </a:solidFill>
              </a:rPr>
              <a:t>数组存边</a:t>
            </a:r>
            <a:endParaRPr lang="en-US" altLang="zh-CN" sz="4000" dirty="0" smtClean="0">
              <a:solidFill>
                <a:srgbClr val="FFFF00"/>
              </a:solidFill>
            </a:endParaRPr>
          </a:p>
          <a:p>
            <a:pPr marL="571500" indent="-571500" algn="l">
              <a:lnSpc>
                <a:spcPct val="150000"/>
              </a:lnSpc>
              <a:buFont typeface="Arial" panose="020B0604020202020204" pitchFamily="34" charset="0"/>
              <a:buChar char="•"/>
            </a:pPr>
            <a:r>
              <a:rPr lang="zh-CN" altLang="en-US" sz="4000" dirty="0" smtClean="0">
                <a:solidFill>
                  <a:srgbClr val="FFFF00"/>
                </a:solidFill>
              </a:rPr>
              <a:t>最简单的存图方法</a:t>
            </a:r>
            <a:endParaRPr lang="en-US" altLang="zh-CN" sz="4000" dirty="0">
              <a:solidFill>
                <a:srgbClr val="FFFF00"/>
              </a:solidFill>
            </a:endParaRPr>
          </a:p>
        </p:txBody>
      </p:sp>
    </p:spTree>
    <p:custDataLst>
      <p:tags r:id="rId1"/>
    </p:custDataLst>
    <p:extLst>
      <p:ext uri="{BB962C8B-B14F-4D97-AF65-F5344CB8AC3E}">
        <p14:creationId xmlns:p14="http://schemas.microsoft.com/office/powerpoint/2010/main" val="3190930095"/>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8083752" y="-1952170"/>
            <a:ext cx="14253027" cy="17605829"/>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7501334" y="548309"/>
            <a:ext cx="17743332" cy="12772727"/>
          </a:xfrm>
          <a:prstGeom prst="rect">
            <a:avLst/>
          </a:prstGeom>
          <a:noFill/>
          <a:ln>
            <a:noFill/>
          </a:ln>
        </p:spPr>
        <p:txBody>
          <a:bodyPr wrap="square" rtlCol="0">
            <a:spAutoFit/>
          </a:bodyPr>
          <a:lstStyle/>
          <a:p>
            <a:pPr algn="l"/>
            <a:r>
              <a:rPr lang="en-US" altLang="zh-CN" sz="2800" dirty="0">
                <a:solidFill>
                  <a:schemeClr val="tx1"/>
                </a:solidFill>
                <a:latin typeface="宋体" panose="02010600030101010101" pitchFamily="2" charset="-122"/>
                <a:ea typeface="宋体" panose="02010600030101010101" pitchFamily="2" charset="-122"/>
              </a:rPr>
              <a:t>e = []</a:t>
            </a:r>
          </a:p>
          <a:p>
            <a:pPr algn="l"/>
            <a:r>
              <a:rPr lang="en-US" altLang="zh-CN" sz="3600" dirty="0">
                <a:solidFill>
                  <a:srgbClr val="FF0000"/>
                </a:solidFill>
                <a:latin typeface="宋体" panose="02010600030101010101" pitchFamily="2" charset="-122"/>
                <a:ea typeface="宋体" panose="02010600030101010101" pitchFamily="2" charset="-122"/>
              </a:rPr>
              <a:t>s = []                                   #</a:t>
            </a:r>
            <a:r>
              <a:rPr lang="zh-CN" altLang="en-US" sz="3600" dirty="0">
                <a:solidFill>
                  <a:srgbClr val="FF0000"/>
                </a:solidFill>
                <a:latin typeface="宋体" panose="02010600030101010101" pitchFamily="2" charset="-122"/>
                <a:ea typeface="宋体" panose="02010600030101010101" pitchFamily="2" charset="-122"/>
              </a:rPr>
              <a:t>并查集</a:t>
            </a:r>
          </a:p>
          <a:p>
            <a:pPr algn="l"/>
            <a:r>
              <a:rPr lang="en-US" altLang="zh-CN" sz="3600" dirty="0" err="1">
                <a:solidFill>
                  <a:srgbClr val="FF0000"/>
                </a:solidFill>
                <a:latin typeface="宋体" panose="02010600030101010101" pitchFamily="2" charset="-122"/>
                <a:ea typeface="宋体" panose="02010600030101010101" pitchFamily="2" charset="-122"/>
              </a:rPr>
              <a:t>def</a:t>
            </a:r>
            <a:r>
              <a:rPr lang="en-US" altLang="zh-CN" sz="3600" dirty="0">
                <a:solidFill>
                  <a:srgbClr val="FF0000"/>
                </a:solidFill>
                <a:latin typeface="宋体" panose="02010600030101010101" pitchFamily="2" charset="-122"/>
                <a:ea typeface="宋体" panose="02010600030101010101" pitchFamily="2" charset="-122"/>
              </a:rPr>
              <a:t> find(x):                             #</a:t>
            </a:r>
            <a:r>
              <a:rPr lang="zh-CN" altLang="en-US" sz="3600" dirty="0">
                <a:solidFill>
                  <a:srgbClr val="FF0000"/>
                </a:solidFill>
                <a:latin typeface="宋体" panose="02010600030101010101" pitchFamily="2" charset="-122"/>
                <a:ea typeface="宋体" panose="02010600030101010101" pitchFamily="2" charset="-122"/>
              </a:rPr>
              <a:t>查询并查集，返回</a:t>
            </a:r>
            <a:r>
              <a:rPr lang="en-US" altLang="zh-CN" sz="3600" dirty="0">
                <a:solidFill>
                  <a:srgbClr val="FF0000"/>
                </a:solidFill>
                <a:latin typeface="宋体" panose="02010600030101010101" pitchFamily="2" charset="-122"/>
                <a:ea typeface="宋体" panose="02010600030101010101" pitchFamily="2" charset="-122"/>
              </a:rPr>
              <a:t>x</a:t>
            </a:r>
            <a:r>
              <a:rPr lang="zh-CN" altLang="en-US" sz="3600" dirty="0">
                <a:solidFill>
                  <a:srgbClr val="FF0000"/>
                </a:solidFill>
                <a:latin typeface="宋体" panose="02010600030101010101" pitchFamily="2" charset="-122"/>
                <a:ea typeface="宋体" panose="02010600030101010101" pitchFamily="2" charset="-122"/>
              </a:rPr>
              <a:t>的根</a:t>
            </a:r>
          </a:p>
          <a:p>
            <a:pPr algn="l"/>
            <a:r>
              <a:rPr lang="zh-CN" altLang="en-US" sz="3600" dirty="0">
                <a:solidFill>
                  <a:srgbClr val="FF0000"/>
                </a:solidFill>
                <a:latin typeface="宋体" panose="02010600030101010101" pitchFamily="2" charset="-122"/>
                <a:ea typeface="宋体" panose="02010600030101010101" pitchFamily="2" charset="-122"/>
              </a:rPr>
              <a:t>    </a:t>
            </a:r>
            <a:r>
              <a:rPr lang="en-US" altLang="zh-CN" sz="3600" dirty="0">
                <a:solidFill>
                  <a:srgbClr val="FF0000"/>
                </a:solidFill>
                <a:latin typeface="宋体" panose="02010600030101010101" pitchFamily="2" charset="-122"/>
                <a:ea typeface="宋体" panose="02010600030101010101" pitchFamily="2" charset="-122"/>
              </a:rPr>
              <a:t>if s[x] == x:  return x</a:t>
            </a:r>
          </a:p>
          <a:p>
            <a:pPr algn="l"/>
            <a:r>
              <a:rPr lang="en-US" altLang="zh-CN" sz="3600" dirty="0">
                <a:solidFill>
                  <a:srgbClr val="FF0000"/>
                </a:solidFill>
                <a:latin typeface="宋体" panose="02010600030101010101" pitchFamily="2" charset="-122"/>
                <a:ea typeface="宋体" panose="02010600030101010101" pitchFamily="2" charset="-122"/>
              </a:rPr>
              <a:t>    s[x] = find(s[x])                    #</a:t>
            </a:r>
            <a:r>
              <a:rPr lang="zh-CN" altLang="en-US" sz="3600" dirty="0">
                <a:solidFill>
                  <a:srgbClr val="FF0000"/>
                </a:solidFill>
                <a:latin typeface="宋体" panose="02010600030101010101" pitchFamily="2" charset="-122"/>
                <a:ea typeface="宋体" panose="02010600030101010101" pitchFamily="2" charset="-122"/>
              </a:rPr>
              <a:t>路径压缩</a:t>
            </a:r>
          </a:p>
          <a:p>
            <a:pPr algn="l"/>
            <a:r>
              <a:rPr lang="zh-CN" altLang="en-US" sz="3600" dirty="0">
                <a:solidFill>
                  <a:srgbClr val="FF0000"/>
                </a:solidFill>
                <a:latin typeface="宋体" panose="02010600030101010101" pitchFamily="2" charset="-122"/>
                <a:ea typeface="宋体" panose="02010600030101010101" pitchFamily="2" charset="-122"/>
              </a:rPr>
              <a:t>    </a:t>
            </a:r>
            <a:r>
              <a:rPr lang="en-US" altLang="zh-CN" sz="3600" dirty="0">
                <a:solidFill>
                  <a:srgbClr val="FF0000"/>
                </a:solidFill>
                <a:latin typeface="宋体" panose="02010600030101010101" pitchFamily="2" charset="-122"/>
                <a:ea typeface="宋体" panose="02010600030101010101" pitchFamily="2" charset="-122"/>
              </a:rPr>
              <a:t>return s[x]</a:t>
            </a:r>
          </a:p>
          <a:p>
            <a:pPr algn="l"/>
            <a:r>
              <a:rPr lang="en-US" altLang="zh-CN" sz="2800" dirty="0" err="1">
                <a:solidFill>
                  <a:schemeClr val="tx1"/>
                </a:solidFill>
                <a:latin typeface="宋体" panose="02010600030101010101" pitchFamily="2" charset="-122"/>
                <a:ea typeface="宋体" panose="02010600030101010101" pitchFamily="2" charset="-122"/>
              </a:rPr>
              <a:t>def</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kruskal</a:t>
            </a:r>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cnt</a:t>
            </a:r>
            <a:r>
              <a:rPr lang="en-US" altLang="zh-CN" sz="2800" dirty="0">
                <a:solidFill>
                  <a:schemeClr val="tx1"/>
                </a:solidFill>
                <a:latin typeface="宋体" panose="02010600030101010101" pitchFamily="2" charset="-122"/>
                <a:ea typeface="宋体" panose="02010600030101010101" pitchFamily="2" charset="-122"/>
              </a:rPr>
              <a:t>=0</a:t>
            </a:r>
          </a:p>
          <a:p>
            <a:pPr algn="l"/>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ans</a:t>
            </a:r>
            <a:r>
              <a:rPr lang="en-US" altLang="zh-CN" sz="2800" dirty="0">
                <a:solidFill>
                  <a:schemeClr val="tx1"/>
                </a:solidFill>
                <a:latin typeface="宋体" panose="02010600030101010101" pitchFamily="2" charset="-122"/>
                <a:ea typeface="宋体" panose="02010600030101010101" pitchFamily="2" charset="-122"/>
              </a:rPr>
              <a:t> = 0</a:t>
            </a:r>
          </a:p>
          <a:p>
            <a:pPr algn="l"/>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e.sort</a:t>
            </a:r>
            <a:r>
              <a:rPr lang="en-US" altLang="zh-CN" sz="2800" dirty="0">
                <a:solidFill>
                  <a:schemeClr val="tx1"/>
                </a:solidFill>
                <a:latin typeface="宋体" panose="02010600030101010101" pitchFamily="2" charset="-122"/>
                <a:ea typeface="宋体" panose="02010600030101010101" pitchFamily="2" charset="-122"/>
              </a:rPr>
              <a:t>(key=lambda </a:t>
            </a:r>
            <a:r>
              <a:rPr lang="en-US" altLang="zh-CN" sz="2800" dirty="0" err="1">
                <a:solidFill>
                  <a:schemeClr val="tx1"/>
                </a:solidFill>
                <a:latin typeface="宋体" panose="02010600030101010101" pitchFamily="2" charset="-122"/>
                <a:ea typeface="宋体" panose="02010600030101010101" pitchFamily="2" charset="-122"/>
              </a:rPr>
              <a:t>tup</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tup</a:t>
            </a:r>
            <a:r>
              <a:rPr lang="en-US" altLang="zh-CN" sz="2800" dirty="0">
                <a:solidFill>
                  <a:schemeClr val="tx1"/>
                </a:solidFill>
                <a:latin typeface="宋体" panose="02010600030101010101" pitchFamily="2" charset="-122"/>
                <a:ea typeface="宋体" panose="02010600030101010101" pitchFamily="2" charset="-122"/>
              </a:rPr>
              <a:t>[2])       #</a:t>
            </a:r>
            <a:r>
              <a:rPr lang="zh-CN" altLang="en-US" sz="2800" dirty="0">
                <a:solidFill>
                  <a:schemeClr val="tx1"/>
                </a:solidFill>
                <a:latin typeface="宋体" panose="02010600030101010101" pitchFamily="2" charset="-122"/>
                <a:ea typeface="宋体" panose="02010600030101010101" pitchFamily="2" charset="-122"/>
              </a:rPr>
              <a:t>对边做排序</a:t>
            </a:r>
          </a:p>
          <a:p>
            <a:pPr algn="l"/>
            <a:r>
              <a:rPr lang="zh-CN" altLang="en-US" sz="2800" dirty="0">
                <a:solidFill>
                  <a:schemeClr val="tx1"/>
                </a:solidFill>
                <a:latin typeface="宋体" panose="02010600030101010101" pitchFamily="2" charset="-122"/>
                <a:ea typeface="宋体" panose="02010600030101010101" pitchFamily="2" charset="-122"/>
              </a:rPr>
              <a:t>    </a:t>
            </a:r>
            <a:r>
              <a:rPr lang="en-US" altLang="zh-CN" sz="2800" dirty="0">
                <a:solidFill>
                  <a:schemeClr val="tx1"/>
                </a:solidFill>
                <a:latin typeface="宋体" panose="02010600030101010101" pitchFamily="2" charset="-122"/>
                <a:ea typeface="宋体" panose="02010600030101010101" pitchFamily="2" charset="-122"/>
              </a:rPr>
              <a:t>for </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 in range(n + 1):  </a:t>
            </a:r>
            <a:r>
              <a:rPr lang="en-US" altLang="zh-CN" sz="2800" dirty="0" err="1">
                <a:solidFill>
                  <a:schemeClr val="tx1"/>
                </a:solidFill>
                <a:latin typeface="宋体" panose="02010600030101010101" pitchFamily="2" charset="-122"/>
                <a:ea typeface="宋体" panose="02010600030101010101" pitchFamily="2" charset="-122"/>
              </a:rPr>
              <a:t>s.append</a:t>
            </a:r>
            <a:r>
              <a:rPr lang="en-US" altLang="zh-CN" sz="2800" dirty="0">
                <a:solidFill>
                  <a:schemeClr val="tx1"/>
                </a:solidFill>
                <a:latin typeface="宋体" panose="02010600030101010101" pitchFamily="2" charset="-122"/>
                <a:ea typeface="宋体" panose="02010600030101010101" pitchFamily="2" charset="-122"/>
              </a:rPr>
              <a:t>(</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  #</a:t>
            </a:r>
            <a:r>
              <a:rPr lang="zh-CN" altLang="en-US" sz="2800" dirty="0">
                <a:solidFill>
                  <a:schemeClr val="tx1"/>
                </a:solidFill>
                <a:latin typeface="宋体" panose="02010600030101010101" pitchFamily="2" charset="-122"/>
                <a:ea typeface="宋体" panose="02010600030101010101" pitchFamily="2" charset="-122"/>
              </a:rPr>
              <a:t>并查集初始化</a:t>
            </a:r>
          </a:p>
          <a:p>
            <a:pPr algn="l"/>
            <a:r>
              <a:rPr lang="zh-CN" altLang="en-US" sz="2800" dirty="0">
                <a:solidFill>
                  <a:schemeClr val="tx1"/>
                </a:solidFill>
                <a:latin typeface="宋体" panose="02010600030101010101" pitchFamily="2" charset="-122"/>
                <a:ea typeface="宋体" panose="02010600030101010101" pitchFamily="2" charset="-122"/>
              </a:rPr>
              <a:t>    </a:t>
            </a:r>
            <a:r>
              <a:rPr lang="en-US" altLang="zh-CN" sz="2800" dirty="0">
                <a:solidFill>
                  <a:schemeClr val="tx1"/>
                </a:solidFill>
                <a:latin typeface="宋体" panose="02010600030101010101" pitchFamily="2" charset="-122"/>
                <a:ea typeface="宋体" panose="02010600030101010101" pitchFamily="2" charset="-122"/>
              </a:rPr>
              <a:t>for </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 in range(m):</a:t>
            </a:r>
          </a:p>
          <a:p>
            <a:pPr algn="l"/>
            <a:r>
              <a:rPr lang="en-US" altLang="zh-CN" sz="2800" dirty="0">
                <a:solidFill>
                  <a:schemeClr val="tx1"/>
                </a:solidFill>
                <a:latin typeface="宋体" panose="02010600030101010101" pitchFamily="2" charset="-122"/>
                <a:ea typeface="宋体" panose="02010600030101010101" pitchFamily="2" charset="-122"/>
              </a:rPr>
              <a:t>        x, y = e[</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][0], e[</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][1]</a:t>
            </a:r>
          </a:p>
          <a:p>
            <a:pPr algn="l"/>
            <a:r>
              <a:rPr lang="en-US" altLang="zh-CN" sz="2800" dirty="0">
                <a:solidFill>
                  <a:schemeClr val="tx1"/>
                </a:solidFill>
                <a:latin typeface="宋体" panose="02010600030101010101" pitchFamily="2" charset="-122"/>
                <a:ea typeface="宋体" panose="02010600030101010101" pitchFamily="2" charset="-122"/>
              </a:rPr>
              <a:t>        e1, e2 = find(x), find(y)</a:t>
            </a:r>
          </a:p>
          <a:p>
            <a:pPr algn="l"/>
            <a:r>
              <a:rPr lang="en-US" altLang="zh-CN" sz="2800" dirty="0">
                <a:solidFill>
                  <a:schemeClr val="tx1"/>
                </a:solidFill>
                <a:latin typeface="宋体" panose="02010600030101010101" pitchFamily="2" charset="-122"/>
                <a:ea typeface="宋体" panose="02010600030101010101" pitchFamily="2" charset="-122"/>
              </a:rPr>
              <a:t>        if e1 == e2:  continue           #</a:t>
            </a:r>
            <a:r>
              <a:rPr lang="zh-CN" altLang="en-US" sz="2800" dirty="0">
                <a:solidFill>
                  <a:schemeClr val="tx1"/>
                </a:solidFill>
                <a:latin typeface="宋体" panose="02010600030101010101" pitchFamily="2" charset="-122"/>
                <a:ea typeface="宋体" panose="02010600030101010101" pitchFamily="2" charset="-122"/>
              </a:rPr>
              <a:t>属于同一个集：产生了圈，丢弃            </a:t>
            </a:r>
          </a:p>
          <a:p>
            <a:pPr algn="l"/>
            <a:r>
              <a:rPr lang="zh-CN" altLang="en-US" sz="2800" dirty="0">
                <a:solidFill>
                  <a:schemeClr val="tx1"/>
                </a:solidFill>
                <a:latin typeface="宋体" panose="02010600030101010101" pitchFamily="2" charset="-122"/>
                <a:ea typeface="宋体" panose="02010600030101010101" pitchFamily="2" charset="-122"/>
              </a:rPr>
              <a:t>        </a:t>
            </a:r>
            <a:r>
              <a:rPr lang="en-US" altLang="zh-CN" sz="2800" dirty="0">
                <a:solidFill>
                  <a:schemeClr val="tx1"/>
                </a:solidFill>
                <a:latin typeface="宋体" panose="02010600030101010101" pitchFamily="2" charset="-122"/>
                <a:ea typeface="宋体" panose="02010600030101010101" pitchFamily="2" charset="-122"/>
              </a:rPr>
              <a:t>else:</a:t>
            </a:r>
          </a:p>
          <a:p>
            <a:pPr algn="l"/>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ans</a:t>
            </a:r>
            <a:r>
              <a:rPr lang="en-US" altLang="zh-CN" sz="2800" dirty="0">
                <a:solidFill>
                  <a:schemeClr val="tx1"/>
                </a:solidFill>
                <a:latin typeface="宋体" panose="02010600030101010101" pitchFamily="2" charset="-122"/>
                <a:ea typeface="宋体" panose="02010600030101010101" pitchFamily="2" charset="-122"/>
              </a:rPr>
              <a:t>+=e[</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][2]            </a:t>
            </a:r>
          </a:p>
          <a:p>
            <a:pPr algn="l"/>
            <a:r>
              <a:rPr lang="en-US" altLang="zh-CN" sz="2800" dirty="0">
                <a:solidFill>
                  <a:schemeClr val="tx1"/>
                </a:solidFill>
                <a:latin typeface="宋体" panose="02010600030101010101" pitchFamily="2" charset="-122"/>
                <a:ea typeface="宋体" panose="02010600030101010101" pitchFamily="2" charset="-122"/>
              </a:rPr>
              <a:t>            s[find(y)]=find(x)           #</a:t>
            </a:r>
            <a:r>
              <a:rPr lang="zh-CN" altLang="en-US" sz="2800" dirty="0">
                <a:solidFill>
                  <a:schemeClr val="tx1"/>
                </a:solidFill>
                <a:latin typeface="宋体" panose="02010600030101010101" pitchFamily="2" charset="-122"/>
                <a:ea typeface="宋体" panose="02010600030101010101" pitchFamily="2" charset="-122"/>
              </a:rPr>
              <a:t>合并</a:t>
            </a:r>
          </a:p>
          <a:p>
            <a:pPr algn="l"/>
            <a:r>
              <a:rPr lang="zh-CN" altLang="en-US"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cnt</a:t>
            </a:r>
            <a:r>
              <a:rPr lang="en-US" altLang="zh-CN" sz="2800" dirty="0">
                <a:solidFill>
                  <a:schemeClr val="tx1"/>
                </a:solidFill>
                <a:latin typeface="宋体" panose="02010600030101010101" pitchFamily="2" charset="-122"/>
                <a:ea typeface="宋体" panose="02010600030101010101" pitchFamily="2" charset="-122"/>
              </a:rPr>
              <a:t> += 1</a:t>
            </a:r>
          </a:p>
          <a:p>
            <a:pPr algn="l"/>
            <a:r>
              <a:rPr lang="en-US" altLang="zh-CN" sz="2800" dirty="0">
                <a:solidFill>
                  <a:schemeClr val="tx1"/>
                </a:solidFill>
                <a:latin typeface="宋体" panose="02010600030101010101" pitchFamily="2" charset="-122"/>
                <a:ea typeface="宋体" panose="02010600030101010101" pitchFamily="2" charset="-122"/>
              </a:rPr>
              <a:t>        if </a:t>
            </a:r>
            <a:r>
              <a:rPr lang="en-US" altLang="zh-CN" sz="2800" dirty="0" err="1">
                <a:solidFill>
                  <a:schemeClr val="tx1"/>
                </a:solidFill>
                <a:latin typeface="宋体" panose="02010600030101010101" pitchFamily="2" charset="-122"/>
                <a:ea typeface="宋体" panose="02010600030101010101" pitchFamily="2" charset="-122"/>
              </a:rPr>
              <a:t>cnt</a:t>
            </a:r>
            <a:r>
              <a:rPr lang="en-US" altLang="zh-CN" sz="2800" dirty="0">
                <a:solidFill>
                  <a:schemeClr val="tx1"/>
                </a:solidFill>
                <a:latin typeface="宋体" panose="02010600030101010101" pitchFamily="2" charset="-122"/>
                <a:ea typeface="宋体" panose="02010600030101010101" pitchFamily="2" charset="-122"/>
              </a:rPr>
              <a:t>==n-1: break               #</a:t>
            </a:r>
            <a:r>
              <a:rPr lang="zh-CN" altLang="en-US" sz="2800" dirty="0">
                <a:solidFill>
                  <a:schemeClr val="tx1"/>
                </a:solidFill>
                <a:latin typeface="宋体" panose="02010600030101010101" pitchFamily="2" charset="-122"/>
                <a:ea typeface="宋体" panose="02010600030101010101" pitchFamily="2" charset="-122"/>
              </a:rPr>
              <a:t>边数等于</a:t>
            </a:r>
            <a:r>
              <a:rPr lang="en-US" altLang="zh-CN" sz="2800" dirty="0">
                <a:solidFill>
                  <a:schemeClr val="tx1"/>
                </a:solidFill>
                <a:latin typeface="宋体" panose="02010600030101010101" pitchFamily="2" charset="-122"/>
                <a:ea typeface="宋体" panose="02010600030101010101" pitchFamily="2" charset="-122"/>
              </a:rPr>
              <a:t>n-1, MST</a:t>
            </a:r>
            <a:r>
              <a:rPr lang="zh-CN" altLang="en-US" sz="2800" dirty="0">
                <a:solidFill>
                  <a:schemeClr val="tx1"/>
                </a:solidFill>
                <a:latin typeface="宋体" panose="02010600030101010101" pitchFamily="2" charset="-122"/>
                <a:ea typeface="宋体" panose="02010600030101010101" pitchFamily="2" charset="-122"/>
              </a:rPr>
              <a:t>已经完成</a:t>
            </a:r>
          </a:p>
          <a:p>
            <a:pPr algn="l"/>
            <a:r>
              <a:rPr lang="zh-CN" altLang="en-US" sz="2800" dirty="0">
                <a:solidFill>
                  <a:schemeClr val="tx1"/>
                </a:solidFill>
                <a:latin typeface="宋体" panose="02010600030101010101" pitchFamily="2" charset="-122"/>
                <a:ea typeface="宋体" panose="02010600030101010101" pitchFamily="2" charset="-122"/>
              </a:rPr>
              <a:t>    </a:t>
            </a:r>
            <a:r>
              <a:rPr lang="en-US" altLang="zh-CN" sz="2800" dirty="0">
                <a:solidFill>
                  <a:schemeClr val="tx1"/>
                </a:solidFill>
                <a:latin typeface="宋体" panose="02010600030101010101" pitchFamily="2" charset="-122"/>
                <a:ea typeface="宋体" panose="02010600030101010101" pitchFamily="2" charset="-122"/>
              </a:rPr>
              <a:t>if </a:t>
            </a:r>
            <a:r>
              <a:rPr lang="en-US" altLang="zh-CN" sz="2800" dirty="0" err="1">
                <a:solidFill>
                  <a:schemeClr val="tx1"/>
                </a:solidFill>
                <a:latin typeface="宋体" panose="02010600030101010101" pitchFamily="2" charset="-122"/>
                <a:ea typeface="宋体" panose="02010600030101010101" pitchFamily="2" charset="-122"/>
              </a:rPr>
              <a:t>cnt</a:t>
            </a:r>
            <a:r>
              <a:rPr lang="en-US" altLang="zh-CN" sz="2800" dirty="0">
                <a:solidFill>
                  <a:schemeClr val="tx1"/>
                </a:solidFill>
                <a:latin typeface="宋体" panose="02010600030101010101" pitchFamily="2" charset="-122"/>
                <a:ea typeface="宋体" panose="02010600030101010101" pitchFamily="2" charset="-122"/>
              </a:rPr>
              <a:t> != n-1:     print("-1")       #</a:t>
            </a:r>
            <a:r>
              <a:rPr lang="zh-CN" altLang="en-US" sz="2800" dirty="0">
                <a:solidFill>
                  <a:schemeClr val="tx1"/>
                </a:solidFill>
                <a:latin typeface="宋体" panose="02010600030101010101" pitchFamily="2" charset="-122"/>
                <a:ea typeface="宋体" panose="02010600030101010101" pitchFamily="2" charset="-122"/>
              </a:rPr>
              <a:t>边的数量不等于</a:t>
            </a:r>
            <a:r>
              <a:rPr lang="en-US" altLang="zh-CN" sz="2800" dirty="0">
                <a:solidFill>
                  <a:schemeClr val="tx1"/>
                </a:solidFill>
                <a:latin typeface="宋体" panose="02010600030101010101" pitchFamily="2" charset="-122"/>
                <a:ea typeface="宋体" panose="02010600030101010101" pitchFamily="2" charset="-122"/>
              </a:rPr>
              <a:t>n-1</a:t>
            </a:r>
            <a:r>
              <a:rPr lang="zh-CN" altLang="en-US" sz="2800" dirty="0">
                <a:solidFill>
                  <a:schemeClr val="tx1"/>
                </a:solidFill>
                <a:latin typeface="宋体" panose="02010600030101010101" pitchFamily="2" charset="-122"/>
                <a:ea typeface="宋体" panose="02010600030101010101" pitchFamily="2" charset="-122"/>
              </a:rPr>
              <a:t>，说明有点不在</a:t>
            </a:r>
            <a:r>
              <a:rPr lang="en-US" altLang="zh-CN" sz="2800" dirty="0">
                <a:solidFill>
                  <a:schemeClr val="tx1"/>
                </a:solidFill>
                <a:latin typeface="宋体" panose="02010600030101010101" pitchFamily="2" charset="-122"/>
                <a:ea typeface="宋体" panose="02010600030101010101" pitchFamily="2" charset="-122"/>
              </a:rPr>
              <a:t>MST</a:t>
            </a:r>
            <a:r>
              <a:rPr lang="zh-CN" altLang="en-US" sz="2800" dirty="0">
                <a:solidFill>
                  <a:schemeClr val="tx1"/>
                </a:solidFill>
                <a:latin typeface="宋体" panose="02010600030101010101" pitchFamily="2" charset="-122"/>
                <a:ea typeface="宋体" panose="02010600030101010101" pitchFamily="2" charset="-122"/>
              </a:rPr>
              <a:t>上</a:t>
            </a:r>
          </a:p>
          <a:p>
            <a:pPr algn="l"/>
            <a:r>
              <a:rPr lang="zh-CN" altLang="en-US" sz="2800" dirty="0">
                <a:solidFill>
                  <a:schemeClr val="tx1"/>
                </a:solidFill>
                <a:latin typeface="宋体" panose="02010600030101010101" pitchFamily="2" charset="-122"/>
                <a:ea typeface="宋体" panose="02010600030101010101" pitchFamily="2" charset="-122"/>
              </a:rPr>
              <a:t>    </a:t>
            </a:r>
            <a:r>
              <a:rPr lang="en-US" altLang="zh-CN" sz="2800" dirty="0">
                <a:solidFill>
                  <a:schemeClr val="tx1"/>
                </a:solidFill>
                <a:latin typeface="宋体" panose="02010600030101010101" pitchFamily="2" charset="-122"/>
                <a:ea typeface="宋体" panose="02010600030101010101" pitchFamily="2" charset="-122"/>
              </a:rPr>
              <a:t>else:              print(</a:t>
            </a:r>
            <a:r>
              <a:rPr lang="en-US" altLang="zh-CN" sz="2800" dirty="0" err="1">
                <a:solidFill>
                  <a:schemeClr val="tx1"/>
                </a:solidFill>
                <a:latin typeface="宋体" panose="02010600030101010101" pitchFamily="2" charset="-122"/>
                <a:ea typeface="宋体" panose="02010600030101010101" pitchFamily="2" charset="-122"/>
              </a:rPr>
              <a:t>ans</a:t>
            </a:r>
            <a:r>
              <a:rPr lang="en-US" altLang="zh-CN" sz="2800" dirty="0">
                <a:solidFill>
                  <a:schemeClr val="tx1"/>
                </a:solidFill>
                <a:latin typeface="宋体" panose="02010600030101010101" pitchFamily="2" charset="-122"/>
                <a:ea typeface="宋体" panose="02010600030101010101" pitchFamily="2" charset="-122"/>
              </a:rPr>
              <a:t>)</a:t>
            </a:r>
          </a:p>
          <a:p>
            <a:pPr algn="l"/>
            <a:r>
              <a:rPr lang="en-US" altLang="zh-CN" sz="2800" dirty="0">
                <a:solidFill>
                  <a:schemeClr val="tx1"/>
                </a:solidFill>
                <a:latin typeface="宋体" panose="02010600030101010101" pitchFamily="2" charset="-122"/>
                <a:ea typeface="宋体" panose="02010600030101010101" pitchFamily="2" charset="-122"/>
              </a:rPr>
              <a:t>    return</a:t>
            </a:r>
          </a:p>
          <a:p>
            <a:pPr algn="l"/>
            <a:r>
              <a:rPr lang="en-US" altLang="zh-CN" sz="2800" dirty="0" err="1">
                <a:solidFill>
                  <a:schemeClr val="tx1"/>
                </a:solidFill>
                <a:latin typeface="宋体" panose="02010600030101010101" pitchFamily="2" charset="-122"/>
                <a:ea typeface="宋体" panose="02010600030101010101" pitchFamily="2" charset="-122"/>
              </a:rPr>
              <a:t>n,m</a:t>
            </a:r>
            <a:r>
              <a:rPr lang="en-US" altLang="zh-CN" sz="2800" dirty="0">
                <a:solidFill>
                  <a:schemeClr val="tx1"/>
                </a:solidFill>
                <a:latin typeface="宋体" panose="02010600030101010101" pitchFamily="2" charset="-122"/>
                <a:ea typeface="宋体" panose="02010600030101010101" pitchFamily="2" charset="-122"/>
              </a:rPr>
              <a:t> = map(</a:t>
            </a:r>
            <a:r>
              <a:rPr lang="en-US" altLang="zh-CN" sz="2800" dirty="0" err="1">
                <a:solidFill>
                  <a:schemeClr val="tx1"/>
                </a:solidFill>
                <a:latin typeface="宋体" panose="02010600030101010101" pitchFamily="2" charset="-122"/>
                <a:ea typeface="宋体" panose="02010600030101010101" pitchFamily="2" charset="-122"/>
              </a:rPr>
              <a:t>int,input</a:t>
            </a:r>
            <a:r>
              <a:rPr lang="en-US" altLang="zh-CN" sz="2800" dirty="0">
                <a:solidFill>
                  <a:schemeClr val="tx1"/>
                </a:solidFill>
                <a:latin typeface="宋体" panose="02010600030101010101" pitchFamily="2" charset="-122"/>
                <a:ea typeface="宋体" panose="02010600030101010101" pitchFamily="2" charset="-122"/>
              </a:rPr>
              <a:t>().split())    </a:t>
            </a:r>
          </a:p>
          <a:p>
            <a:pPr algn="l"/>
            <a:r>
              <a:rPr lang="en-US" altLang="zh-CN" sz="2800" dirty="0">
                <a:solidFill>
                  <a:schemeClr val="tx1"/>
                </a:solidFill>
                <a:latin typeface="宋体" panose="02010600030101010101" pitchFamily="2" charset="-122"/>
                <a:ea typeface="宋体" panose="02010600030101010101" pitchFamily="2" charset="-122"/>
              </a:rPr>
              <a:t>for </a:t>
            </a:r>
            <a:r>
              <a:rPr lang="en-US" altLang="zh-CN" sz="2800" dirty="0" err="1">
                <a:solidFill>
                  <a:schemeClr val="tx1"/>
                </a:solidFill>
                <a:latin typeface="宋体" panose="02010600030101010101" pitchFamily="2" charset="-122"/>
                <a:ea typeface="宋体" panose="02010600030101010101" pitchFamily="2" charset="-122"/>
              </a:rPr>
              <a:t>i</a:t>
            </a:r>
            <a:r>
              <a:rPr lang="en-US" altLang="zh-CN" sz="2800" dirty="0">
                <a:solidFill>
                  <a:schemeClr val="tx1"/>
                </a:solidFill>
                <a:latin typeface="宋体" panose="02010600030101010101" pitchFamily="2" charset="-122"/>
                <a:ea typeface="宋体" panose="02010600030101010101" pitchFamily="2" charset="-122"/>
              </a:rPr>
              <a:t> in range(m):</a:t>
            </a:r>
          </a:p>
          <a:p>
            <a:pPr algn="l"/>
            <a:r>
              <a:rPr lang="en-US" altLang="zh-CN" sz="2800" dirty="0">
                <a:solidFill>
                  <a:schemeClr val="tx1"/>
                </a:solidFill>
                <a:latin typeface="宋体" panose="02010600030101010101" pitchFamily="2" charset="-122"/>
                <a:ea typeface="宋体" panose="02010600030101010101" pitchFamily="2" charset="-122"/>
              </a:rPr>
              <a:t>    u, v, w = map(</a:t>
            </a:r>
            <a:r>
              <a:rPr lang="en-US" altLang="zh-CN" sz="2800" dirty="0" err="1">
                <a:solidFill>
                  <a:schemeClr val="tx1"/>
                </a:solidFill>
                <a:latin typeface="宋体" panose="02010600030101010101" pitchFamily="2" charset="-122"/>
                <a:ea typeface="宋体" panose="02010600030101010101" pitchFamily="2" charset="-122"/>
              </a:rPr>
              <a:t>int,input</a:t>
            </a:r>
            <a:r>
              <a:rPr lang="en-US" altLang="zh-CN" sz="2800" dirty="0">
                <a:solidFill>
                  <a:schemeClr val="tx1"/>
                </a:solidFill>
                <a:latin typeface="宋体" panose="02010600030101010101" pitchFamily="2" charset="-122"/>
                <a:ea typeface="宋体" panose="02010600030101010101" pitchFamily="2" charset="-122"/>
              </a:rPr>
              <a:t>().split())</a:t>
            </a:r>
          </a:p>
          <a:p>
            <a:pPr algn="l"/>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e.append</a:t>
            </a:r>
            <a:r>
              <a:rPr lang="en-US" altLang="zh-CN" sz="2800" dirty="0">
                <a:solidFill>
                  <a:schemeClr val="tx1"/>
                </a:solidFill>
                <a:latin typeface="宋体" panose="02010600030101010101" pitchFamily="2" charset="-122"/>
                <a:ea typeface="宋体" panose="02010600030101010101" pitchFamily="2" charset="-122"/>
              </a:rPr>
              <a:t>((u, v, w))                  #</a:t>
            </a:r>
            <a:r>
              <a:rPr lang="zh-CN" altLang="en-US" sz="2800" dirty="0">
                <a:solidFill>
                  <a:schemeClr val="tx1"/>
                </a:solidFill>
                <a:latin typeface="宋体" panose="02010600030101010101" pitchFamily="2" charset="-122"/>
                <a:ea typeface="宋体" panose="02010600030101010101" pitchFamily="2" charset="-122"/>
              </a:rPr>
              <a:t>存边</a:t>
            </a:r>
          </a:p>
          <a:p>
            <a:pPr algn="l"/>
            <a:r>
              <a:rPr lang="en-US" altLang="zh-CN" sz="2800" dirty="0" err="1">
                <a:solidFill>
                  <a:schemeClr val="tx1"/>
                </a:solidFill>
                <a:latin typeface="宋体" panose="02010600030101010101" pitchFamily="2" charset="-122"/>
                <a:ea typeface="宋体" panose="02010600030101010101" pitchFamily="2" charset="-122"/>
              </a:rPr>
              <a:t>kruskal</a:t>
            </a:r>
            <a:r>
              <a:rPr lang="en-US" altLang="zh-CN" sz="2800" dirty="0">
                <a:solidFill>
                  <a:schemeClr val="tx1"/>
                </a:solidFill>
                <a:latin typeface="宋体" panose="02010600030101010101" pitchFamily="2" charset="-122"/>
                <a:ea typeface="宋体" panose="02010600030101010101" pitchFamily="2" charset="-122"/>
              </a:rPr>
              <a:t>()</a:t>
            </a:r>
          </a:p>
        </p:txBody>
      </p:sp>
      <p:sp>
        <p:nvSpPr>
          <p:cNvPr id="13" name="矩形标注 12"/>
          <p:cNvSpPr/>
          <p:nvPr/>
        </p:nvSpPr>
        <p:spPr>
          <a:xfrm>
            <a:off x="1492419" y="2209799"/>
            <a:ext cx="4075259" cy="1286509"/>
          </a:xfrm>
          <a:prstGeom prst="wedgeRectCallout">
            <a:avLst>
              <a:gd name="adj1" fmla="val 95453"/>
              <a:gd name="adj2" fmla="val -30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l">
              <a:lnSpc>
                <a:spcPct val="150000"/>
              </a:lnSpc>
              <a:buFont typeface="Arial" panose="020B0604020202020204" pitchFamily="34" charset="0"/>
              <a:buChar char="•"/>
            </a:pPr>
            <a:r>
              <a:rPr lang="zh-CN" altLang="en-US" sz="4000" dirty="0" smtClean="0">
                <a:solidFill>
                  <a:srgbClr val="FFFF00"/>
                </a:solidFill>
              </a:rPr>
              <a:t>并查集</a:t>
            </a:r>
            <a:endParaRPr lang="en-US" altLang="zh-CN" sz="4000" dirty="0">
              <a:solidFill>
                <a:srgbClr val="FFFF00"/>
              </a:solidFill>
            </a:endParaRPr>
          </a:p>
        </p:txBody>
      </p:sp>
    </p:spTree>
    <p:custDataLst>
      <p:tags r:id="rId1"/>
    </p:custDataLst>
    <p:extLst>
      <p:ext uri="{BB962C8B-B14F-4D97-AF65-F5344CB8AC3E}">
        <p14:creationId xmlns:p14="http://schemas.microsoft.com/office/powerpoint/2010/main" val="1148747933"/>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8359648" y="-2228067"/>
            <a:ext cx="14253027" cy="18157624"/>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7501334" y="548309"/>
            <a:ext cx="17743332" cy="12557284"/>
          </a:xfrm>
          <a:prstGeom prst="rect">
            <a:avLst/>
          </a:prstGeom>
          <a:noFill/>
          <a:ln>
            <a:noFill/>
          </a:ln>
        </p:spPr>
        <p:txBody>
          <a:bodyPr wrap="square" rtlCol="0">
            <a:spAutoFit/>
          </a:bodyPr>
          <a:lstStyle/>
          <a:p>
            <a:pPr algn="l"/>
            <a:r>
              <a:rPr lang="en-US" altLang="zh-CN" sz="1800" dirty="0" err="1" smtClean="0">
                <a:solidFill>
                  <a:schemeClr val="tx1"/>
                </a:solidFill>
                <a:latin typeface="宋体" panose="02010600030101010101" pitchFamily="2" charset="-122"/>
                <a:ea typeface="宋体" panose="02010600030101010101" pitchFamily="2" charset="-122"/>
              </a:rPr>
              <a:t>def</a:t>
            </a:r>
            <a:r>
              <a:rPr lang="en-US" altLang="zh-CN" sz="1800" dirty="0" smtClean="0">
                <a:solidFill>
                  <a:schemeClr val="tx1"/>
                </a:solidFill>
                <a:latin typeface="宋体" panose="02010600030101010101" pitchFamily="2" charset="-122"/>
                <a:ea typeface="宋体" panose="02010600030101010101" pitchFamily="2" charset="-122"/>
              </a:rPr>
              <a:t> </a:t>
            </a:r>
            <a:r>
              <a:rPr lang="en-US" altLang="zh-CN" sz="1800" dirty="0">
                <a:solidFill>
                  <a:schemeClr val="tx1"/>
                </a:solidFill>
                <a:latin typeface="宋体" panose="02010600030101010101" pitchFamily="2" charset="-122"/>
                <a:ea typeface="宋体" panose="02010600030101010101" pitchFamily="2" charset="-122"/>
              </a:rPr>
              <a:t>find(x):                             #</a:t>
            </a:r>
            <a:r>
              <a:rPr lang="zh-CN" altLang="en-US" sz="1800" dirty="0">
                <a:solidFill>
                  <a:schemeClr val="tx1"/>
                </a:solidFill>
                <a:latin typeface="宋体" panose="02010600030101010101" pitchFamily="2" charset="-122"/>
                <a:ea typeface="宋体" panose="02010600030101010101" pitchFamily="2" charset="-122"/>
              </a:rPr>
              <a:t>查询并查集，返回</a:t>
            </a:r>
            <a:r>
              <a:rPr lang="en-US" altLang="zh-CN" sz="1800" dirty="0">
                <a:solidFill>
                  <a:schemeClr val="tx1"/>
                </a:solidFill>
                <a:latin typeface="宋体" panose="02010600030101010101" pitchFamily="2" charset="-122"/>
                <a:ea typeface="宋体" panose="02010600030101010101" pitchFamily="2" charset="-122"/>
              </a:rPr>
              <a:t>x</a:t>
            </a:r>
            <a:r>
              <a:rPr lang="zh-CN" altLang="en-US" sz="1800" dirty="0">
                <a:solidFill>
                  <a:schemeClr val="tx1"/>
                </a:solidFill>
                <a:latin typeface="宋体" panose="02010600030101010101" pitchFamily="2" charset="-122"/>
                <a:ea typeface="宋体" panose="02010600030101010101" pitchFamily="2" charset="-122"/>
              </a:rPr>
              <a:t>的根</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a:solidFill>
                  <a:schemeClr val="tx1"/>
                </a:solidFill>
                <a:latin typeface="宋体" panose="02010600030101010101" pitchFamily="2" charset="-122"/>
                <a:ea typeface="宋体" panose="02010600030101010101" pitchFamily="2" charset="-122"/>
              </a:rPr>
              <a:t>if s[x] == x:  return x</a:t>
            </a:r>
          </a:p>
          <a:p>
            <a:pPr algn="l"/>
            <a:r>
              <a:rPr lang="en-US" altLang="zh-CN" sz="1800" dirty="0">
                <a:solidFill>
                  <a:schemeClr val="tx1"/>
                </a:solidFill>
                <a:latin typeface="宋体" panose="02010600030101010101" pitchFamily="2" charset="-122"/>
                <a:ea typeface="宋体" panose="02010600030101010101" pitchFamily="2" charset="-122"/>
              </a:rPr>
              <a:t>    s[x] = find(s[x])                    #</a:t>
            </a:r>
            <a:r>
              <a:rPr lang="zh-CN" altLang="en-US" sz="1800" dirty="0">
                <a:solidFill>
                  <a:schemeClr val="tx1"/>
                </a:solidFill>
                <a:latin typeface="宋体" panose="02010600030101010101" pitchFamily="2" charset="-122"/>
                <a:ea typeface="宋体" panose="02010600030101010101" pitchFamily="2" charset="-122"/>
              </a:rPr>
              <a:t>路径压缩</a:t>
            </a:r>
          </a:p>
          <a:p>
            <a:pPr algn="l"/>
            <a:r>
              <a:rPr lang="zh-CN" altLang="en-US" sz="1800" dirty="0">
                <a:solidFill>
                  <a:schemeClr val="tx1"/>
                </a:solidFill>
                <a:latin typeface="宋体" panose="02010600030101010101" pitchFamily="2" charset="-122"/>
                <a:ea typeface="宋体" panose="02010600030101010101" pitchFamily="2" charset="-122"/>
              </a:rPr>
              <a:t>    </a:t>
            </a:r>
            <a:r>
              <a:rPr lang="en-US" altLang="zh-CN" sz="1800" dirty="0">
                <a:solidFill>
                  <a:schemeClr val="tx1"/>
                </a:solidFill>
                <a:latin typeface="宋体" panose="02010600030101010101" pitchFamily="2" charset="-122"/>
                <a:ea typeface="宋体" panose="02010600030101010101" pitchFamily="2" charset="-122"/>
              </a:rPr>
              <a:t>return s[x]</a:t>
            </a:r>
          </a:p>
          <a:p>
            <a:pPr algn="l"/>
            <a:r>
              <a:rPr lang="en-US" altLang="zh-CN" sz="3600" dirty="0" err="1">
                <a:solidFill>
                  <a:schemeClr val="tx1"/>
                </a:solidFill>
                <a:latin typeface="宋体" panose="02010600030101010101" pitchFamily="2" charset="-122"/>
                <a:ea typeface="宋体" panose="02010600030101010101" pitchFamily="2" charset="-122"/>
              </a:rPr>
              <a:t>def</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kruskal</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cnt</a:t>
            </a:r>
            <a:r>
              <a:rPr lang="en-US" altLang="zh-CN" sz="3600" dirty="0">
                <a:solidFill>
                  <a:schemeClr val="tx1"/>
                </a:solidFill>
                <a:latin typeface="宋体" panose="02010600030101010101" pitchFamily="2" charset="-122"/>
                <a:ea typeface="宋体" panose="02010600030101010101" pitchFamily="2" charset="-122"/>
              </a:rPr>
              <a:t>=0</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ans</a:t>
            </a:r>
            <a:r>
              <a:rPr lang="en-US" altLang="zh-CN" sz="3600" dirty="0">
                <a:solidFill>
                  <a:schemeClr val="tx1"/>
                </a:solidFill>
                <a:latin typeface="宋体" panose="02010600030101010101" pitchFamily="2" charset="-122"/>
                <a:ea typeface="宋体" panose="02010600030101010101" pitchFamily="2" charset="-122"/>
              </a:rPr>
              <a:t> = 0</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e.sort</a:t>
            </a:r>
            <a:r>
              <a:rPr lang="en-US" altLang="zh-CN" sz="3600" dirty="0">
                <a:solidFill>
                  <a:schemeClr val="tx1"/>
                </a:solidFill>
                <a:latin typeface="宋体" panose="02010600030101010101" pitchFamily="2" charset="-122"/>
                <a:ea typeface="宋体" panose="02010600030101010101" pitchFamily="2" charset="-122"/>
              </a:rPr>
              <a:t>(key=lambda </a:t>
            </a:r>
            <a:r>
              <a:rPr lang="en-US" altLang="zh-CN" sz="3600" dirty="0" err="1">
                <a:solidFill>
                  <a:schemeClr val="tx1"/>
                </a:solidFill>
                <a:latin typeface="宋体" panose="02010600030101010101" pitchFamily="2" charset="-122"/>
                <a:ea typeface="宋体" panose="02010600030101010101" pitchFamily="2" charset="-122"/>
              </a:rPr>
              <a:t>tup</a:t>
            </a:r>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tup</a:t>
            </a:r>
            <a:r>
              <a:rPr lang="en-US" altLang="zh-CN" sz="3600" dirty="0">
                <a:solidFill>
                  <a:schemeClr val="tx1"/>
                </a:solidFill>
                <a:latin typeface="宋体" panose="02010600030101010101" pitchFamily="2" charset="-122"/>
                <a:ea typeface="宋体" panose="02010600030101010101" pitchFamily="2" charset="-122"/>
              </a:rPr>
              <a:t>[2])       #</a:t>
            </a:r>
            <a:r>
              <a:rPr lang="zh-CN" altLang="en-US" sz="3600" dirty="0">
                <a:solidFill>
                  <a:schemeClr val="tx1"/>
                </a:solidFill>
                <a:latin typeface="宋体" panose="02010600030101010101" pitchFamily="2" charset="-122"/>
                <a:ea typeface="宋体" panose="02010600030101010101" pitchFamily="2" charset="-122"/>
              </a:rPr>
              <a:t>对边做排序</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for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in range(n + 1):  </a:t>
            </a:r>
            <a:r>
              <a:rPr lang="en-US" altLang="zh-CN" sz="3600" dirty="0" err="1">
                <a:solidFill>
                  <a:schemeClr val="tx1"/>
                </a:solidFill>
                <a:latin typeface="宋体" panose="02010600030101010101" pitchFamily="2" charset="-122"/>
                <a:ea typeface="宋体" panose="02010600030101010101" pitchFamily="2" charset="-122"/>
              </a:rPr>
              <a:t>s.append</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a:t>
            </a:r>
            <a:r>
              <a:rPr lang="zh-CN" altLang="en-US" sz="3600" dirty="0">
                <a:solidFill>
                  <a:schemeClr val="tx1"/>
                </a:solidFill>
                <a:latin typeface="宋体" panose="02010600030101010101" pitchFamily="2" charset="-122"/>
                <a:ea typeface="宋体" panose="02010600030101010101" pitchFamily="2" charset="-122"/>
              </a:rPr>
              <a:t>并查集初始化</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for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in range(m):</a:t>
            </a:r>
          </a:p>
          <a:p>
            <a:pPr algn="l"/>
            <a:r>
              <a:rPr lang="en-US" altLang="zh-CN" sz="3600" dirty="0">
                <a:solidFill>
                  <a:schemeClr val="tx1"/>
                </a:solidFill>
                <a:latin typeface="宋体" panose="02010600030101010101" pitchFamily="2" charset="-122"/>
                <a:ea typeface="宋体" panose="02010600030101010101" pitchFamily="2" charset="-122"/>
              </a:rPr>
              <a:t>        x, y = e[</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][0], e[</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][1]</a:t>
            </a:r>
          </a:p>
          <a:p>
            <a:pPr algn="l"/>
            <a:r>
              <a:rPr lang="en-US" altLang="zh-CN" sz="3600" dirty="0">
                <a:solidFill>
                  <a:srgbClr val="FF0000"/>
                </a:solidFill>
                <a:latin typeface="宋体" panose="02010600030101010101" pitchFamily="2" charset="-122"/>
                <a:ea typeface="宋体" panose="02010600030101010101" pitchFamily="2" charset="-122"/>
              </a:rPr>
              <a:t>        e1, e2 = find(x), find(y)</a:t>
            </a:r>
          </a:p>
          <a:p>
            <a:pPr algn="l"/>
            <a:r>
              <a:rPr lang="en-US" altLang="zh-CN" sz="3600" dirty="0">
                <a:solidFill>
                  <a:srgbClr val="FF0000"/>
                </a:solidFill>
                <a:latin typeface="宋体" panose="02010600030101010101" pitchFamily="2" charset="-122"/>
                <a:ea typeface="宋体" panose="02010600030101010101" pitchFamily="2" charset="-122"/>
              </a:rPr>
              <a:t>        if e1 == e2:  continue   </a:t>
            </a:r>
            <a:r>
              <a:rPr lang="en-US" altLang="zh-CN" sz="3600" dirty="0" smtClean="0">
                <a:solidFill>
                  <a:srgbClr val="FF0000"/>
                </a:solidFill>
                <a:latin typeface="宋体" panose="02010600030101010101" pitchFamily="2" charset="-122"/>
                <a:ea typeface="宋体" panose="02010600030101010101" pitchFamily="2" charset="-122"/>
              </a:rPr>
              <a:t>      </a:t>
            </a:r>
            <a:r>
              <a:rPr lang="en-US" altLang="zh-CN" sz="3600" dirty="0">
                <a:solidFill>
                  <a:srgbClr val="FF0000"/>
                </a:solidFill>
                <a:latin typeface="宋体" panose="02010600030101010101" pitchFamily="2" charset="-122"/>
                <a:ea typeface="宋体" panose="02010600030101010101" pitchFamily="2" charset="-122"/>
              </a:rPr>
              <a:t>#</a:t>
            </a:r>
            <a:r>
              <a:rPr lang="zh-CN" altLang="en-US" sz="3600" dirty="0">
                <a:solidFill>
                  <a:srgbClr val="FF0000"/>
                </a:solidFill>
                <a:latin typeface="宋体" panose="02010600030101010101" pitchFamily="2" charset="-122"/>
                <a:ea typeface="宋体" panose="02010600030101010101" pitchFamily="2" charset="-122"/>
              </a:rPr>
              <a:t>属于同一个集：产生了圈，丢弃 </a:t>
            </a:r>
            <a:r>
              <a:rPr lang="zh-CN" altLang="en-US" sz="3600" dirty="0">
                <a:solidFill>
                  <a:schemeClr val="tx1"/>
                </a:solidFill>
                <a:latin typeface="宋体" panose="02010600030101010101" pitchFamily="2" charset="-122"/>
                <a:ea typeface="宋体" panose="02010600030101010101" pitchFamily="2" charset="-122"/>
              </a:rPr>
              <a:t>           </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else:</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ans</a:t>
            </a:r>
            <a:r>
              <a:rPr lang="en-US" altLang="zh-CN" sz="3600" dirty="0">
                <a:solidFill>
                  <a:schemeClr val="tx1"/>
                </a:solidFill>
                <a:latin typeface="宋体" panose="02010600030101010101" pitchFamily="2" charset="-122"/>
                <a:ea typeface="宋体" panose="02010600030101010101" pitchFamily="2" charset="-122"/>
              </a:rPr>
              <a:t>+=e[</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][2]            </a:t>
            </a:r>
          </a:p>
          <a:p>
            <a:pPr algn="l"/>
            <a:r>
              <a:rPr lang="en-US" altLang="zh-CN" sz="3600" dirty="0">
                <a:solidFill>
                  <a:schemeClr val="tx1"/>
                </a:solidFill>
                <a:latin typeface="宋体" panose="02010600030101010101" pitchFamily="2" charset="-122"/>
                <a:ea typeface="宋体" panose="02010600030101010101" pitchFamily="2" charset="-122"/>
              </a:rPr>
              <a:t>            s[find(y)]=find(x)           #</a:t>
            </a:r>
            <a:r>
              <a:rPr lang="zh-CN" altLang="en-US" sz="3600" dirty="0">
                <a:solidFill>
                  <a:schemeClr val="tx1"/>
                </a:solidFill>
                <a:latin typeface="宋体" panose="02010600030101010101" pitchFamily="2" charset="-122"/>
                <a:ea typeface="宋体" panose="02010600030101010101" pitchFamily="2" charset="-122"/>
              </a:rPr>
              <a:t>合并</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cnt</a:t>
            </a:r>
            <a:r>
              <a:rPr lang="en-US" altLang="zh-CN" sz="3600" dirty="0">
                <a:solidFill>
                  <a:schemeClr val="tx1"/>
                </a:solidFill>
                <a:latin typeface="宋体" panose="02010600030101010101" pitchFamily="2" charset="-122"/>
                <a:ea typeface="宋体" panose="02010600030101010101" pitchFamily="2" charset="-122"/>
              </a:rPr>
              <a:t> += 1</a:t>
            </a:r>
          </a:p>
          <a:p>
            <a:pPr algn="l"/>
            <a:r>
              <a:rPr lang="en-US" altLang="zh-CN" sz="3600" dirty="0">
                <a:solidFill>
                  <a:schemeClr val="tx1"/>
                </a:solidFill>
                <a:latin typeface="宋体" panose="02010600030101010101" pitchFamily="2" charset="-122"/>
                <a:ea typeface="宋体" panose="02010600030101010101" pitchFamily="2" charset="-122"/>
              </a:rPr>
              <a:t>        if </a:t>
            </a:r>
            <a:r>
              <a:rPr lang="en-US" altLang="zh-CN" sz="3600" dirty="0" err="1">
                <a:solidFill>
                  <a:schemeClr val="tx1"/>
                </a:solidFill>
                <a:latin typeface="宋体" panose="02010600030101010101" pitchFamily="2" charset="-122"/>
                <a:ea typeface="宋体" panose="02010600030101010101" pitchFamily="2" charset="-122"/>
              </a:rPr>
              <a:t>cnt</a:t>
            </a:r>
            <a:r>
              <a:rPr lang="en-US" altLang="zh-CN" sz="3600" dirty="0">
                <a:solidFill>
                  <a:schemeClr val="tx1"/>
                </a:solidFill>
                <a:latin typeface="宋体" panose="02010600030101010101" pitchFamily="2" charset="-122"/>
                <a:ea typeface="宋体" panose="02010600030101010101" pitchFamily="2" charset="-122"/>
              </a:rPr>
              <a:t>==n-1: break               #</a:t>
            </a:r>
            <a:r>
              <a:rPr lang="zh-CN" altLang="en-US" sz="3600" dirty="0">
                <a:solidFill>
                  <a:schemeClr val="tx1"/>
                </a:solidFill>
                <a:latin typeface="宋体" panose="02010600030101010101" pitchFamily="2" charset="-122"/>
                <a:ea typeface="宋体" panose="02010600030101010101" pitchFamily="2" charset="-122"/>
              </a:rPr>
              <a:t>边数等于</a:t>
            </a:r>
            <a:r>
              <a:rPr lang="en-US" altLang="zh-CN" sz="3600" dirty="0">
                <a:solidFill>
                  <a:schemeClr val="tx1"/>
                </a:solidFill>
                <a:latin typeface="宋体" panose="02010600030101010101" pitchFamily="2" charset="-122"/>
                <a:ea typeface="宋体" panose="02010600030101010101" pitchFamily="2" charset="-122"/>
              </a:rPr>
              <a:t>n-1, MST</a:t>
            </a:r>
            <a:r>
              <a:rPr lang="zh-CN" altLang="en-US" sz="3600" dirty="0">
                <a:solidFill>
                  <a:schemeClr val="tx1"/>
                </a:solidFill>
                <a:latin typeface="宋体" panose="02010600030101010101" pitchFamily="2" charset="-122"/>
                <a:ea typeface="宋体" panose="02010600030101010101" pitchFamily="2" charset="-122"/>
              </a:rPr>
              <a:t>已经完成</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if </a:t>
            </a:r>
            <a:r>
              <a:rPr lang="en-US" altLang="zh-CN" sz="3600" dirty="0" err="1">
                <a:solidFill>
                  <a:schemeClr val="tx1"/>
                </a:solidFill>
                <a:latin typeface="宋体" panose="02010600030101010101" pitchFamily="2" charset="-122"/>
                <a:ea typeface="宋体" panose="02010600030101010101" pitchFamily="2" charset="-122"/>
              </a:rPr>
              <a:t>cnt</a:t>
            </a:r>
            <a:r>
              <a:rPr lang="en-US" altLang="zh-CN" sz="3600" dirty="0">
                <a:solidFill>
                  <a:schemeClr val="tx1"/>
                </a:solidFill>
                <a:latin typeface="宋体" panose="02010600030101010101" pitchFamily="2" charset="-122"/>
                <a:ea typeface="宋体" panose="02010600030101010101" pitchFamily="2" charset="-122"/>
              </a:rPr>
              <a:t> != n-1: </a:t>
            </a:r>
            <a:r>
              <a:rPr lang="en-US" altLang="zh-CN" sz="3600" dirty="0" smtClean="0">
                <a:solidFill>
                  <a:schemeClr val="tx1"/>
                </a:solidFill>
                <a:latin typeface="宋体" panose="02010600030101010101" pitchFamily="2" charset="-122"/>
                <a:ea typeface="宋体" panose="02010600030101010101" pitchFamily="2" charset="-122"/>
              </a:rPr>
              <a:t>print</a:t>
            </a:r>
            <a:r>
              <a:rPr lang="en-US" altLang="zh-CN" sz="3600" dirty="0">
                <a:solidFill>
                  <a:schemeClr val="tx1"/>
                </a:solidFill>
                <a:latin typeface="宋体" panose="02010600030101010101" pitchFamily="2" charset="-122"/>
                <a:ea typeface="宋体" panose="02010600030101010101" pitchFamily="2" charset="-122"/>
              </a:rPr>
              <a:t>("-1</a:t>
            </a:r>
            <a:r>
              <a:rPr lang="en-US" altLang="zh-CN" sz="3600" dirty="0" smtClean="0">
                <a:solidFill>
                  <a:schemeClr val="tx1"/>
                </a:solidFill>
                <a:latin typeface="宋体" panose="02010600030101010101" pitchFamily="2" charset="-122"/>
                <a:ea typeface="宋体" panose="02010600030101010101" pitchFamily="2" charset="-122"/>
              </a:rPr>
              <a:t>")   #</a:t>
            </a:r>
            <a:r>
              <a:rPr lang="zh-CN" altLang="en-US" sz="3600" dirty="0">
                <a:solidFill>
                  <a:schemeClr val="tx1"/>
                </a:solidFill>
                <a:latin typeface="宋体" panose="02010600030101010101" pitchFamily="2" charset="-122"/>
                <a:ea typeface="宋体" panose="02010600030101010101" pitchFamily="2" charset="-122"/>
              </a:rPr>
              <a:t>边的数量不等于</a:t>
            </a:r>
            <a:r>
              <a:rPr lang="en-US" altLang="zh-CN" sz="3600" dirty="0">
                <a:solidFill>
                  <a:schemeClr val="tx1"/>
                </a:solidFill>
                <a:latin typeface="宋体" panose="02010600030101010101" pitchFamily="2" charset="-122"/>
                <a:ea typeface="宋体" panose="02010600030101010101" pitchFamily="2" charset="-122"/>
              </a:rPr>
              <a:t>n-1</a:t>
            </a:r>
            <a:r>
              <a:rPr lang="zh-CN" altLang="en-US" sz="3600" dirty="0">
                <a:solidFill>
                  <a:schemeClr val="tx1"/>
                </a:solidFill>
                <a:latin typeface="宋体" panose="02010600030101010101" pitchFamily="2" charset="-122"/>
                <a:ea typeface="宋体" panose="02010600030101010101" pitchFamily="2" charset="-122"/>
              </a:rPr>
              <a:t>，说明有点不在</a:t>
            </a:r>
            <a:r>
              <a:rPr lang="en-US" altLang="zh-CN" sz="3600" dirty="0">
                <a:solidFill>
                  <a:schemeClr val="tx1"/>
                </a:solidFill>
                <a:latin typeface="宋体" panose="02010600030101010101" pitchFamily="2" charset="-122"/>
                <a:ea typeface="宋体" panose="02010600030101010101" pitchFamily="2" charset="-122"/>
              </a:rPr>
              <a:t>MST</a:t>
            </a:r>
            <a:r>
              <a:rPr lang="zh-CN" altLang="en-US" sz="3600" dirty="0">
                <a:solidFill>
                  <a:schemeClr val="tx1"/>
                </a:solidFill>
                <a:latin typeface="宋体" panose="02010600030101010101" pitchFamily="2" charset="-122"/>
                <a:ea typeface="宋体" panose="02010600030101010101" pitchFamily="2" charset="-122"/>
              </a:rPr>
              <a:t>上</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else:          </a:t>
            </a:r>
            <a:r>
              <a:rPr lang="en-US" altLang="zh-CN" sz="3600" dirty="0" smtClean="0">
                <a:solidFill>
                  <a:schemeClr val="tx1"/>
                </a:solidFill>
                <a:latin typeface="宋体" panose="02010600030101010101" pitchFamily="2" charset="-122"/>
                <a:ea typeface="宋体" panose="02010600030101010101" pitchFamily="2" charset="-122"/>
              </a:rPr>
              <a:t>print(</a:t>
            </a:r>
            <a:r>
              <a:rPr lang="en-US" altLang="zh-CN" sz="3600" dirty="0" err="1" smtClean="0">
                <a:solidFill>
                  <a:schemeClr val="tx1"/>
                </a:solidFill>
                <a:latin typeface="宋体" panose="02010600030101010101" pitchFamily="2" charset="-122"/>
                <a:ea typeface="宋体" panose="02010600030101010101" pitchFamily="2" charset="-122"/>
              </a:rPr>
              <a:t>ans</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return</a:t>
            </a:r>
            <a:endParaRPr lang="en-US" altLang="zh-CN" sz="1800" dirty="0">
              <a:solidFill>
                <a:schemeClr val="tx1"/>
              </a:solidFill>
              <a:latin typeface="宋体" panose="02010600030101010101" pitchFamily="2" charset="-122"/>
              <a:ea typeface="宋体" panose="02010600030101010101" pitchFamily="2" charset="-122"/>
            </a:endParaRPr>
          </a:p>
          <a:p>
            <a:pPr algn="l"/>
            <a:r>
              <a:rPr lang="en-US" altLang="zh-CN" sz="1800" dirty="0">
                <a:solidFill>
                  <a:schemeClr val="tx1"/>
                </a:solidFill>
                <a:latin typeface="宋体" panose="02010600030101010101" pitchFamily="2" charset="-122"/>
                <a:ea typeface="宋体" panose="02010600030101010101" pitchFamily="2" charset="-122"/>
              </a:rPr>
              <a:t>e = []</a:t>
            </a:r>
          </a:p>
          <a:p>
            <a:pPr algn="l"/>
            <a:r>
              <a:rPr lang="en-US" altLang="zh-CN" sz="1800" dirty="0">
                <a:solidFill>
                  <a:schemeClr val="tx1"/>
                </a:solidFill>
                <a:latin typeface="宋体" panose="02010600030101010101" pitchFamily="2" charset="-122"/>
                <a:ea typeface="宋体" panose="02010600030101010101" pitchFamily="2" charset="-122"/>
              </a:rPr>
              <a:t>s = []                                   #</a:t>
            </a:r>
            <a:r>
              <a:rPr lang="zh-CN" altLang="en-US" sz="1800" dirty="0">
                <a:solidFill>
                  <a:schemeClr val="tx1"/>
                </a:solidFill>
                <a:latin typeface="宋体" panose="02010600030101010101" pitchFamily="2" charset="-122"/>
                <a:ea typeface="宋体" panose="02010600030101010101" pitchFamily="2" charset="-122"/>
              </a:rPr>
              <a:t>并查集</a:t>
            </a:r>
          </a:p>
          <a:p>
            <a:pPr algn="l"/>
            <a:r>
              <a:rPr lang="en-US" altLang="zh-CN" sz="1800" dirty="0" err="1" smtClean="0">
                <a:solidFill>
                  <a:schemeClr val="tx1"/>
                </a:solidFill>
                <a:latin typeface="宋体" panose="02010600030101010101" pitchFamily="2" charset="-122"/>
                <a:ea typeface="宋体" panose="02010600030101010101" pitchFamily="2" charset="-122"/>
              </a:rPr>
              <a:t>n,m</a:t>
            </a:r>
            <a:r>
              <a:rPr lang="en-US" altLang="zh-CN" sz="1800" dirty="0" smtClean="0">
                <a:solidFill>
                  <a:schemeClr val="tx1"/>
                </a:solidFill>
                <a:latin typeface="宋体" panose="02010600030101010101" pitchFamily="2" charset="-122"/>
                <a:ea typeface="宋体" panose="02010600030101010101" pitchFamily="2" charset="-122"/>
              </a:rPr>
              <a:t> </a:t>
            </a:r>
            <a:r>
              <a:rPr lang="en-US" altLang="zh-CN" sz="1800" dirty="0">
                <a:solidFill>
                  <a:schemeClr val="tx1"/>
                </a:solidFill>
                <a:latin typeface="宋体" panose="02010600030101010101" pitchFamily="2" charset="-122"/>
                <a:ea typeface="宋体" panose="02010600030101010101" pitchFamily="2" charset="-122"/>
              </a:rPr>
              <a:t>= map(</a:t>
            </a:r>
            <a:r>
              <a:rPr lang="en-US" altLang="zh-CN" sz="1800" dirty="0" err="1">
                <a:solidFill>
                  <a:schemeClr val="tx1"/>
                </a:solidFill>
                <a:latin typeface="宋体" panose="02010600030101010101" pitchFamily="2" charset="-122"/>
                <a:ea typeface="宋体" panose="02010600030101010101" pitchFamily="2" charset="-122"/>
              </a:rPr>
              <a:t>int,input</a:t>
            </a:r>
            <a:r>
              <a:rPr lang="en-US" altLang="zh-CN" sz="1800" dirty="0">
                <a:solidFill>
                  <a:schemeClr val="tx1"/>
                </a:solidFill>
                <a:latin typeface="宋体" panose="02010600030101010101" pitchFamily="2" charset="-122"/>
                <a:ea typeface="宋体" panose="02010600030101010101" pitchFamily="2" charset="-122"/>
              </a:rPr>
              <a:t>().split())    </a:t>
            </a:r>
          </a:p>
          <a:p>
            <a:pPr algn="l"/>
            <a:r>
              <a:rPr lang="en-US" altLang="zh-CN" sz="1800" dirty="0">
                <a:solidFill>
                  <a:schemeClr val="tx1"/>
                </a:solidFill>
                <a:latin typeface="宋体" panose="02010600030101010101" pitchFamily="2" charset="-122"/>
                <a:ea typeface="宋体" panose="02010600030101010101" pitchFamily="2" charset="-122"/>
              </a:rPr>
              <a:t>for </a:t>
            </a:r>
            <a:r>
              <a:rPr lang="en-US" altLang="zh-CN" sz="1800" dirty="0" err="1">
                <a:solidFill>
                  <a:schemeClr val="tx1"/>
                </a:solidFill>
                <a:latin typeface="宋体" panose="02010600030101010101" pitchFamily="2" charset="-122"/>
                <a:ea typeface="宋体" panose="02010600030101010101" pitchFamily="2" charset="-122"/>
              </a:rPr>
              <a:t>i</a:t>
            </a:r>
            <a:r>
              <a:rPr lang="en-US" altLang="zh-CN" sz="1800" dirty="0">
                <a:solidFill>
                  <a:schemeClr val="tx1"/>
                </a:solidFill>
                <a:latin typeface="宋体" panose="02010600030101010101" pitchFamily="2" charset="-122"/>
                <a:ea typeface="宋体" panose="02010600030101010101" pitchFamily="2" charset="-122"/>
              </a:rPr>
              <a:t> in range(m):</a:t>
            </a:r>
          </a:p>
          <a:p>
            <a:pPr algn="l"/>
            <a:r>
              <a:rPr lang="en-US" altLang="zh-CN" sz="1800" dirty="0">
                <a:solidFill>
                  <a:schemeClr val="tx1"/>
                </a:solidFill>
                <a:latin typeface="宋体" panose="02010600030101010101" pitchFamily="2" charset="-122"/>
                <a:ea typeface="宋体" panose="02010600030101010101" pitchFamily="2" charset="-122"/>
              </a:rPr>
              <a:t>    u, v, w = map(</a:t>
            </a:r>
            <a:r>
              <a:rPr lang="en-US" altLang="zh-CN" sz="1800" dirty="0" err="1">
                <a:solidFill>
                  <a:schemeClr val="tx1"/>
                </a:solidFill>
                <a:latin typeface="宋体" panose="02010600030101010101" pitchFamily="2" charset="-122"/>
                <a:ea typeface="宋体" panose="02010600030101010101" pitchFamily="2" charset="-122"/>
              </a:rPr>
              <a:t>int,input</a:t>
            </a:r>
            <a:r>
              <a:rPr lang="en-US" altLang="zh-CN" sz="1800" dirty="0">
                <a:solidFill>
                  <a:schemeClr val="tx1"/>
                </a:solidFill>
                <a:latin typeface="宋体" panose="02010600030101010101" pitchFamily="2" charset="-122"/>
                <a:ea typeface="宋体" panose="02010600030101010101" pitchFamily="2" charset="-122"/>
              </a:rPr>
              <a:t>().split())</a:t>
            </a:r>
          </a:p>
          <a:p>
            <a:pPr algn="l"/>
            <a:r>
              <a:rPr lang="en-US" altLang="zh-CN" sz="1800" dirty="0">
                <a:solidFill>
                  <a:schemeClr val="tx1"/>
                </a:solidFill>
                <a:latin typeface="宋体" panose="02010600030101010101" pitchFamily="2" charset="-122"/>
                <a:ea typeface="宋体" panose="02010600030101010101" pitchFamily="2" charset="-122"/>
              </a:rPr>
              <a:t>    </a:t>
            </a:r>
            <a:r>
              <a:rPr lang="en-US" altLang="zh-CN" sz="1800" dirty="0" err="1">
                <a:solidFill>
                  <a:schemeClr val="tx1"/>
                </a:solidFill>
                <a:latin typeface="宋体" panose="02010600030101010101" pitchFamily="2" charset="-122"/>
                <a:ea typeface="宋体" panose="02010600030101010101" pitchFamily="2" charset="-122"/>
              </a:rPr>
              <a:t>e.append</a:t>
            </a:r>
            <a:r>
              <a:rPr lang="en-US" altLang="zh-CN" sz="1800" dirty="0">
                <a:solidFill>
                  <a:schemeClr val="tx1"/>
                </a:solidFill>
                <a:latin typeface="宋体" panose="02010600030101010101" pitchFamily="2" charset="-122"/>
                <a:ea typeface="宋体" panose="02010600030101010101" pitchFamily="2" charset="-122"/>
              </a:rPr>
              <a:t>((u, v, w))                  #</a:t>
            </a:r>
            <a:r>
              <a:rPr lang="zh-CN" altLang="en-US" sz="1800" dirty="0">
                <a:solidFill>
                  <a:schemeClr val="tx1"/>
                </a:solidFill>
                <a:latin typeface="宋体" panose="02010600030101010101" pitchFamily="2" charset="-122"/>
                <a:ea typeface="宋体" panose="02010600030101010101" pitchFamily="2" charset="-122"/>
              </a:rPr>
              <a:t>存边</a:t>
            </a:r>
          </a:p>
          <a:p>
            <a:pPr algn="l"/>
            <a:r>
              <a:rPr lang="en-US" altLang="zh-CN" sz="1800" dirty="0" err="1">
                <a:solidFill>
                  <a:schemeClr val="tx1"/>
                </a:solidFill>
                <a:latin typeface="宋体" panose="02010600030101010101" pitchFamily="2" charset="-122"/>
                <a:ea typeface="宋体" panose="02010600030101010101" pitchFamily="2" charset="-122"/>
              </a:rPr>
              <a:t>kruskal</a:t>
            </a:r>
            <a:r>
              <a:rPr lang="en-US" altLang="zh-CN" sz="1800" dirty="0">
                <a:solidFill>
                  <a:schemeClr val="tx1"/>
                </a:solidFill>
                <a:latin typeface="宋体" panose="02010600030101010101" pitchFamily="2" charset="-122"/>
                <a:ea typeface="宋体" panose="02010600030101010101" pitchFamily="2" charset="-122"/>
              </a:rPr>
              <a:t>()</a:t>
            </a:r>
          </a:p>
        </p:txBody>
      </p:sp>
      <p:sp>
        <p:nvSpPr>
          <p:cNvPr id="13" name="矩形标注 12"/>
          <p:cNvSpPr/>
          <p:nvPr/>
        </p:nvSpPr>
        <p:spPr>
          <a:xfrm>
            <a:off x="1225719" y="5569632"/>
            <a:ext cx="4898856" cy="2562226"/>
          </a:xfrm>
          <a:prstGeom prst="wedgeRectCallout">
            <a:avLst>
              <a:gd name="adj1" fmla="val 104591"/>
              <a:gd name="adj2" fmla="val -159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l">
              <a:lnSpc>
                <a:spcPct val="150000"/>
              </a:lnSpc>
              <a:buFont typeface="Arial" panose="020B0604020202020204" pitchFamily="34" charset="0"/>
              <a:buChar char="•"/>
            </a:pPr>
            <a:r>
              <a:rPr lang="zh-CN" altLang="en-US" sz="4000" dirty="0" smtClean="0">
                <a:solidFill>
                  <a:srgbClr val="FFFF00"/>
                </a:solidFill>
              </a:rPr>
              <a:t>并查集的应用</a:t>
            </a:r>
            <a:endParaRPr lang="en-US" altLang="zh-CN" sz="4000" dirty="0">
              <a:solidFill>
                <a:srgbClr val="FFFF00"/>
              </a:solidFill>
            </a:endParaRPr>
          </a:p>
        </p:txBody>
      </p:sp>
    </p:spTree>
    <p:custDataLst>
      <p:tags r:id="rId1"/>
    </p:custDataLst>
    <p:extLst>
      <p:ext uri="{BB962C8B-B14F-4D97-AF65-F5344CB8AC3E}">
        <p14:creationId xmlns:p14="http://schemas.microsoft.com/office/powerpoint/2010/main" val="1966956035"/>
      </p:ext>
    </p:extLst>
  </p:cSld>
  <p:clrMapOvr>
    <a:masterClrMapping/>
  </p:clrMapOvr>
  <p:transition spd="slow" advClick="0" advTm="1000">
    <p:push dir="u"/>
  </p:transition>
  <p:timing>
    <p:tnLst>
      <p:par>
        <p:cTn id="1" dur="indefinite" restart="never" nodeType="tmRoot"/>
      </p:par>
    </p:tnLst>
    <p:bldLst>
      <p:bldP spid="1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成组"/>
          <p:cNvGrpSpPr/>
          <p:nvPr/>
        </p:nvGrpSpPr>
        <p:grpSpPr>
          <a:xfrm>
            <a:off x="2" y="1"/>
            <a:ext cx="24384001" cy="13772340"/>
            <a:chOff x="0" y="0"/>
            <a:chExt cx="24384000" cy="13772339"/>
          </a:xfrm>
        </p:grpSpPr>
        <p:pic>
          <p:nvPicPr>
            <p:cNvPr id="94" name="组合 11" descr="组合 11"/>
            <p:cNvPicPr>
              <a:picLocks noChangeAspect="1"/>
            </p:cNvPicPr>
            <p:nvPr/>
          </p:nvPicPr>
          <p:blipFill>
            <a:blip r:embed="rId2"/>
            <a:stretch>
              <a:fillRect/>
            </a:stretch>
          </p:blipFill>
          <p:spPr>
            <a:xfrm>
              <a:off x="-1" y="-1"/>
              <a:ext cx="24384001" cy="13772220"/>
            </a:xfrm>
            <a:prstGeom prst="rect">
              <a:avLst/>
            </a:prstGeom>
            <a:ln w="12700" cap="flat">
              <a:noFill/>
              <a:miter lim="400000"/>
              <a:headEnd/>
              <a:tailEnd/>
            </a:ln>
            <a:effectLst/>
          </p:spPr>
        </p:pic>
        <p:pic>
          <p:nvPicPr>
            <p:cNvPr id="95" name="图像" descr="图像"/>
            <p:cNvPicPr>
              <a:picLocks noChangeAspect="1"/>
            </p:cNvPicPr>
            <p:nvPr/>
          </p:nvPicPr>
          <p:blipFill>
            <a:blip r:embed="rId3"/>
            <a:srcRect r="5724" b="18434"/>
            <a:stretch>
              <a:fillRect/>
            </a:stretch>
          </p:blipFill>
          <p:spPr>
            <a:xfrm>
              <a:off x="14604206" y="7883387"/>
              <a:ext cx="9779632" cy="5888953"/>
            </a:xfrm>
            <a:prstGeom prst="rect">
              <a:avLst/>
            </a:prstGeom>
            <a:ln w="12700" cap="flat">
              <a:noFill/>
              <a:miter lim="400000"/>
              <a:headEnd/>
              <a:tailEnd/>
            </a:ln>
            <a:effectLst/>
          </p:spPr>
        </p:pic>
      </p:grpSp>
      <p:sp>
        <p:nvSpPr>
          <p:cNvPr id="9" name="内容占位符 2"/>
          <p:cNvSpPr txBox="1">
            <a:spLocks/>
          </p:cNvSpPr>
          <p:nvPr/>
        </p:nvSpPr>
        <p:spPr>
          <a:xfrm>
            <a:off x="8908843" y="3651195"/>
            <a:ext cx="6566316" cy="4560507"/>
          </a:xfrm>
          <a:prstGeom prst="rect">
            <a:avLst/>
          </a:prstGeom>
        </p:spPr>
        <p:txBody>
          <a:bodyPr vert="horz" lIns="91440" tIns="45720" rIns="91440" bIns="45720" rtlCol="0" anchor="ct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40000"/>
              </a:lnSpc>
              <a:buClr>
                <a:srgbClr val="0070C0"/>
              </a:buClr>
              <a:buSzPct val="90000"/>
              <a:buNone/>
            </a:pPr>
            <a:r>
              <a:rPr lang="zh-CN" altLang="en-US" sz="13800" b="1" dirty="0">
                <a:solidFill>
                  <a:srgbClr val="FFFF00"/>
                </a:solidFill>
                <a:latin typeface="宋体" panose="02010600030101010101" pitchFamily="2" charset="-122"/>
                <a:ea typeface="宋体" panose="02010600030101010101" pitchFamily="2" charset="-122"/>
                <a:cs typeface="+mn-ea"/>
                <a:sym typeface="+mn-lt"/>
              </a:rPr>
              <a:t>谢谢！</a:t>
            </a:r>
          </a:p>
        </p:txBody>
      </p:sp>
      <p:pic>
        <p:nvPicPr>
          <p:cNvPr id="10" name="图片 9"/>
          <p:cNvPicPr>
            <a:picLocks noChangeAspect="1"/>
          </p:cNvPicPr>
          <p:nvPr/>
        </p:nvPicPr>
        <p:blipFill>
          <a:blip r:embed="rId4"/>
          <a:stretch>
            <a:fillRect/>
          </a:stretch>
        </p:blipFill>
        <p:spPr>
          <a:xfrm>
            <a:off x="16773151" y="2582260"/>
            <a:ext cx="6847326" cy="8870250"/>
          </a:xfrm>
          <a:prstGeom prst="rect">
            <a:avLst/>
          </a:prstGeom>
        </p:spPr>
      </p:pic>
    </p:spTree>
    <p:extLst>
      <p:ext uri="{BB962C8B-B14F-4D97-AF65-F5344CB8AC3E}">
        <p14:creationId xmlns:p14="http://schemas.microsoft.com/office/powerpoint/2010/main" val="1713786172"/>
      </p:ext>
    </p:extLst>
  </p:cSld>
  <p:clrMapOvr>
    <a:masterClrMapping/>
  </p:clrMapOvr>
  <mc:AlternateContent xmlns:mc="http://schemas.openxmlformats.org/markup-compatibility/2006" xmlns:p14="http://schemas.microsoft.com/office/powerpoint/2010/main">
    <mc:Choice Requires="p14">
      <p:transition p14:dur="10"/>
    </mc:Choice>
    <mc:Fallback xmlns="">
      <p:transition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k4Mzc5YTQwMjVhMjJhMjMyNDVjZTJkZTUwY2NiNDcifQ=="/>
</p:tagLst>
</file>

<file path=ppt/tags/tag1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1.xml><?xml version="1.0" encoding="utf-8"?>
<p:tagLst xmlns:a="http://schemas.openxmlformats.org/drawingml/2006/main" xmlns:r="http://schemas.openxmlformats.org/officeDocument/2006/relationships" xmlns:p="http://schemas.openxmlformats.org/presentationml/2006/main">
  <p:tag name="KSO_WM_SLIDE_ITEM_CNT" val="4"/>
</p:tagLst>
</file>

<file path=ppt/theme/theme1.xml><?xml version="1.0" encoding="utf-8"?>
<a:theme xmlns:a="http://schemas.openxmlformats.org/drawingml/2006/main"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warppezq">
      <a:majorFont>
        <a:latin typeface="思源宋体 CN"/>
        <a:ea typeface="思源宋体 CN"/>
        <a:cs typeface=""/>
      </a:majorFont>
      <a:minorFont>
        <a:latin typeface="思源宋体 CN"/>
        <a:ea typeface="思源宋体 CN"/>
        <a:cs typefac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arppezq">
      <a:majorFont>
        <a:latin typeface="思源宋体 CN"/>
        <a:ea typeface="思源宋体 CN"/>
        <a:cs typeface=""/>
      </a:majorFont>
      <a:minorFont>
        <a:latin typeface="思源宋体 CN"/>
        <a:ea typeface="思源宋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arppezq">
      <a:majorFont>
        <a:latin typeface="思源宋体 CN"/>
        <a:ea typeface="思源宋体 CN"/>
        <a:cs typeface=""/>
      </a:majorFont>
      <a:minorFont>
        <a:latin typeface="思源宋体 CN"/>
        <a:ea typeface="思源宋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1_BasicColor">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TotalTime>
  <Words>10617</Words>
  <Application>Microsoft Office PowerPoint</Application>
  <PresentationFormat>自定义</PresentationFormat>
  <Paragraphs>984</Paragraphs>
  <Slides>93</Slides>
  <Notes>90</Notes>
  <HiddenSlides>0</HiddenSlides>
  <MMClips>0</MMClips>
  <ScaleCrop>false</ScaleCrop>
  <HeadingPairs>
    <vt:vector size="6" baseType="variant">
      <vt:variant>
        <vt:lpstr>已用的字体</vt:lpstr>
      </vt:variant>
      <vt:variant>
        <vt:i4>15</vt:i4>
      </vt:variant>
      <vt:variant>
        <vt:lpstr>主题</vt:lpstr>
      </vt:variant>
      <vt:variant>
        <vt:i4>5</vt:i4>
      </vt:variant>
      <vt:variant>
        <vt:lpstr>幻灯片标题</vt:lpstr>
      </vt:variant>
      <vt:variant>
        <vt:i4>93</vt:i4>
      </vt:variant>
    </vt:vector>
  </HeadingPairs>
  <TitlesOfParts>
    <vt:vector size="113" baseType="lpstr">
      <vt:lpstr>Helvetica Neue</vt:lpstr>
      <vt:lpstr>Noto Sans SC Bold</vt:lpstr>
      <vt:lpstr>Noto Sans SC Light</vt:lpstr>
      <vt:lpstr>Noto Sans SC Regular</vt:lpstr>
      <vt:lpstr>Source Han Serif CN</vt:lpstr>
      <vt:lpstr>等线</vt:lpstr>
      <vt:lpstr>等线 Light</vt:lpstr>
      <vt:lpstr>思源宋体 CN</vt:lpstr>
      <vt:lpstr>思源宋体 CN Heavy</vt:lpstr>
      <vt:lpstr>宋体</vt:lpstr>
      <vt:lpstr>Arial</vt:lpstr>
      <vt:lpstr>Calibri</vt:lpstr>
      <vt:lpstr>Calibri Light</vt:lpstr>
      <vt:lpstr>Times New Roman</vt:lpstr>
      <vt:lpstr>Wingdings</vt:lpstr>
      <vt:lpstr>30_BasicColor</vt:lpstr>
      <vt:lpstr>1_Office 主题​​</vt:lpstr>
      <vt:lpstr>自定义设计方案</vt:lpstr>
      <vt:lpstr>2_Office 主题​​</vt:lpstr>
      <vt:lpstr>31_BasicColor</vt:lpstr>
      <vt:lpstr>第10章  图论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需替换标题</dc:title>
  <dc:creator>ECUST</dc:creator>
  <cp:lastModifiedBy>ECUST</cp:lastModifiedBy>
  <cp:revision>570</cp:revision>
  <dcterms:created xsi:type="dcterms:W3CDTF">2022-09-29T03:47:00Z</dcterms:created>
  <dcterms:modified xsi:type="dcterms:W3CDTF">2023-01-12T04:15:50Z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83FF6A7DD00D4B3599D46106E79AE324</vt:lpwstr>
  </property>
  <property fmtid="{D5CDD505-2E9C-101B-9397-08002B2CF9AE}" pid="3" name="KSOProductBuildVer">
    <vt:lpwstr>2052-11.1.0.12358</vt:lpwstr>
  </property>
</Properties>
</file>